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9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8081E-3C6C-675F-0EE5-BFE3381336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738859-42C5-C0E7-B905-5D137F677B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C1145-58E6-E93B-2DA3-F4EEBCA70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27F2-4509-40E3-B632-12D8C63AB082}" type="datetimeFigureOut">
              <a:rPr lang="en-IN" smtClean="0"/>
              <a:t>28-01-2026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3AE81A-9DFD-0703-0EB6-90F84BD19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8D1DA-19D2-F264-AB9B-75A2CBC30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B83C-E64C-44F8-9709-EDA1773123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4107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44F04-45B3-653E-06F8-3766DC043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DBA4A1-90EA-AA7A-982A-E110A9AC4D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D76791-C4B7-6328-C119-A1963FA95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27F2-4509-40E3-B632-12D8C63AB082}" type="datetimeFigureOut">
              <a:rPr lang="en-IN" smtClean="0"/>
              <a:t>28-01-2026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42C3A-D6E5-42C9-F2F1-E2DDC5153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20E2F3-D61A-B26D-BB90-DD3B3904F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B83C-E64C-44F8-9709-EDA1773123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3789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DB0464-BF57-77E6-2E03-6109A7DE7F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27B1F9-FEA7-03E8-E7B0-6BA34BF8D9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A7F130-5FD7-6221-5185-E0BE373D1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27F2-4509-40E3-B632-12D8C63AB082}" type="datetimeFigureOut">
              <a:rPr lang="en-IN" smtClean="0"/>
              <a:t>28-01-2026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66D3DE-0B0D-8EA1-F0B8-C9EF1AE6A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558FCE-EAA4-AB08-DDA9-813C60072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B83C-E64C-44F8-9709-EDA1773123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8253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05268-7CCE-ED0A-DB6E-936F6648C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3A2B1-E320-5CD0-ED59-D7435FE0D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23D348-F651-62B4-25BF-A7DC7247A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27F2-4509-40E3-B632-12D8C63AB082}" type="datetimeFigureOut">
              <a:rPr lang="en-IN" smtClean="0"/>
              <a:t>28-01-2026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776A1-6F0F-BE35-97D9-5706B71EA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3750F-A7C6-386F-EC66-131F01217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B83C-E64C-44F8-9709-EDA1773123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1716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C3C8C-946D-46E7-98E8-BDC76A64C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A0A58D-BD5C-3AEB-39A9-9AC45748B8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A3E2E0-97B2-2C23-FEF6-439E94E33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27F2-4509-40E3-B632-12D8C63AB082}" type="datetimeFigureOut">
              <a:rPr lang="en-IN" smtClean="0"/>
              <a:t>28-01-2026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BEAF0-67FA-50B6-A720-7CFD99CD7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A75C0-2845-43C0-8819-5BB75AB5A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B83C-E64C-44F8-9709-EDA1773123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14421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BAB05-5C4C-8D8F-4023-F9DCB86B7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7B4C9-B702-8704-E9D1-D14D150B3A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DA7E55-3869-2AAE-398F-FDC0B368BC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621EBE-BF3B-3A15-BEA4-53FCA038E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27F2-4509-40E3-B632-12D8C63AB082}" type="datetimeFigureOut">
              <a:rPr lang="en-IN" smtClean="0"/>
              <a:t>28-01-2026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FD0DA6-2443-3D3A-520C-997061620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74B3B-C23C-06F3-1C50-F9DC2B68E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B83C-E64C-44F8-9709-EDA1773123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7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803B5-5B4F-8BD1-45B8-CD9803221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158727-9FE0-59FA-66EA-9349DE13F2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FC0629-7C64-DCC0-269A-07CED41768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B3FDB1-7639-3834-012D-6BA0D5A531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DEB8D5-3906-CF72-5C92-19733D10BE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393E8B-5867-618B-17F8-11B0B4416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27F2-4509-40E3-B632-12D8C63AB082}" type="datetimeFigureOut">
              <a:rPr lang="en-IN" smtClean="0"/>
              <a:t>28-01-2026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B4D4B7-E472-5C00-CD76-053AD0A7E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A656D9-E7E2-BB9C-1139-7D74BD1D3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B83C-E64C-44F8-9709-EDA1773123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12477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6A507-EBD0-A47A-3AD4-7227DA2F6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B1AFA7-D0BA-46EB-B9BA-1F5D2B3DA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27F2-4509-40E3-B632-12D8C63AB082}" type="datetimeFigureOut">
              <a:rPr lang="en-IN" smtClean="0"/>
              <a:t>28-01-2026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87AD50-9B26-8855-0F6E-BDA1F12C5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89C44F-AF22-79C3-D7D0-1283239E1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B83C-E64C-44F8-9709-EDA1773123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0389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EFBBAF-58E8-AF2D-D8BA-44F3630E7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27F2-4509-40E3-B632-12D8C63AB082}" type="datetimeFigureOut">
              <a:rPr lang="en-IN" smtClean="0"/>
              <a:t>28-01-2026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FEE3AD-3885-11E1-B7CE-1858C347C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96BD14-9C1C-3944-62A1-E059F495E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B83C-E64C-44F8-9709-EDA1773123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9475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B1224-3839-24FF-911A-886F7337F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867CF-7942-8F29-2679-DD5F24B97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402E16-4213-4059-00EF-8E313B5BC9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D315DF-C90A-2337-3A6E-0F384A9AD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27F2-4509-40E3-B632-12D8C63AB082}" type="datetimeFigureOut">
              <a:rPr lang="en-IN" smtClean="0"/>
              <a:t>28-01-2026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C55AD1-4856-04F9-B004-80A232008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98226B-AEDE-21B8-B4EA-7AD679C51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B83C-E64C-44F8-9709-EDA1773123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4193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307FB-BE38-BF3B-E0B0-300AA3AAD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3B2917-E946-FD06-8219-C952A9A709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F945AF-117C-E189-8EEF-4B932DD472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EBD404-7DC5-3B7A-5039-015DF54C6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27F2-4509-40E3-B632-12D8C63AB082}" type="datetimeFigureOut">
              <a:rPr lang="en-IN" smtClean="0"/>
              <a:t>28-01-2026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79359-A8FB-4500-E7DE-E632045C7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78D911-A4B8-7107-BF97-0F1117395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B83C-E64C-44F8-9709-EDA1773123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26444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286668-C04A-4BDB-A687-6F2BFE19F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5FBA2F-BED8-180A-1ED6-D1CD795CA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2EAD8-0D5A-EB5B-0273-51B8577BE7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B27F2-4509-40E3-B632-12D8C63AB082}" type="datetimeFigureOut">
              <a:rPr lang="en-IN" smtClean="0"/>
              <a:t>28-01-2026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B7865C-9B43-3887-A06D-F0B2F768C9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CAF6A0-9B61-0C64-CEAA-4272222836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DB83C-E64C-44F8-9709-EDA17731236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2666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EDB5B18-3377-0411-403B-DCC2D657AD3D}"/>
              </a:ext>
            </a:extLst>
          </p:cNvPr>
          <p:cNvSpPr txBox="1"/>
          <p:nvPr/>
        </p:nvSpPr>
        <p:spPr>
          <a:xfrm>
            <a:off x="2741011" y="2231572"/>
            <a:ext cx="67099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/>
              <a:t>Domain structure-Promastigote Novel gene</a:t>
            </a:r>
          </a:p>
        </p:txBody>
      </p:sp>
    </p:spTree>
    <p:extLst>
      <p:ext uri="{BB962C8B-B14F-4D97-AF65-F5344CB8AC3E}">
        <p14:creationId xmlns:p14="http://schemas.microsoft.com/office/powerpoint/2010/main" val="4982007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rectangular object with grey lines&#10;&#10;AI-generated content may be incorrect.">
            <a:extLst>
              <a:ext uri="{FF2B5EF4-FFF2-40B4-BE49-F238E27FC236}">
                <a16:creationId xmlns:a16="http://schemas.microsoft.com/office/drawing/2014/main" id="{998971F8-B4B5-7491-B434-A67A69982F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7311" y="2322986"/>
            <a:ext cx="2597377" cy="292825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D7BE02-A546-7B70-C80F-DDF168D24331}"/>
              </a:ext>
            </a:extLst>
          </p:cNvPr>
          <p:cNvSpPr txBox="1"/>
          <p:nvPr/>
        </p:nvSpPr>
        <p:spPr>
          <a:xfrm>
            <a:off x="477456" y="249384"/>
            <a:ext cx="609407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 err="1"/>
              <a:t>Amastigote_Novel</a:t>
            </a:r>
            <a:endParaRPr lang="en-IN" dirty="0"/>
          </a:p>
          <a:p>
            <a:r>
              <a:rPr lang="en-IN" dirty="0"/>
              <a:t>Supplementary Figure 3</a:t>
            </a:r>
          </a:p>
          <a:p>
            <a:r>
              <a:rPr lang="en-IN" dirty="0"/>
              <a:t>Domain: Transmembrane region</a:t>
            </a:r>
          </a:p>
        </p:txBody>
      </p:sp>
    </p:spTree>
    <p:extLst>
      <p:ext uri="{BB962C8B-B14F-4D97-AF65-F5344CB8AC3E}">
        <p14:creationId xmlns:p14="http://schemas.microsoft.com/office/powerpoint/2010/main" val="397345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and white square with black text&#10;&#10;AI-generated content may be incorrect.">
            <a:extLst>
              <a:ext uri="{FF2B5EF4-FFF2-40B4-BE49-F238E27FC236}">
                <a16:creationId xmlns:a16="http://schemas.microsoft.com/office/drawing/2014/main" id="{6EC254E8-8363-A876-D3C1-78A3A7CF9B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1051" y="1887247"/>
            <a:ext cx="2749897" cy="326773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D418B4B-AAB1-24A4-A796-FC3413C4F0DA}"/>
              </a:ext>
            </a:extLst>
          </p:cNvPr>
          <p:cNvSpPr txBox="1"/>
          <p:nvPr/>
        </p:nvSpPr>
        <p:spPr>
          <a:xfrm>
            <a:off x="477456" y="249384"/>
            <a:ext cx="894433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 err="1"/>
              <a:t>Amastigote_Novel</a:t>
            </a:r>
            <a:endParaRPr lang="en-IN" dirty="0"/>
          </a:p>
          <a:p>
            <a:r>
              <a:rPr lang="en-IN" dirty="0"/>
              <a:t>Supplementary Figure 7</a:t>
            </a:r>
          </a:p>
          <a:p>
            <a:r>
              <a:rPr lang="en-IN" dirty="0"/>
              <a:t>Domain: </a:t>
            </a:r>
            <a:r>
              <a:rPr lang="en-US" dirty="0"/>
              <a:t>Ribosomes are the particles that </a:t>
            </a:r>
            <a:r>
              <a:rPr lang="en-US" dirty="0" err="1"/>
              <a:t>catalyse</a:t>
            </a:r>
            <a:r>
              <a:rPr lang="en-US" dirty="0"/>
              <a:t> mRNA-directed protein (S36_mt domain)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751444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52563E-AF88-2869-CAA8-D9748E6998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32ED8A4-B02F-8CBA-6EAC-A45BA9E3117B}"/>
              </a:ext>
            </a:extLst>
          </p:cNvPr>
          <p:cNvSpPr txBox="1"/>
          <p:nvPr/>
        </p:nvSpPr>
        <p:spPr>
          <a:xfrm>
            <a:off x="1963426" y="2254721"/>
            <a:ext cx="7976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/>
              <a:t>Domain structure-Amastigote N-terminal extensions</a:t>
            </a:r>
          </a:p>
        </p:txBody>
      </p:sp>
    </p:spTree>
    <p:extLst>
      <p:ext uri="{BB962C8B-B14F-4D97-AF65-F5344CB8AC3E}">
        <p14:creationId xmlns:p14="http://schemas.microsoft.com/office/powerpoint/2010/main" val="151269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F09EB3B-4392-B0B3-114A-76E3298AF7B9}"/>
              </a:ext>
            </a:extLst>
          </p:cNvPr>
          <p:cNvSpPr txBox="1"/>
          <p:nvPr/>
        </p:nvSpPr>
        <p:spPr>
          <a:xfrm>
            <a:off x="477456" y="249384"/>
            <a:ext cx="1134029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 err="1"/>
              <a:t>Amastigote_N-termianl</a:t>
            </a:r>
            <a:endParaRPr lang="en-IN" dirty="0"/>
          </a:p>
          <a:p>
            <a:r>
              <a:rPr lang="en-IN" dirty="0"/>
              <a:t>Supplementary Figure 16</a:t>
            </a:r>
          </a:p>
          <a:p>
            <a:r>
              <a:rPr lang="en-IN" dirty="0"/>
              <a:t>Domain: </a:t>
            </a:r>
            <a:r>
              <a:rPr lang="en-US" dirty="0"/>
              <a:t>Proteins in this family include an accessory subunit of the higher eukaryotic NADH dehydrogenase complex (Complex1_LYR domain)</a:t>
            </a:r>
            <a:endParaRPr lang="en-IN" dirty="0"/>
          </a:p>
        </p:txBody>
      </p:sp>
      <p:pic>
        <p:nvPicPr>
          <p:cNvPr id="4" name="Picture 3" descr="A close-up of a white background&#10;&#10;AI-generated content may be incorrect.">
            <a:extLst>
              <a:ext uri="{FF2B5EF4-FFF2-40B4-BE49-F238E27FC236}">
                <a16:creationId xmlns:a16="http://schemas.microsoft.com/office/drawing/2014/main" id="{BC7D7F04-D64B-85B8-EB81-00E25C42B0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3174" y="2797142"/>
            <a:ext cx="6845652" cy="1263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7698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square with white text&#10;&#10;AI-generated content may be incorrect.">
            <a:extLst>
              <a:ext uri="{FF2B5EF4-FFF2-40B4-BE49-F238E27FC236}">
                <a16:creationId xmlns:a16="http://schemas.microsoft.com/office/drawing/2014/main" id="{24D75C56-D065-99B9-B4AE-91EDBC7894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865" y="2705873"/>
            <a:ext cx="10025482" cy="229438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E0956EC-A405-2CF0-4119-33A228CB7A87}"/>
              </a:ext>
            </a:extLst>
          </p:cNvPr>
          <p:cNvSpPr txBox="1"/>
          <p:nvPr/>
        </p:nvSpPr>
        <p:spPr>
          <a:xfrm>
            <a:off x="477456" y="249384"/>
            <a:ext cx="1134029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 err="1"/>
              <a:t>Amastigote_N-termianl</a:t>
            </a:r>
            <a:endParaRPr lang="en-IN" dirty="0"/>
          </a:p>
          <a:p>
            <a:r>
              <a:rPr lang="en-IN" dirty="0"/>
              <a:t>Supplementary Figure 26</a:t>
            </a:r>
          </a:p>
          <a:p>
            <a:r>
              <a:rPr lang="en-IN" dirty="0"/>
              <a:t>Domain: </a:t>
            </a:r>
            <a:r>
              <a:rPr lang="en-US" dirty="0"/>
              <a:t>AMP-binding domain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21110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80C965A-955D-A5D3-1DCB-F5CA918B4E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194" y="2828894"/>
            <a:ext cx="10941612" cy="120021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7D4DD3D-B973-3C63-25BB-E7E271777A68}"/>
              </a:ext>
            </a:extLst>
          </p:cNvPr>
          <p:cNvSpPr txBox="1"/>
          <p:nvPr/>
        </p:nvSpPr>
        <p:spPr>
          <a:xfrm>
            <a:off x="477456" y="249384"/>
            <a:ext cx="1134029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 err="1"/>
              <a:t>Amastigote_N-termianl</a:t>
            </a:r>
            <a:endParaRPr lang="en-IN" dirty="0"/>
          </a:p>
          <a:p>
            <a:r>
              <a:rPr lang="en-IN" dirty="0"/>
              <a:t>Supplementary Figure 29</a:t>
            </a:r>
          </a:p>
          <a:p>
            <a:r>
              <a:rPr lang="en-IN" dirty="0"/>
              <a:t>Domain: Armadillo/beta-catenin-like repeats</a:t>
            </a:r>
          </a:p>
        </p:txBody>
      </p:sp>
    </p:spTree>
    <p:extLst>
      <p:ext uri="{BB962C8B-B14F-4D97-AF65-F5344CB8AC3E}">
        <p14:creationId xmlns:p14="http://schemas.microsoft.com/office/powerpoint/2010/main" val="23319149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y rectangular object with black text&#10;&#10;AI-generated content may be incorrect.">
            <a:extLst>
              <a:ext uri="{FF2B5EF4-FFF2-40B4-BE49-F238E27FC236}">
                <a16:creationId xmlns:a16="http://schemas.microsoft.com/office/drawing/2014/main" id="{7AFBC1CD-9EA6-6A5C-33CD-9E2870CF9A4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658"/>
          <a:stretch>
            <a:fillRect/>
          </a:stretch>
        </p:blipFill>
        <p:spPr>
          <a:xfrm>
            <a:off x="3108015" y="2858945"/>
            <a:ext cx="5307559" cy="153943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31474BE-188F-C3BA-EFB8-5E96D7EED4AD}"/>
              </a:ext>
            </a:extLst>
          </p:cNvPr>
          <p:cNvSpPr txBox="1"/>
          <p:nvPr/>
        </p:nvSpPr>
        <p:spPr>
          <a:xfrm>
            <a:off x="477456" y="249384"/>
            <a:ext cx="1134029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 err="1"/>
              <a:t>Amastigote_N-termianl</a:t>
            </a:r>
            <a:endParaRPr lang="en-IN" dirty="0"/>
          </a:p>
          <a:p>
            <a:r>
              <a:rPr lang="en-IN" dirty="0"/>
              <a:t>Supplementary Figure 36</a:t>
            </a:r>
          </a:p>
          <a:p>
            <a:r>
              <a:rPr lang="en-IN" dirty="0"/>
              <a:t>Domain: Intra-flagellar transport (IFT57 domain)</a:t>
            </a:r>
          </a:p>
        </p:txBody>
      </p:sp>
    </p:spTree>
    <p:extLst>
      <p:ext uri="{BB962C8B-B14F-4D97-AF65-F5344CB8AC3E}">
        <p14:creationId xmlns:p14="http://schemas.microsoft.com/office/powerpoint/2010/main" val="3752585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F09EB3B-4392-B0B3-114A-76E3298AF7B9}"/>
              </a:ext>
            </a:extLst>
          </p:cNvPr>
          <p:cNvSpPr txBox="1"/>
          <p:nvPr/>
        </p:nvSpPr>
        <p:spPr>
          <a:xfrm>
            <a:off x="477456" y="249384"/>
            <a:ext cx="1134029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 err="1"/>
              <a:t>Promastigote_Novel</a:t>
            </a:r>
            <a:endParaRPr lang="en-IN" dirty="0"/>
          </a:p>
          <a:p>
            <a:r>
              <a:rPr lang="en-IN" dirty="0"/>
              <a:t>Supplementary Figure 2</a:t>
            </a:r>
          </a:p>
          <a:p>
            <a:r>
              <a:rPr lang="en-IN" dirty="0"/>
              <a:t>Domain: Transmembrane region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86109A7-3FB1-67B6-BB60-750B41C39A5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869"/>
          <a:stretch>
            <a:fillRect/>
          </a:stretch>
        </p:blipFill>
        <p:spPr>
          <a:xfrm>
            <a:off x="5424599" y="2090873"/>
            <a:ext cx="2689254" cy="2676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223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532B9-6720-D95B-4854-450620C58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63D1B9E-9347-AD79-A9EA-0B3BFEBBFF59}"/>
              </a:ext>
            </a:extLst>
          </p:cNvPr>
          <p:cNvSpPr txBox="1"/>
          <p:nvPr/>
        </p:nvSpPr>
        <p:spPr>
          <a:xfrm>
            <a:off x="477456" y="249384"/>
            <a:ext cx="1134029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 err="1"/>
              <a:t>Promastigote_Novel</a:t>
            </a:r>
            <a:endParaRPr lang="en-IN" dirty="0"/>
          </a:p>
          <a:p>
            <a:r>
              <a:rPr lang="en-IN" dirty="0"/>
              <a:t>Supplementary Figure 3</a:t>
            </a:r>
          </a:p>
          <a:p>
            <a:r>
              <a:rPr lang="en-IN" dirty="0"/>
              <a:t>Domain: </a:t>
            </a:r>
            <a:r>
              <a:rPr lang="en-US" dirty="0"/>
              <a:t>Structural domain found in the N-terminal glutamine amidohydrolase (</a:t>
            </a:r>
            <a:r>
              <a:rPr lang="en-US" dirty="0" err="1"/>
              <a:t>Nt</a:t>
            </a:r>
            <a:r>
              <a:rPr lang="en-US" dirty="0"/>
              <a:t> </a:t>
            </a:r>
            <a:r>
              <a:rPr lang="en-US" baseline="30000" dirty="0"/>
              <a:t>Q</a:t>
            </a:r>
            <a:r>
              <a:rPr lang="en-US" dirty="0"/>
              <a:t> -amidase) family of proteins (</a:t>
            </a:r>
            <a:r>
              <a:rPr lang="en-US" dirty="0" err="1"/>
              <a:t>Nt_Gln_amidase</a:t>
            </a:r>
            <a:r>
              <a:rPr lang="en-US" dirty="0"/>
              <a:t> domain)</a:t>
            </a: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76BA543-1D21-2725-0BDA-EB180A0937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0050" y="2500873"/>
            <a:ext cx="4011900" cy="185625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976F10E-5EE5-5820-561B-495C7AA698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7974" y="2854295"/>
            <a:ext cx="1016052" cy="1149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935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4C458F-5118-933A-E710-BCFD1B302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EAD1DB5-A536-5EC7-2FA6-6E059479A952}"/>
              </a:ext>
            </a:extLst>
          </p:cNvPr>
          <p:cNvSpPr txBox="1"/>
          <p:nvPr/>
        </p:nvSpPr>
        <p:spPr>
          <a:xfrm>
            <a:off x="477456" y="249384"/>
            <a:ext cx="1134029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 err="1"/>
              <a:t>Promastigote_Novel</a:t>
            </a:r>
            <a:endParaRPr lang="en-IN" dirty="0"/>
          </a:p>
          <a:p>
            <a:r>
              <a:rPr lang="en-IN" dirty="0"/>
              <a:t>Supplementary Figure 4</a:t>
            </a:r>
          </a:p>
          <a:p>
            <a:r>
              <a:rPr lang="en-IN" dirty="0"/>
              <a:t>Domain: Cytochrome c oxidase (COX6B domain)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E06B8AF-6A2A-7298-E192-E26D7543F0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6250" y="2067216"/>
            <a:ext cx="2699499" cy="3053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244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11A133-DE8A-CBE2-E832-49F7A77B2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1CDD849-9E9E-264A-5CC2-DA058A73CE48}"/>
              </a:ext>
            </a:extLst>
          </p:cNvPr>
          <p:cNvSpPr txBox="1"/>
          <p:nvPr/>
        </p:nvSpPr>
        <p:spPr>
          <a:xfrm>
            <a:off x="477456" y="249384"/>
            <a:ext cx="1134029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 err="1"/>
              <a:t>Promastigote_Novel</a:t>
            </a:r>
            <a:endParaRPr lang="en-IN" dirty="0"/>
          </a:p>
          <a:p>
            <a:r>
              <a:rPr lang="en-IN" dirty="0"/>
              <a:t>Supplementary Figure 6</a:t>
            </a:r>
          </a:p>
          <a:p>
            <a:r>
              <a:rPr lang="en-IN" dirty="0"/>
              <a:t>Domain: Transmembrane region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0EFAE9-AAC6-958E-3AA1-8FA8F6FDB88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869"/>
          <a:stretch>
            <a:fillRect/>
          </a:stretch>
        </p:blipFill>
        <p:spPr>
          <a:xfrm>
            <a:off x="5424599" y="2090873"/>
            <a:ext cx="2689254" cy="2676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710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9CB93-B460-6C7B-4C5D-A984BB87F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4910EC-A854-DD84-9869-746D6629C3A6}"/>
              </a:ext>
            </a:extLst>
          </p:cNvPr>
          <p:cNvSpPr txBox="1"/>
          <p:nvPr/>
        </p:nvSpPr>
        <p:spPr>
          <a:xfrm>
            <a:off x="1963426" y="2254721"/>
            <a:ext cx="82651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/>
              <a:t>Domain structure-Promastigote N-terminal extensions</a:t>
            </a:r>
          </a:p>
        </p:txBody>
      </p:sp>
    </p:spTree>
    <p:extLst>
      <p:ext uri="{BB962C8B-B14F-4D97-AF65-F5344CB8AC3E}">
        <p14:creationId xmlns:p14="http://schemas.microsoft.com/office/powerpoint/2010/main" val="2051981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F09EB3B-4392-B0B3-114A-76E3298AF7B9}"/>
              </a:ext>
            </a:extLst>
          </p:cNvPr>
          <p:cNvSpPr txBox="1"/>
          <p:nvPr/>
        </p:nvSpPr>
        <p:spPr>
          <a:xfrm>
            <a:off x="477456" y="249384"/>
            <a:ext cx="1134029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 err="1"/>
              <a:t>Promastigote_N-termianl</a:t>
            </a:r>
            <a:endParaRPr lang="en-IN" dirty="0"/>
          </a:p>
          <a:p>
            <a:r>
              <a:rPr lang="en-IN" dirty="0"/>
              <a:t>Supplementary Figure 25</a:t>
            </a:r>
          </a:p>
          <a:p>
            <a:r>
              <a:rPr lang="en-IN" dirty="0"/>
              <a:t>Domain: Ran-binding domain (</a:t>
            </a:r>
            <a:r>
              <a:rPr lang="en-IN" dirty="0" err="1"/>
              <a:t>RanBD</a:t>
            </a:r>
            <a:r>
              <a:rPr lang="en-IN" dirty="0"/>
              <a:t> domain)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D50443-5C57-126E-5B98-89532E61B2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0900" y="2518421"/>
            <a:ext cx="5930199" cy="1821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352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BD54FA-6EEB-1165-9E56-AEFDE91EF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6140590-C8B5-13EB-A712-F830D8FF3985}"/>
              </a:ext>
            </a:extLst>
          </p:cNvPr>
          <p:cNvSpPr txBox="1"/>
          <p:nvPr/>
        </p:nvSpPr>
        <p:spPr>
          <a:xfrm>
            <a:off x="2741011" y="2231572"/>
            <a:ext cx="63520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/>
              <a:t>Domain structure-Amastigote Novel gene</a:t>
            </a:r>
          </a:p>
        </p:txBody>
      </p:sp>
    </p:spTree>
    <p:extLst>
      <p:ext uri="{BB962C8B-B14F-4D97-AF65-F5344CB8AC3E}">
        <p14:creationId xmlns:p14="http://schemas.microsoft.com/office/powerpoint/2010/main" val="1959394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97646A3-DDFC-B50E-DC00-74C5EBBFD450}"/>
              </a:ext>
            </a:extLst>
          </p:cNvPr>
          <p:cNvSpPr txBox="1"/>
          <p:nvPr/>
        </p:nvSpPr>
        <p:spPr>
          <a:xfrm>
            <a:off x="477456" y="249384"/>
            <a:ext cx="609407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 err="1"/>
              <a:t>Amastigote_Novel</a:t>
            </a:r>
            <a:endParaRPr lang="en-IN" dirty="0"/>
          </a:p>
          <a:p>
            <a:r>
              <a:rPr lang="en-IN" dirty="0"/>
              <a:t>Supplementary Figure 1</a:t>
            </a:r>
          </a:p>
          <a:p>
            <a:r>
              <a:rPr lang="en-IN" dirty="0"/>
              <a:t>Domain: Transmembrane region</a:t>
            </a:r>
          </a:p>
        </p:txBody>
      </p:sp>
      <p:pic>
        <p:nvPicPr>
          <p:cNvPr id="5" name="Picture 4" descr="A blue rectangular object with grey lines&#10;&#10;AI-generated content may be incorrect.">
            <a:extLst>
              <a:ext uri="{FF2B5EF4-FFF2-40B4-BE49-F238E27FC236}">
                <a16:creationId xmlns:a16="http://schemas.microsoft.com/office/drawing/2014/main" id="{80D7282A-0538-D2C0-DF99-E40C883D88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179" y="2149365"/>
            <a:ext cx="3025641" cy="341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800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205</Words>
  <Application>Microsoft Office PowerPoint</Application>
  <PresentationFormat>Widescreen</PresentationFormat>
  <Paragraphs>40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Soumi Chowdhury</dc:creator>
  <cp:lastModifiedBy>Soumi Chowdhury</cp:lastModifiedBy>
  <cp:revision>8</cp:revision>
  <dcterms:created xsi:type="dcterms:W3CDTF">2026-01-28T06:26:48Z</dcterms:created>
  <dcterms:modified xsi:type="dcterms:W3CDTF">2026-01-28T06:31:05Z</dcterms:modified>
</cp:coreProperties>
</file>