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721"/>
  </p:normalViewPr>
  <p:slideViewPr>
    <p:cSldViewPr snapToGrid="0" snapToObjects="1" showGuides="1">
      <p:cViewPr varScale="1">
        <p:scale>
          <a:sx n="122" d="100"/>
          <a:sy n="122" d="100"/>
        </p:scale>
        <p:origin x="114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96DB47-5839-7240-9277-B5285334B3BA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89C394-A638-FB42-A247-8E04DF549FE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083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2609D7E-0CA5-1945-A868-BF2CF573C5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C6DE87-7BF4-B541-BE09-205618F74F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1E62C90-4A25-164F-8BDB-4379001F0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E36DAC-623E-AD4D-8A94-AEF59F16A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0C376AB-81A6-EC46-8D90-C035C964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2902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BE0B76-5CFE-CA41-B8E7-054A2976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B750A6-9AFE-4343-9797-15E1EFF2D2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EC554DE-568B-B34A-8B51-ED30C2496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649097-CE10-594B-8327-1DA11527A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26C9FE-F390-B744-91CA-1E4906BFF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936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E9977E6-91B3-B54B-9431-D2B5E60AFB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72BD088-87B9-404C-B7AD-C28B5B7395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6B9603A-872D-D948-948C-C14505AB2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BDB06B-6784-6C41-9593-918BE3704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7292E51-55B7-9F4B-825D-53EDDE9DD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4234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8157E6-6FFB-BB41-AC27-1810E950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A4F8E6E-5091-2142-AB1F-911A5EE2E4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B99926-C585-D44B-AE8A-0246D29A5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B5710F-9F96-824E-A6A9-A95272172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B32FC2-C589-DA4C-9F20-72533B52A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6706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D58E91-BE66-064B-AF7E-1A66A0F17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9E060A-0B0A-6044-95AB-3782E79C60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EC01D9-E1DB-794F-AA88-A831D0EA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393E40-AB25-9C4A-8E54-69AF42C41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E36CAB-3589-D544-8DC1-20BAB4C7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466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AF48725-7113-9346-B4C3-2A1362926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8FEA6DC-5711-C644-9E6E-415EC52E14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EFC039B-DAC5-D64A-8CF6-843E865CCF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7BD03ED-2491-A745-8333-DAED80983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D715B52-6800-3742-89B5-945D9A4FE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228BE27-A673-644F-BEDF-715023194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6106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FB938-7F9E-E446-AFD8-34DFBD5CC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B2761E-F288-094D-B1B1-95FD3DFC0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1FC8EA2-4F8B-8840-BC2B-F29140C54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82F1564-6236-2747-8DAF-218CE3C7C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2DA6395-8865-B443-A540-6B1CF84985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715ADFE-6AFD-7544-9F4E-365BD1786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FE7F912-C232-BF46-A83A-91025FC37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8531566-3701-7A4C-8694-2DAD959FB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575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BD346F-9E9B-3048-BFCA-1F6D90326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5A86619-AA8D-4342-B744-00901DFEB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78C0B6-EA78-F04A-B16E-37F73C40B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210B0C3-BCA8-AD4D-9A48-46869506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2675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8E7B149-2341-6C46-85CD-ECE5034DA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F93CA13-44DE-624B-87CC-BEAB6694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1D40C21-1807-A845-9709-5D9C9C9C4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490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8098B7D-66BE-324B-8CC8-4264697668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D522D1-3C06-1D4D-B2DA-62C6ADF811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40F6B1-539C-1E4A-BBAF-90726B6C7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B504ECA-6CDD-214B-A979-73A366D07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1898D3-6B15-1C4B-A1EA-371192349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BAB21A-D91A-4745-8636-D8186E006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590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339753-20A9-A942-897C-73DC6D4CA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57FB0F6-C5BE-6E41-8CAC-939D1C0B2C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8FF2EE5-2CFA-D241-AF1B-4E4BF0E1D1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F387AA7-1843-CE47-B9E8-ABC8ED5E0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17F258-1472-1049-AD07-700A9E50C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FB96F56-673A-744F-83FE-5B00E6ED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2414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648C89-B80E-2B49-A89B-BA3D9CD54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911831-C2BD-3447-BF92-BA653390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577E7C-3E89-454A-9932-DE80D9AB8C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FB248-7D5D-984B-9173-9364796AA935}" type="datetimeFigureOut">
              <a:rPr lang="fr-FR" smtClean="0"/>
              <a:t>07/10/2025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5159A03-5FD9-3341-ADC9-76E338F2F1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A59CC7-E2A1-234B-B222-BF2805EB1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C4B41-40D4-1D4E-A78C-1BA45FEA2A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851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Rectangle 66">
            <a:extLst>
              <a:ext uri="{FF2B5EF4-FFF2-40B4-BE49-F238E27FC236}">
                <a16:creationId xmlns:a16="http://schemas.microsoft.com/office/drawing/2014/main" id="{5323F44B-E35C-460F-B4C2-925B968BA8B3}"/>
              </a:ext>
            </a:extLst>
          </p:cNvPr>
          <p:cNvSpPr/>
          <p:nvPr/>
        </p:nvSpPr>
        <p:spPr>
          <a:xfrm>
            <a:off x="1810532" y="5684300"/>
            <a:ext cx="5994401" cy="1105962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567E019-6A37-4A39-BB09-75DE6B9EC0E4}"/>
              </a:ext>
            </a:extLst>
          </p:cNvPr>
          <p:cNvSpPr/>
          <p:nvPr/>
        </p:nvSpPr>
        <p:spPr>
          <a:xfrm>
            <a:off x="1797100" y="4321696"/>
            <a:ext cx="5994401" cy="1105962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12A2676C-D5A9-4137-9F31-B90BB28598A6}"/>
              </a:ext>
            </a:extLst>
          </p:cNvPr>
          <p:cNvSpPr/>
          <p:nvPr/>
        </p:nvSpPr>
        <p:spPr>
          <a:xfrm>
            <a:off x="1797100" y="1595413"/>
            <a:ext cx="5994401" cy="1105962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0F0A424-2FF1-410D-9329-DCFCDCD7F5E5}"/>
              </a:ext>
            </a:extLst>
          </p:cNvPr>
          <p:cNvSpPr/>
          <p:nvPr/>
        </p:nvSpPr>
        <p:spPr>
          <a:xfrm>
            <a:off x="1797100" y="240938"/>
            <a:ext cx="5994401" cy="1105962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5" name="Image 94">
            <a:extLst>
              <a:ext uri="{FF2B5EF4-FFF2-40B4-BE49-F238E27FC236}">
                <a16:creationId xmlns:a16="http://schemas.microsoft.com/office/drawing/2014/main" id="{C184F5F5-E8F6-402A-8090-3051DCBFF01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6174" r="35039" b="47283"/>
          <a:stretch/>
        </p:blipFill>
        <p:spPr>
          <a:xfrm>
            <a:off x="5475549" y="5518964"/>
            <a:ext cx="721267" cy="1108051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80C7BED2-7927-414D-9CAB-BB83F3E409A3}"/>
              </a:ext>
            </a:extLst>
          </p:cNvPr>
          <p:cNvSpPr/>
          <p:nvPr/>
        </p:nvSpPr>
        <p:spPr>
          <a:xfrm>
            <a:off x="1810532" y="2966718"/>
            <a:ext cx="5994401" cy="1105962"/>
          </a:xfrm>
          <a:prstGeom prst="rect">
            <a:avLst/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C18D1ED9-D20D-4BB1-A7AD-8BF4E1E81B1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52229"/>
          <a:stretch/>
        </p:blipFill>
        <p:spPr>
          <a:xfrm>
            <a:off x="4258593" y="187851"/>
            <a:ext cx="1674600" cy="1118945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0D2FA001-E13A-41AF-B6B0-7F3294BE746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6856"/>
          <a:stretch/>
        </p:blipFill>
        <p:spPr>
          <a:xfrm>
            <a:off x="3529493" y="1617831"/>
            <a:ext cx="4468202" cy="1157868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1CA9F5BE-77E2-4646-B5A7-40C8A70C1278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453594" y="2958062"/>
            <a:ext cx="5351339" cy="1411703"/>
          </a:xfrm>
          <a:prstGeom prst="rect">
            <a:avLst/>
          </a:prstGeom>
        </p:spPr>
      </p:pic>
      <p:sp>
        <p:nvSpPr>
          <p:cNvPr id="29" name="ZoneTexte 28">
            <a:extLst>
              <a:ext uri="{FF2B5EF4-FFF2-40B4-BE49-F238E27FC236}">
                <a16:creationId xmlns:a16="http://schemas.microsoft.com/office/drawing/2014/main" id="{38F290F8-A1A0-42B5-ADCC-50C5B71B4647}"/>
              </a:ext>
            </a:extLst>
          </p:cNvPr>
          <p:cNvSpPr txBox="1"/>
          <p:nvPr/>
        </p:nvSpPr>
        <p:spPr>
          <a:xfrm>
            <a:off x="2453594" y="2958109"/>
            <a:ext cx="13660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P-G scaffold n=8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C3539A40-DEE7-4683-A908-675C3821C89E}"/>
              </a:ext>
            </a:extLst>
          </p:cNvPr>
          <p:cNvSpPr txBox="1"/>
          <p:nvPr/>
        </p:nvSpPr>
        <p:spPr>
          <a:xfrm>
            <a:off x="4253244" y="2958109"/>
            <a:ext cx="15103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err="1"/>
              <a:t>Sham</a:t>
            </a:r>
            <a:r>
              <a:rPr lang="fr-FR" sz="1400" dirty="0"/>
              <a:t> scaffold n=8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DABE23A-2340-45F2-8275-63F4B3EB2FFE}"/>
              </a:ext>
            </a:extLst>
          </p:cNvPr>
          <p:cNvSpPr txBox="1"/>
          <p:nvPr/>
        </p:nvSpPr>
        <p:spPr>
          <a:xfrm>
            <a:off x="6267365" y="2958109"/>
            <a:ext cx="13789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err="1"/>
              <a:t>Sham</a:t>
            </a:r>
            <a:r>
              <a:rPr lang="fr-FR" sz="1400" dirty="0"/>
              <a:t> </a:t>
            </a:r>
            <a:r>
              <a:rPr lang="fr-FR" sz="1400" dirty="0" err="1"/>
              <a:t>lesion</a:t>
            </a:r>
            <a:r>
              <a:rPr lang="fr-FR" sz="1400" dirty="0"/>
              <a:t> n=1</a:t>
            </a:r>
          </a:p>
        </p:txBody>
      </p:sp>
      <p:sp>
        <p:nvSpPr>
          <p:cNvPr id="33" name="Flèche : pentagone 32">
            <a:extLst>
              <a:ext uri="{FF2B5EF4-FFF2-40B4-BE49-F238E27FC236}">
                <a16:creationId xmlns:a16="http://schemas.microsoft.com/office/drawing/2014/main" id="{27FE017C-D005-4513-8A0A-822C2F78C089}"/>
              </a:ext>
            </a:extLst>
          </p:cNvPr>
          <p:cNvSpPr/>
          <p:nvPr/>
        </p:nvSpPr>
        <p:spPr>
          <a:xfrm>
            <a:off x="1134149" y="2966718"/>
            <a:ext cx="1285983" cy="11068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D</a:t>
            </a:r>
            <a:r>
              <a:rPr lang="fr-FR" b="1" baseline="30000" dirty="0">
                <a:solidFill>
                  <a:schemeClr val="bg1"/>
                </a:solidFill>
              </a:rPr>
              <a:t>+8</a:t>
            </a:r>
          </a:p>
          <a:p>
            <a:pPr algn="ctr"/>
            <a:r>
              <a:rPr lang="fr-FR" sz="1200" b="1" dirty="0">
                <a:solidFill>
                  <a:schemeClr val="bg1"/>
                </a:solidFill>
              </a:rPr>
              <a:t>Implantation </a:t>
            </a:r>
          </a:p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6" name="Flèche : pentagone 35">
            <a:extLst>
              <a:ext uri="{FF2B5EF4-FFF2-40B4-BE49-F238E27FC236}">
                <a16:creationId xmlns:a16="http://schemas.microsoft.com/office/drawing/2014/main" id="{1E89C393-191B-4170-B297-CFA4709D6CD0}"/>
              </a:ext>
            </a:extLst>
          </p:cNvPr>
          <p:cNvSpPr/>
          <p:nvPr/>
        </p:nvSpPr>
        <p:spPr>
          <a:xfrm>
            <a:off x="1120717" y="1595413"/>
            <a:ext cx="1285983" cy="11068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bg1"/>
              </a:solidFill>
            </a:endParaRP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D</a:t>
            </a:r>
            <a:r>
              <a:rPr lang="fr-FR" b="1" baseline="30000" dirty="0">
                <a:solidFill>
                  <a:schemeClr val="bg1"/>
                </a:solidFill>
              </a:rPr>
              <a:t>0</a:t>
            </a:r>
          </a:p>
          <a:p>
            <a:pPr algn="ctr"/>
            <a:r>
              <a:rPr lang="fr-FR" sz="1200" b="1" dirty="0" err="1">
                <a:solidFill>
                  <a:schemeClr val="bg1"/>
                </a:solidFill>
              </a:rPr>
              <a:t>Lesion</a:t>
            </a:r>
            <a:r>
              <a:rPr lang="fr-FR" sz="1200" b="1" dirty="0">
                <a:solidFill>
                  <a:schemeClr val="bg1"/>
                </a:solidFill>
              </a:rPr>
              <a:t> </a:t>
            </a:r>
          </a:p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DD7FDB5-74B4-4016-85E1-0FF26C313957}"/>
              </a:ext>
            </a:extLst>
          </p:cNvPr>
          <p:cNvSpPr txBox="1"/>
          <p:nvPr/>
        </p:nvSpPr>
        <p:spPr>
          <a:xfrm>
            <a:off x="2348767" y="1592547"/>
            <a:ext cx="15660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>
                <a:solidFill>
                  <a:srgbClr val="9D4645"/>
                </a:solidFill>
              </a:rPr>
              <a:t>Malonate </a:t>
            </a:r>
            <a:r>
              <a:rPr lang="fr-FR" sz="1400" dirty="0"/>
              <a:t>injection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4CA47D39-C8EF-4827-9183-41BBBDF57DF6}"/>
              </a:ext>
            </a:extLst>
          </p:cNvPr>
          <p:cNvSpPr txBox="1"/>
          <p:nvPr/>
        </p:nvSpPr>
        <p:spPr>
          <a:xfrm>
            <a:off x="5717566" y="1595413"/>
            <a:ext cx="15817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Brain </a:t>
            </a:r>
            <a:r>
              <a:rPr lang="fr-FR" sz="1400" dirty="0" err="1"/>
              <a:t>injury</a:t>
            </a:r>
            <a:r>
              <a:rPr lang="fr-FR" sz="1400" dirty="0"/>
              <a:t> </a:t>
            </a:r>
            <a:r>
              <a:rPr lang="fr-FR" sz="1400" dirty="0">
                <a:solidFill>
                  <a:srgbClr val="00668F"/>
                </a:solidFill>
              </a:rPr>
              <a:t>control</a:t>
            </a:r>
            <a:endParaRPr lang="fr-FR" sz="1400" dirty="0"/>
          </a:p>
        </p:txBody>
      </p:sp>
      <p:sp>
        <p:nvSpPr>
          <p:cNvPr id="40" name="Flèche : pentagone 39">
            <a:extLst>
              <a:ext uri="{FF2B5EF4-FFF2-40B4-BE49-F238E27FC236}">
                <a16:creationId xmlns:a16="http://schemas.microsoft.com/office/drawing/2014/main" id="{AE5FC4B3-8B88-4CBE-8F6B-0136A77964B7}"/>
              </a:ext>
            </a:extLst>
          </p:cNvPr>
          <p:cNvSpPr/>
          <p:nvPr/>
        </p:nvSpPr>
        <p:spPr>
          <a:xfrm>
            <a:off x="1120717" y="240938"/>
            <a:ext cx="1285983" cy="11068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>
                <a:solidFill>
                  <a:schemeClr val="bg1"/>
                </a:solidFill>
              </a:rPr>
              <a:t>Preparation</a:t>
            </a:r>
            <a:endParaRPr lang="fr-FR" sz="1200" b="1" dirty="0">
              <a:solidFill>
                <a:schemeClr val="bg1"/>
              </a:solidFill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C4D23423-B71D-4B7A-B037-962DD8C2839E}"/>
              </a:ext>
            </a:extLst>
          </p:cNvPr>
          <p:cNvSpPr txBox="1"/>
          <p:nvPr/>
        </p:nvSpPr>
        <p:spPr>
          <a:xfrm>
            <a:off x="2505503" y="482540"/>
            <a:ext cx="200009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CAD </a:t>
            </a:r>
          </a:p>
          <a:p>
            <a:pPr algn="ctr"/>
            <a:r>
              <a:rPr lang="fr-FR" sz="1400" dirty="0"/>
              <a:t>(Computer-</a:t>
            </a:r>
            <a:r>
              <a:rPr lang="fr-FR" sz="1400" dirty="0" err="1"/>
              <a:t>aided</a:t>
            </a:r>
            <a:r>
              <a:rPr lang="fr-FR" sz="1400" dirty="0"/>
              <a:t> design)</a:t>
            </a:r>
          </a:p>
          <a:p>
            <a:pPr algn="ctr"/>
            <a:r>
              <a:rPr lang="fr-FR" sz="1400" dirty="0"/>
              <a:t>&amp; 3D printing </a:t>
            </a: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1C3BCA9E-576A-4EC2-93FC-243CAC689ECE}"/>
              </a:ext>
            </a:extLst>
          </p:cNvPr>
          <p:cNvSpPr txBox="1"/>
          <p:nvPr/>
        </p:nvSpPr>
        <p:spPr>
          <a:xfrm>
            <a:off x="5879112" y="1013443"/>
            <a:ext cx="15594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err="1"/>
              <a:t>Behavioral</a:t>
            </a:r>
            <a:r>
              <a:rPr lang="fr-FR" sz="1400" dirty="0"/>
              <a:t> training</a:t>
            </a:r>
          </a:p>
        </p:txBody>
      </p:sp>
      <p:sp>
        <p:nvSpPr>
          <p:cNvPr id="44" name="Flèche : pentagone 43">
            <a:extLst>
              <a:ext uri="{FF2B5EF4-FFF2-40B4-BE49-F238E27FC236}">
                <a16:creationId xmlns:a16="http://schemas.microsoft.com/office/drawing/2014/main" id="{224EE249-2812-4D91-AA7D-1EBE7075DC65}"/>
              </a:ext>
            </a:extLst>
          </p:cNvPr>
          <p:cNvSpPr/>
          <p:nvPr/>
        </p:nvSpPr>
        <p:spPr>
          <a:xfrm>
            <a:off x="1120717" y="4321696"/>
            <a:ext cx="1285983" cy="11068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M</a:t>
            </a:r>
            <a:r>
              <a:rPr lang="fr-FR" b="1" baseline="30000" dirty="0">
                <a:solidFill>
                  <a:schemeClr val="bg1"/>
                </a:solidFill>
              </a:rPr>
              <a:t>+3</a:t>
            </a:r>
          </a:p>
          <a:p>
            <a:pPr algn="ctr"/>
            <a:r>
              <a:rPr lang="fr-FR" b="1" dirty="0">
                <a:solidFill>
                  <a:schemeClr val="bg1"/>
                </a:solidFill>
              </a:rPr>
              <a:t>M</a:t>
            </a:r>
            <a:r>
              <a:rPr lang="fr-FR" b="1" baseline="30000" dirty="0">
                <a:solidFill>
                  <a:schemeClr val="bg1"/>
                </a:solidFill>
              </a:rPr>
              <a:t>+6</a:t>
            </a:r>
          </a:p>
        </p:txBody>
      </p:sp>
      <p:pic>
        <p:nvPicPr>
          <p:cNvPr id="48" name="Image 47">
            <a:extLst>
              <a:ext uri="{FF2B5EF4-FFF2-40B4-BE49-F238E27FC236}">
                <a16:creationId xmlns:a16="http://schemas.microsoft.com/office/drawing/2014/main" id="{A948F7F6-1C93-4027-92C7-A4D38CE3AFD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18657"/>
          <a:stretch/>
        </p:blipFill>
        <p:spPr>
          <a:xfrm>
            <a:off x="2450371" y="4273920"/>
            <a:ext cx="4205700" cy="974516"/>
          </a:xfrm>
          <a:prstGeom prst="rect">
            <a:avLst/>
          </a:prstGeom>
        </p:spPr>
      </p:pic>
      <p:sp>
        <p:nvSpPr>
          <p:cNvPr id="52" name="ZoneTexte 51">
            <a:extLst>
              <a:ext uri="{FF2B5EF4-FFF2-40B4-BE49-F238E27FC236}">
                <a16:creationId xmlns:a16="http://schemas.microsoft.com/office/drawing/2014/main" id="{158775A8-DF08-4A41-922E-FC446975BBED}"/>
              </a:ext>
            </a:extLst>
          </p:cNvPr>
          <p:cNvSpPr txBox="1"/>
          <p:nvPr/>
        </p:nvSpPr>
        <p:spPr>
          <a:xfrm>
            <a:off x="5586614" y="5101648"/>
            <a:ext cx="83388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Sacrifice </a:t>
            </a:r>
          </a:p>
        </p:txBody>
      </p:sp>
      <p:sp>
        <p:nvSpPr>
          <p:cNvPr id="54" name="Flèche : bas 53">
            <a:extLst>
              <a:ext uri="{FF2B5EF4-FFF2-40B4-BE49-F238E27FC236}">
                <a16:creationId xmlns:a16="http://schemas.microsoft.com/office/drawing/2014/main" id="{FB7BD496-4D9C-45BD-969E-D3755573C4D8}"/>
              </a:ext>
            </a:extLst>
          </p:cNvPr>
          <p:cNvSpPr/>
          <p:nvPr/>
        </p:nvSpPr>
        <p:spPr>
          <a:xfrm>
            <a:off x="6856412" y="2657023"/>
            <a:ext cx="215753" cy="243361"/>
          </a:xfrm>
          <a:prstGeom prst="downArrow">
            <a:avLst>
              <a:gd name="adj1" fmla="val 42001"/>
              <a:gd name="adj2" fmla="val 50000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F360C2FC-6571-41E5-BFE5-51805B4C424D}"/>
              </a:ext>
            </a:extLst>
          </p:cNvPr>
          <p:cNvSpPr/>
          <p:nvPr/>
        </p:nvSpPr>
        <p:spPr>
          <a:xfrm>
            <a:off x="6874411" y="2591483"/>
            <a:ext cx="179754" cy="945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59" name="Groupe 58">
            <a:extLst>
              <a:ext uri="{FF2B5EF4-FFF2-40B4-BE49-F238E27FC236}">
                <a16:creationId xmlns:a16="http://schemas.microsoft.com/office/drawing/2014/main" id="{AE328C05-72D2-4D1C-A32E-81DA48258847}"/>
              </a:ext>
            </a:extLst>
          </p:cNvPr>
          <p:cNvGrpSpPr/>
          <p:nvPr/>
        </p:nvGrpSpPr>
        <p:grpSpPr>
          <a:xfrm>
            <a:off x="3827489" y="2558022"/>
            <a:ext cx="500192" cy="371573"/>
            <a:chOff x="3259604" y="2491187"/>
            <a:chExt cx="500192" cy="371573"/>
          </a:xfrm>
        </p:grpSpPr>
        <p:sp>
          <p:nvSpPr>
            <p:cNvPr id="56" name="Flèche : bas 55">
              <a:extLst>
                <a:ext uri="{FF2B5EF4-FFF2-40B4-BE49-F238E27FC236}">
                  <a16:creationId xmlns:a16="http://schemas.microsoft.com/office/drawing/2014/main" id="{E162E7BC-0FCC-4165-A07B-8ACC729C81AA}"/>
                </a:ext>
              </a:extLst>
            </p:cNvPr>
            <p:cNvSpPr/>
            <p:nvPr/>
          </p:nvSpPr>
          <p:spPr>
            <a:xfrm rot="1722361">
              <a:off x="3290882" y="2568370"/>
              <a:ext cx="215753" cy="294390"/>
            </a:xfrm>
            <a:prstGeom prst="downArrow">
              <a:avLst>
                <a:gd name="adj1" fmla="val 42001"/>
                <a:gd name="adj2" fmla="val 50000"/>
              </a:avLst>
            </a:prstGeom>
            <a:solidFill>
              <a:schemeClr val="bg1"/>
            </a:solidFill>
            <a:ln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8" name="Flèche : bas 57">
              <a:extLst>
                <a:ext uri="{FF2B5EF4-FFF2-40B4-BE49-F238E27FC236}">
                  <a16:creationId xmlns:a16="http://schemas.microsoft.com/office/drawing/2014/main" id="{77F93DF3-DB2A-4FDA-B181-116507E2A92F}"/>
                </a:ext>
              </a:extLst>
            </p:cNvPr>
            <p:cNvSpPr/>
            <p:nvPr/>
          </p:nvSpPr>
          <p:spPr>
            <a:xfrm rot="19810453">
              <a:off x="3496706" y="2565014"/>
              <a:ext cx="215753" cy="294390"/>
            </a:xfrm>
            <a:prstGeom prst="downArrow">
              <a:avLst>
                <a:gd name="adj1" fmla="val 42001"/>
                <a:gd name="adj2" fmla="val 50000"/>
              </a:avLst>
            </a:prstGeom>
            <a:solidFill>
              <a:schemeClr val="bg1"/>
            </a:solidFill>
            <a:ln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36C7A092-7BE9-4C0A-9EDE-E1631D3BAD31}"/>
                </a:ext>
              </a:extLst>
            </p:cNvPr>
            <p:cNvSpPr/>
            <p:nvPr/>
          </p:nvSpPr>
          <p:spPr>
            <a:xfrm>
              <a:off x="3259604" y="2491187"/>
              <a:ext cx="500192" cy="128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2" name="Flèche : bas 31">
            <a:extLst>
              <a:ext uri="{FF2B5EF4-FFF2-40B4-BE49-F238E27FC236}">
                <a16:creationId xmlns:a16="http://schemas.microsoft.com/office/drawing/2014/main" id="{D5872C71-CD69-4106-AC48-604427BB96C1}"/>
              </a:ext>
            </a:extLst>
          </p:cNvPr>
          <p:cNvSpPr/>
          <p:nvPr/>
        </p:nvSpPr>
        <p:spPr>
          <a:xfrm>
            <a:off x="7169860" y="5397284"/>
            <a:ext cx="215753" cy="243361"/>
          </a:xfrm>
          <a:prstGeom prst="downArrow">
            <a:avLst>
              <a:gd name="adj1" fmla="val 42001"/>
              <a:gd name="adj2" fmla="val 50000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A3F72BB-915E-4B34-B4EF-95FFD9805007}"/>
              </a:ext>
            </a:extLst>
          </p:cNvPr>
          <p:cNvSpPr/>
          <p:nvPr/>
        </p:nvSpPr>
        <p:spPr>
          <a:xfrm>
            <a:off x="7187859" y="5331744"/>
            <a:ext cx="179754" cy="945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Flèche : bas 61">
            <a:extLst>
              <a:ext uri="{FF2B5EF4-FFF2-40B4-BE49-F238E27FC236}">
                <a16:creationId xmlns:a16="http://schemas.microsoft.com/office/drawing/2014/main" id="{E258FB51-AB6F-4385-B846-10AA17FAC2CE}"/>
              </a:ext>
            </a:extLst>
          </p:cNvPr>
          <p:cNvSpPr/>
          <p:nvPr/>
        </p:nvSpPr>
        <p:spPr>
          <a:xfrm>
            <a:off x="4472612" y="5397284"/>
            <a:ext cx="215753" cy="243361"/>
          </a:xfrm>
          <a:prstGeom prst="downArrow">
            <a:avLst>
              <a:gd name="adj1" fmla="val 42001"/>
              <a:gd name="adj2" fmla="val 50000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7829E137-7F81-4D3C-9818-0E588EC6F4BD}"/>
              </a:ext>
            </a:extLst>
          </p:cNvPr>
          <p:cNvSpPr/>
          <p:nvPr/>
        </p:nvSpPr>
        <p:spPr>
          <a:xfrm>
            <a:off x="4490611" y="5331744"/>
            <a:ext cx="179754" cy="945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Flèche : bas 63">
            <a:extLst>
              <a:ext uri="{FF2B5EF4-FFF2-40B4-BE49-F238E27FC236}">
                <a16:creationId xmlns:a16="http://schemas.microsoft.com/office/drawing/2014/main" id="{AA5F7B35-A473-4F76-8A54-D15FE1106FD9}"/>
              </a:ext>
            </a:extLst>
          </p:cNvPr>
          <p:cNvSpPr/>
          <p:nvPr/>
        </p:nvSpPr>
        <p:spPr>
          <a:xfrm>
            <a:off x="3061591" y="5397284"/>
            <a:ext cx="215753" cy="243361"/>
          </a:xfrm>
          <a:prstGeom prst="downArrow">
            <a:avLst>
              <a:gd name="adj1" fmla="val 42001"/>
              <a:gd name="adj2" fmla="val 50000"/>
            </a:avLst>
          </a:prstGeom>
          <a:solidFill>
            <a:schemeClr val="bg1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21BD4C8D-77B2-463D-8CDC-4C91079F7487}"/>
              </a:ext>
            </a:extLst>
          </p:cNvPr>
          <p:cNvSpPr/>
          <p:nvPr/>
        </p:nvSpPr>
        <p:spPr>
          <a:xfrm>
            <a:off x="3079590" y="5331744"/>
            <a:ext cx="179754" cy="945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54D8B3B1-2348-4C32-B571-E551284E2803}"/>
              </a:ext>
            </a:extLst>
          </p:cNvPr>
          <p:cNvSpPr txBox="1"/>
          <p:nvPr/>
        </p:nvSpPr>
        <p:spPr>
          <a:xfrm>
            <a:off x="2475332" y="5101648"/>
            <a:ext cx="13443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err="1"/>
              <a:t>Behavioral</a:t>
            </a:r>
            <a:r>
              <a:rPr lang="fr-FR" sz="1400" dirty="0"/>
              <a:t> tests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0174E1D-CC68-4554-91D6-F68D9AB6B8E0}"/>
              </a:ext>
            </a:extLst>
          </p:cNvPr>
          <p:cNvSpPr txBox="1"/>
          <p:nvPr/>
        </p:nvSpPr>
        <p:spPr>
          <a:xfrm>
            <a:off x="4319866" y="5101648"/>
            <a:ext cx="4812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/>
              <a:t>MRI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EB52C589-0D2F-4D45-BDE0-34BD93D3BD3D}"/>
              </a:ext>
            </a:extLst>
          </p:cNvPr>
          <p:cNvSpPr txBox="1"/>
          <p:nvPr/>
        </p:nvSpPr>
        <p:spPr>
          <a:xfrm>
            <a:off x="6834746" y="5101648"/>
            <a:ext cx="8638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err="1"/>
              <a:t>Histology</a:t>
            </a:r>
            <a:endParaRPr lang="fr-FR" sz="1400" dirty="0"/>
          </a:p>
        </p:txBody>
      </p:sp>
      <p:sp>
        <p:nvSpPr>
          <p:cNvPr id="68" name="Flèche : pentagone 67">
            <a:extLst>
              <a:ext uri="{FF2B5EF4-FFF2-40B4-BE49-F238E27FC236}">
                <a16:creationId xmlns:a16="http://schemas.microsoft.com/office/drawing/2014/main" id="{C29F5C2A-A93E-47CD-A500-DB411FEFFDA1}"/>
              </a:ext>
            </a:extLst>
          </p:cNvPr>
          <p:cNvSpPr/>
          <p:nvPr/>
        </p:nvSpPr>
        <p:spPr>
          <a:xfrm>
            <a:off x="1134149" y="5684300"/>
            <a:ext cx="1285983" cy="1106848"/>
          </a:xfrm>
          <a:prstGeom prst="homePlat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err="1">
                <a:solidFill>
                  <a:schemeClr val="bg1"/>
                </a:solidFill>
              </a:rPr>
              <a:t>Results</a:t>
            </a:r>
            <a:endParaRPr lang="fr-FR" sz="1200" b="1" dirty="0">
              <a:solidFill>
                <a:schemeClr val="bg1"/>
              </a:solidFill>
            </a:endParaRPr>
          </a:p>
        </p:txBody>
      </p:sp>
      <p:pic>
        <p:nvPicPr>
          <p:cNvPr id="71" name="Image 70">
            <a:extLst>
              <a:ext uri="{FF2B5EF4-FFF2-40B4-BE49-F238E27FC236}">
                <a16:creationId xmlns:a16="http://schemas.microsoft.com/office/drawing/2014/main" id="{C23E366E-5163-4B0C-BE4F-3DEA04C3244B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r="78130"/>
          <a:stretch/>
        </p:blipFill>
        <p:spPr>
          <a:xfrm>
            <a:off x="2793540" y="5635089"/>
            <a:ext cx="721267" cy="870030"/>
          </a:xfrm>
          <a:prstGeom prst="rect">
            <a:avLst/>
          </a:prstGeom>
        </p:spPr>
      </p:pic>
      <p:sp>
        <p:nvSpPr>
          <p:cNvPr id="74" name="ZoneTexte 73">
            <a:extLst>
              <a:ext uri="{FF2B5EF4-FFF2-40B4-BE49-F238E27FC236}">
                <a16:creationId xmlns:a16="http://schemas.microsoft.com/office/drawing/2014/main" id="{F1051049-E1C9-4E04-8E60-50D63EA3262A}"/>
              </a:ext>
            </a:extLst>
          </p:cNvPr>
          <p:cNvSpPr txBox="1"/>
          <p:nvPr/>
        </p:nvSpPr>
        <p:spPr>
          <a:xfrm>
            <a:off x="2665099" y="6282119"/>
            <a:ext cx="1238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err="1"/>
              <a:t>Sensorimotor</a:t>
            </a:r>
            <a:r>
              <a:rPr lang="fr-FR" sz="1400" dirty="0"/>
              <a:t> </a:t>
            </a:r>
          </a:p>
          <a:p>
            <a:pPr algn="ctr"/>
            <a:r>
              <a:rPr lang="fr-FR" sz="1400" dirty="0"/>
              <a:t>performances </a:t>
            </a: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48C289D0-ED1A-4820-B4EE-56246D5EEE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85892" y="5778989"/>
            <a:ext cx="1229447" cy="916583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C43A5991-6884-4F94-8B05-89F2646305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41394" y="6377908"/>
            <a:ext cx="477693" cy="303052"/>
          </a:xfrm>
          <a:prstGeom prst="rect">
            <a:avLst/>
          </a:prstGeom>
        </p:spPr>
      </p:pic>
      <p:pic>
        <p:nvPicPr>
          <p:cNvPr id="24" name="Image 23">
            <a:extLst>
              <a:ext uri="{FF2B5EF4-FFF2-40B4-BE49-F238E27FC236}">
                <a16:creationId xmlns:a16="http://schemas.microsoft.com/office/drawing/2014/main" id="{D6175B2C-C4E4-449B-8B32-181FC5CD67A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408258" y="6282119"/>
            <a:ext cx="312615" cy="448416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3A5977BE-70EE-4148-B331-0C77C8EB1B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894289" y="6289599"/>
            <a:ext cx="552740" cy="442403"/>
          </a:xfrm>
          <a:prstGeom prst="rect">
            <a:avLst/>
          </a:prstGeom>
        </p:spPr>
      </p:pic>
      <p:sp>
        <p:nvSpPr>
          <p:cNvPr id="87" name="Bulle narrative : rectangle à coins arrondis 86">
            <a:extLst>
              <a:ext uri="{FF2B5EF4-FFF2-40B4-BE49-F238E27FC236}">
                <a16:creationId xmlns:a16="http://schemas.microsoft.com/office/drawing/2014/main" id="{3DBC7FCD-FC27-4100-BC37-686C779D3CC5}"/>
              </a:ext>
            </a:extLst>
          </p:cNvPr>
          <p:cNvSpPr/>
          <p:nvPr/>
        </p:nvSpPr>
        <p:spPr>
          <a:xfrm>
            <a:off x="6541394" y="6261234"/>
            <a:ext cx="1179479" cy="486581"/>
          </a:xfrm>
          <a:prstGeom prst="wedgeRoundRectCallout">
            <a:avLst>
              <a:gd name="adj1" fmla="val -109271"/>
              <a:gd name="adj2" fmla="val -52664"/>
              <a:gd name="adj3" fmla="val 16667"/>
            </a:avLst>
          </a:prstGeom>
          <a:noFill/>
          <a:ln>
            <a:solidFill>
              <a:srgbClr val="6E9D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86" name="Image 85">
            <a:extLst>
              <a:ext uri="{FF2B5EF4-FFF2-40B4-BE49-F238E27FC236}">
                <a16:creationId xmlns:a16="http://schemas.microsoft.com/office/drawing/2014/main" id="{F0CE7342-3AC6-4824-80FA-20504480ED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959701" y="5786836"/>
            <a:ext cx="722103" cy="403188"/>
          </a:xfrm>
          <a:prstGeom prst="rect">
            <a:avLst/>
          </a:prstGeom>
        </p:spPr>
      </p:pic>
      <p:pic>
        <p:nvPicPr>
          <p:cNvPr id="1028" name="Picture 4" descr="Règle de centimètre Icône de doodle vectoriel Fournitures de bureau |  Vecteur Premium">
            <a:extLst>
              <a:ext uri="{FF2B5EF4-FFF2-40B4-BE49-F238E27FC236}">
                <a16:creationId xmlns:a16="http://schemas.microsoft.com/office/drawing/2014/main" id="{06AA329C-72F2-4B4E-BF4F-A244B48801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651210" flipH="1">
            <a:off x="7416411" y="5789076"/>
            <a:ext cx="383389" cy="383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9" name="Image 98">
            <a:extLst>
              <a:ext uri="{FF2B5EF4-FFF2-40B4-BE49-F238E27FC236}">
                <a16:creationId xmlns:a16="http://schemas.microsoft.com/office/drawing/2014/main" id="{FE437E67-860E-4307-AA4C-3734C56D93D9}"/>
              </a:ext>
            </a:extLst>
          </p:cNvPr>
          <p:cNvPicPr>
            <a:picLocks noChangeAspect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 rot="3313483">
            <a:off x="6541111" y="5781677"/>
            <a:ext cx="500547" cy="372079"/>
          </a:xfrm>
          <a:prstGeom prst="rect">
            <a:avLst/>
          </a:prstGeom>
        </p:spPr>
      </p:pic>
      <p:sp>
        <p:nvSpPr>
          <p:cNvPr id="89" name="Bulle narrative : rectangle à coins arrondis 88">
            <a:extLst>
              <a:ext uri="{FF2B5EF4-FFF2-40B4-BE49-F238E27FC236}">
                <a16:creationId xmlns:a16="http://schemas.microsoft.com/office/drawing/2014/main" id="{68C5DB2E-D064-45C4-80B2-33103B10566C}"/>
              </a:ext>
            </a:extLst>
          </p:cNvPr>
          <p:cNvSpPr/>
          <p:nvPr/>
        </p:nvSpPr>
        <p:spPr>
          <a:xfrm>
            <a:off x="6531480" y="5730998"/>
            <a:ext cx="1190448" cy="486581"/>
          </a:xfrm>
          <a:prstGeom prst="wedgeRoundRectCallout">
            <a:avLst>
              <a:gd name="adj1" fmla="val -81905"/>
              <a:gd name="adj2" fmla="val 22463"/>
              <a:gd name="adj3" fmla="val 16667"/>
            </a:avLst>
          </a:prstGeom>
          <a:noFill/>
          <a:ln>
            <a:solidFill>
              <a:srgbClr val="83583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784407-3872-B74B-BD83-83803E02684C}"/>
              </a:ext>
            </a:extLst>
          </p:cNvPr>
          <p:cNvSpPr/>
          <p:nvPr/>
        </p:nvSpPr>
        <p:spPr>
          <a:xfrm>
            <a:off x="3665547" y="16683"/>
            <a:ext cx="897205" cy="40218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>
                <a:solidFill>
                  <a:schemeClr val="tx1"/>
                </a:solidFill>
              </a:rPr>
              <a:t>Scaffold</a:t>
            </a:r>
            <a:r>
              <a:rPr lang="fr-FR" sz="1600" dirty="0"/>
              <a:t> </a:t>
            </a:r>
          </a:p>
        </p:txBody>
      </p:sp>
      <p:pic>
        <p:nvPicPr>
          <p:cNvPr id="66" name="Image 65">
            <a:extLst>
              <a:ext uri="{FF2B5EF4-FFF2-40B4-BE49-F238E27FC236}">
                <a16:creationId xmlns:a16="http://schemas.microsoft.com/office/drawing/2014/main" id="{CE0264FA-8A38-5F4C-B578-9459AE744483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7807"/>
          <a:stretch/>
        </p:blipFill>
        <p:spPr>
          <a:xfrm>
            <a:off x="5461705" y="298110"/>
            <a:ext cx="1829587" cy="1118945"/>
          </a:xfrm>
          <a:prstGeom prst="rect">
            <a:avLst/>
          </a:prstGeom>
        </p:spPr>
      </p:pic>
      <p:sp>
        <p:nvSpPr>
          <p:cNvPr id="69" name="Rectangle 68">
            <a:extLst>
              <a:ext uri="{FF2B5EF4-FFF2-40B4-BE49-F238E27FC236}">
                <a16:creationId xmlns:a16="http://schemas.microsoft.com/office/drawing/2014/main" id="{62285519-1609-DE44-AE6F-628C69FAC2C7}"/>
              </a:ext>
            </a:extLst>
          </p:cNvPr>
          <p:cNvSpPr/>
          <p:nvPr/>
        </p:nvSpPr>
        <p:spPr>
          <a:xfrm>
            <a:off x="6288331" y="12003"/>
            <a:ext cx="897205" cy="40218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>
                <a:solidFill>
                  <a:schemeClr val="tx1"/>
                </a:solidFill>
              </a:rPr>
              <a:t>Animals</a:t>
            </a:r>
            <a:r>
              <a:rPr lang="fr-FR" sz="1600" dirty="0"/>
              <a:t> </a:t>
            </a:r>
          </a:p>
        </p:txBody>
      </p:sp>
      <p:pic>
        <p:nvPicPr>
          <p:cNvPr id="70" name="Image 69">
            <a:extLst>
              <a:ext uri="{FF2B5EF4-FFF2-40B4-BE49-F238E27FC236}">
                <a16:creationId xmlns:a16="http://schemas.microsoft.com/office/drawing/2014/main" id="{69CEBCB4-8DA1-EC40-850A-DC1A6E6EE2BB}"/>
              </a:ext>
            </a:extLst>
          </p:cNvPr>
          <p:cNvPicPr>
            <a:picLocks noChangeAspect="1"/>
          </p:cNvPicPr>
          <p:nvPr/>
        </p:nvPicPr>
        <p:blipFill rotWithShape="1"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7642"/>
          <a:stretch/>
        </p:blipFill>
        <p:spPr>
          <a:xfrm>
            <a:off x="6683461" y="4535101"/>
            <a:ext cx="1231641" cy="535185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EB1B8467-244F-3543-8F76-944EEE61F59F}"/>
              </a:ext>
            </a:extLst>
          </p:cNvPr>
          <p:cNvPicPr>
            <a:picLocks noChangeAspect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19747" y="6326948"/>
            <a:ext cx="456148" cy="436874"/>
          </a:xfrm>
          <a:prstGeom prst="rect">
            <a:avLst/>
          </a:prstGeom>
        </p:spPr>
      </p:pic>
      <p:pic>
        <p:nvPicPr>
          <p:cNvPr id="76" name="Picture 2" descr="Increase quality icon : résultats (20 mille) d'images libres de droits, de  photos de stock et d'illustrations | Shutterstock">
            <a:extLst>
              <a:ext uri="{FF2B5EF4-FFF2-40B4-BE49-F238E27FC236}">
                <a16:creationId xmlns:a16="http://schemas.microsoft.com/office/drawing/2014/main" id="{295C89F2-0E06-9A4E-A9EC-5B4D8C61F5F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667" t="3032" r="6453" b="8727"/>
          <a:stretch/>
        </p:blipFill>
        <p:spPr bwMode="auto">
          <a:xfrm>
            <a:off x="5682093" y="5832711"/>
            <a:ext cx="305506" cy="404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Minimaze - Free arrows icons">
            <a:extLst>
              <a:ext uri="{FF2B5EF4-FFF2-40B4-BE49-F238E27FC236}">
                <a16:creationId xmlns:a16="http://schemas.microsoft.com/office/drawing/2014/main" id="{B51B9AA4-1338-574A-999A-BEFC58E68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944079" y="5976182"/>
            <a:ext cx="213842" cy="213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5538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53</Words>
  <Application>Microsoft Office PowerPoint</Application>
  <PresentationFormat>Grand écran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Maylis Combeau</dc:creator>
  <cp:lastModifiedBy>Maylis COMBEAU</cp:lastModifiedBy>
  <cp:revision>3</cp:revision>
  <dcterms:created xsi:type="dcterms:W3CDTF">2025-08-29T08:51:46Z</dcterms:created>
  <dcterms:modified xsi:type="dcterms:W3CDTF">2025-10-07T08:00:38Z</dcterms:modified>
</cp:coreProperties>
</file>