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256" r:id="rId3"/>
    <p:sldId id="257" r:id="rId4"/>
    <p:sldId id="258" r:id="rId5"/>
    <p:sldId id="262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A80BB-C145-405A-8048-08D911B12C4F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B6AF7-04E1-4605-9C6C-8C32801A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99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B6AF7-04E1-4605-9C6C-8C32801A79B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38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B6AF7-04E1-4605-9C6C-8C32801A79B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38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32583" y="772926"/>
            <a:ext cx="34788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files</a:t>
            </a:r>
            <a:endParaRPr kumimoji="0" lang="en-US" altLang="zh-CN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7235" y="1556792"/>
            <a:ext cx="88295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/>
              <a:t>The association between ambient air pollution and scarlet fever in Qingdao, China, </a:t>
            </a:r>
            <a:endParaRPr lang="en-US" altLang="zh-CN" sz="2000" dirty="0" smtClean="0"/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/>
              <a:t>2014-2018</a:t>
            </a:r>
            <a:r>
              <a:rPr lang="en-US" altLang="zh-CN" sz="2000" dirty="0"/>
              <a:t>: a quantitative analysis</a:t>
            </a:r>
            <a:endParaRPr kumimoji="0" lang="en-US" altLang="zh-CN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2463769"/>
            <a:ext cx="8280920" cy="3936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err="1"/>
              <a:t>Xiaowen</a:t>
            </a:r>
            <a:r>
              <a:rPr lang="en-US" altLang="zh-CN" sz="1400" dirty="0"/>
              <a:t> Hu</a:t>
            </a:r>
            <a:r>
              <a:rPr lang="en-US" altLang="zh-CN" sz="1400" baseline="30000" dirty="0"/>
              <a:t>1#</a:t>
            </a:r>
            <a:r>
              <a:rPr lang="en-US" altLang="zh-CN" sz="1400" dirty="0"/>
              <a:t>, Tao Wei</a:t>
            </a:r>
            <a:r>
              <a:rPr lang="en-US" altLang="zh-CN" sz="1400" baseline="30000" dirty="0"/>
              <a:t>2#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Yalin</a:t>
            </a:r>
            <a:r>
              <a:rPr lang="en-US" altLang="zh-CN" sz="1400" dirty="0"/>
              <a:t> Han</a:t>
            </a:r>
            <a:r>
              <a:rPr lang="en-US" altLang="zh-CN" sz="1400" baseline="30000" dirty="0"/>
              <a:t>1</a:t>
            </a:r>
            <a:r>
              <a:rPr lang="en-US" altLang="zh-CN" sz="1400" dirty="0"/>
              <a:t>, Jing Jia</a:t>
            </a:r>
            <a:r>
              <a:rPr lang="en-US" altLang="zh-CN" sz="1400" baseline="30000" dirty="0"/>
              <a:t>1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Bei</a:t>
            </a:r>
            <a:r>
              <a:rPr lang="en-US" altLang="zh-CN" sz="1400" dirty="0"/>
              <a:t> Pan</a:t>
            </a:r>
            <a:r>
              <a:rPr lang="en-US" altLang="zh-CN" sz="1400" baseline="30000" dirty="0"/>
              <a:t>1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Fachun</a:t>
            </a:r>
            <a:r>
              <a:rPr lang="en-US" altLang="zh-CN" sz="1400" dirty="0"/>
              <a:t> Jiang</a:t>
            </a:r>
            <a:r>
              <a:rPr lang="en-US" altLang="zh-CN" sz="1400" baseline="30000" dirty="0"/>
              <a:t>1*</a:t>
            </a:r>
            <a:r>
              <a:rPr lang="en-US" altLang="zh-CN" sz="1400" dirty="0"/>
              <a:t>, Wei Ni</a:t>
            </a:r>
            <a:r>
              <a:rPr lang="en-US" altLang="zh-CN" sz="1400" baseline="30000" dirty="0"/>
              <a:t>2*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b="1" dirty="0"/>
              <a:t>Affiliations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baseline="30000" dirty="0"/>
              <a:t>1</a:t>
            </a:r>
            <a:r>
              <a:rPr lang="en-US" altLang="zh-CN" sz="1400" dirty="0"/>
              <a:t> Department of Acute Infectious Diseases, Municipal Centre of Disease Control and Prevention of Qingdao, Qingdao Institute of Prevention Medicine, Qingdao City, Shandong Province, </a:t>
            </a:r>
            <a:r>
              <a:rPr lang="en-US" altLang="zh-CN" sz="1400" dirty="0" err="1"/>
              <a:t>P.R.China</a:t>
            </a:r>
            <a:r>
              <a:rPr lang="en-US" altLang="zh-CN" sz="1400" dirty="0"/>
              <a:t>. 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baseline="30000" dirty="0"/>
              <a:t>2</a:t>
            </a:r>
            <a:r>
              <a:rPr lang="en-US" altLang="zh-CN" sz="1400" dirty="0"/>
              <a:t> Qingdao University, Qingdao City, Shandong Province, </a:t>
            </a:r>
            <a:r>
              <a:rPr lang="en-US" altLang="zh-CN" sz="1400" dirty="0" err="1"/>
              <a:t>P.R.China</a:t>
            </a:r>
            <a:r>
              <a:rPr lang="en-US" altLang="zh-CN" sz="1400" dirty="0"/>
              <a:t>.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b="1" dirty="0"/>
              <a:t># Co-first Authors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b="1" dirty="0"/>
              <a:t>*Corresponding Author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Wei Ni, MM: Women and Children’s Hospital, Qingdao University, Qingdao, Shandong Province, </a:t>
            </a:r>
            <a:r>
              <a:rPr lang="en-US" altLang="zh-CN" sz="1400" dirty="0" err="1"/>
              <a:t>P.R.China</a:t>
            </a:r>
            <a:r>
              <a:rPr lang="en-US" altLang="zh-CN" sz="1400" dirty="0"/>
              <a:t>, No.6 </a:t>
            </a:r>
            <a:r>
              <a:rPr lang="en-US" altLang="zh-CN" sz="1400" dirty="0" err="1"/>
              <a:t>Tongfu</a:t>
            </a:r>
            <a:r>
              <a:rPr lang="en-US" altLang="zh-CN" sz="1400" dirty="0"/>
              <a:t> Road, 266000, Qingdao, China. E-mail: 115438779@qq.com </a:t>
            </a:r>
            <a:endParaRPr lang="zh-CN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 err="1"/>
              <a:t>Fachun</a:t>
            </a:r>
            <a:r>
              <a:rPr lang="en-US" altLang="zh-CN" sz="1400" dirty="0"/>
              <a:t> Jiang, </a:t>
            </a:r>
            <a:r>
              <a:rPr lang="en-US" altLang="zh-CN" sz="1400" dirty="0" err="1"/>
              <a:t>Dr</a:t>
            </a:r>
            <a:r>
              <a:rPr lang="en-US" altLang="zh-CN" sz="1400" dirty="0"/>
              <a:t>: Department of Acute Infectious Diseases, Municipal Centre of Disease Control and Prevention of Qingdao, Qingdao Institute of Prevention Medicine, Qingdao City, Shandong Province, </a:t>
            </a:r>
            <a:r>
              <a:rPr lang="en-US" altLang="zh-CN" sz="1400" dirty="0" err="1"/>
              <a:t>P.R.China</a:t>
            </a:r>
            <a:r>
              <a:rPr lang="en-US" altLang="zh-CN" sz="1400" dirty="0"/>
              <a:t>. No.175 Shandong Road, 266033, China. E-mail: 470421859@qq.com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5891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473250"/>
              </p:ext>
            </p:extLst>
          </p:nvPr>
        </p:nvGraphicFramePr>
        <p:xfrm>
          <a:off x="1187624" y="1700808"/>
          <a:ext cx="7113507" cy="28748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6665">
                  <a:extLst>
                    <a:ext uri="{9D8B030D-6E8A-4147-A177-3AD203B41FA5}">
                      <a16:colId xmlns:a16="http://schemas.microsoft.com/office/drawing/2014/main" xmlns="" val="4148836702"/>
                    </a:ext>
                  </a:extLst>
                </a:gridCol>
                <a:gridCol w="1106842">
                  <a:extLst>
                    <a:ext uri="{9D8B030D-6E8A-4147-A177-3AD203B41FA5}">
                      <a16:colId xmlns:a16="http://schemas.microsoft.com/office/drawing/2014/main" xmlns="" val="659261363"/>
                    </a:ext>
                  </a:extLst>
                </a:gridCol>
              </a:tblGrid>
              <a:tr h="482192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Title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Page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40533840"/>
                  </a:ext>
                </a:extLst>
              </a:tr>
              <a:tr h="79755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T</a:t>
                      </a:r>
                      <a:r>
                        <a:rPr lang="en-US" altLang="zh-CN" sz="1200" kern="100" dirty="0" smtClean="0">
                          <a:effectLst/>
                        </a:rPr>
                        <a:t>able</a:t>
                      </a:r>
                      <a:r>
                        <a:rPr lang="en-US" sz="1200" kern="100" dirty="0" smtClean="0">
                          <a:effectLst/>
                        </a:rPr>
                        <a:t> </a:t>
                      </a:r>
                      <a:r>
                        <a:rPr lang="en-US" sz="1200" kern="100" dirty="0">
                          <a:effectLst/>
                        </a:rPr>
                        <a:t>S1: </a:t>
                      </a:r>
                      <a:r>
                        <a:rPr lang="en-US" sz="1200" kern="100" dirty="0" smtClean="0">
                          <a:effectLst/>
                        </a:rPr>
                        <a:t>The spearman</a:t>
                      </a:r>
                      <a:r>
                        <a:rPr lang="en-US" sz="1200" kern="100" baseline="0" dirty="0" smtClean="0">
                          <a:effectLst/>
                        </a:rPr>
                        <a:t> correlations between air pollutants</a:t>
                      </a:r>
                      <a:r>
                        <a:rPr lang="en-US" sz="1200" kern="100" dirty="0" smtClean="0">
                          <a:effectLst/>
                        </a:rPr>
                        <a:t> 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13844739"/>
                  </a:ext>
                </a:extLst>
              </a:tr>
              <a:tr h="79755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Figure S1: The 3D graphs of air pollution effect with DF 6-9 of meteorological factors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37236307"/>
                  </a:ext>
                </a:extLst>
              </a:tr>
              <a:tr h="79755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Figure S2: The 3D graphs of air pollution effect with DF 6-9 of Time</a:t>
                      </a:r>
                      <a:endParaRPr lang="en-US" sz="1200" kern="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614219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91604" y="772926"/>
            <a:ext cx="19607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OUTLINE</a:t>
            </a:r>
            <a:endParaRPr kumimoji="0" lang="en-US" altLang="zh-CN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65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7676" y="558552"/>
            <a:ext cx="95050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/>
              <a:t>Table S1: </a:t>
            </a:r>
            <a:r>
              <a:rPr lang="en-US" altLang="zh-CN" sz="1400" dirty="0"/>
              <a:t>The spearman correlations between air pollutants 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94364"/>
              </p:ext>
            </p:extLst>
          </p:nvPr>
        </p:nvGraphicFramePr>
        <p:xfrm>
          <a:off x="1176301" y="1124744"/>
          <a:ext cx="7152453" cy="440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779"/>
                <a:gridCol w="1021779"/>
                <a:gridCol w="1021779"/>
                <a:gridCol w="1021779"/>
                <a:gridCol w="1021779"/>
                <a:gridCol w="1021779"/>
                <a:gridCol w="1021779"/>
              </a:tblGrid>
              <a:tr h="62975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PM</a:t>
                      </a:r>
                      <a:r>
                        <a:rPr lang="en-US" altLang="zh-CN" baseline="-25000" dirty="0" smtClean="0"/>
                        <a:t>2.5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PM</a:t>
                      </a:r>
                      <a:r>
                        <a:rPr lang="en-US" altLang="zh-CN" baseline="-25000" dirty="0" smtClean="0"/>
                        <a:t>10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SO</a:t>
                      </a:r>
                      <a:r>
                        <a:rPr lang="en-US" altLang="zh-CN" baseline="-25000" dirty="0" smtClean="0"/>
                        <a:t>2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NO</a:t>
                      </a:r>
                      <a:r>
                        <a:rPr lang="en-US" altLang="zh-CN" baseline="-25000" dirty="0" smtClean="0"/>
                        <a:t>2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O</a:t>
                      </a:r>
                      <a:r>
                        <a:rPr lang="en-US" altLang="zh-CN" baseline="-25000" dirty="0" smtClean="0"/>
                        <a:t>3</a:t>
                      </a:r>
                      <a:endParaRPr lang="zh-CN" altLang="en-US" baseline="-25000" dirty="0"/>
                    </a:p>
                  </a:txBody>
                  <a:tcPr/>
                </a:tc>
              </a:tr>
              <a:tr h="629752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chemeClr val="bg1"/>
                          </a:solidFill>
                        </a:rPr>
                        <a:t>PM</a:t>
                      </a:r>
                      <a:r>
                        <a:rPr lang="en-US" altLang="zh-CN" b="1" baseline="-25000" dirty="0" smtClean="0">
                          <a:solidFill>
                            <a:schemeClr val="bg1"/>
                          </a:solidFill>
                        </a:rPr>
                        <a:t>2.5</a:t>
                      </a:r>
                      <a:endParaRPr lang="zh-CN" alt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0.926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0.672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0.845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0.642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-0.025</a:t>
                      </a:r>
                      <a:endParaRPr lang="zh-CN" altLang="en-US" dirty="0"/>
                    </a:p>
                  </a:txBody>
                  <a:tcPr/>
                </a:tc>
              </a:tr>
              <a:tr h="629752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chemeClr val="bg1"/>
                          </a:solidFill>
                        </a:rPr>
                        <a:t>PM</a:t>
                      </a:r>
                      <a:r>
                        <a:rPr lang="en-US" altLang="zh-CN" b="1" baseline="-250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zh-CN" alt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0.926*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0.674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0.799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0.687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0.006</a:t>
                      </a:r>
                      <a:endParaRPr lang="zh-CN" altLang="en-US" dirty="0"/>
                    </a:p>
                  </a:txBody>
                  <a:tcPr/>
                </a:tc>
              </a:tr>
              <a:tr h="629752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chemeClr val="bg1"/>
                          </a:solidFill>
                        </a:rPr>
                        <a:t>SO</a:t>
                      </a:r>
                      <a:r>
                        <a:rPr lang="en-US" altLang="zh-CN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CN" alt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0.672*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0.674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0.761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0.596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-0.191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</a:tr>
              <a:tr h="629752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chemeClr val="bg1"/>
                          </a:solidFill>
                        </a:rPr>
                        <a:t>CO</a:t>
                      </a:r>
                      <a:endParaRPr lang="zh-CN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0.845*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0.799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0.761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0.713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-0.156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</a:tr>
              <a:tr h="629752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r>
                        <a:rPr lang="en-US" altLang="zh-CN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CN" alt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0.642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0.687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0.596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0.713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-0.218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</a:tr>
              <a:tr h="629752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zh-CN" alt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-0.025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0.006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-0.191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-0.156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-0.218</a:t>
                      </a:r>
                      <a:r>
                        <a:rPr lang="zh-CN" altLang="en-US" dirty="0" smtClean="0"/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1.000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15616" y="5661248"/>
            <a:ext cx="54006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/>
              <a:t>*</a:t>
            </a:r>
            <a:r>
              <a:rPr lang="en-US" altLang="zh-CN" sz="1400" dirty="0" smtClean="0"/>
              <a:t>, P&lt;0.05</a:t>
            </a:r>
            <a:endParaRPr kumimoji="0" lang="en-US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666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80528" y="6426591"/>
            <a:ext cx="95050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/>
              <a:t>Figure </a:t>
            </a:r>
            <a:r>
              <a:rPr lang="en-US" altLang="zh-CN" sz="1400" b="1" dirty="0" smtClean="0"/>
              <a:t>S1: </a:t>
            </a:r>
            <a:r>
              <a:rPr lang="en-US" altLang="zh-CN" sz="1400" dirty="0" smtClean="0"/>
              <a:t>The 3D graphs of air pollution effect with DF 6-9 of meteorological factors</a:t>
            </a:r>
            <a:endParaRPr kumimoji="0" lang="en-US" altLang="zh-CN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F:\科研\猩红热\BMC infectious disease\Figure 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7882" y="188640"/>
            <a:ext cx="10799763" cy="60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69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80528" y="6426591"/>
            <a:ext cx="95050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/>
              <a:t>Figure </a:t>
            </a:r>
            <a:r>
              <a:rPr lang="en-US" altLang="zh-CN" sz="1400" b="1" dirty="0" smtClean="0"/>
              <a:t>S2: </a:t>
            </a:r>
            <a:r>
              <a:rPr lang="en-US" altLang="zh-CN" sz="1400" dirty="0" smtClean="0"/>
              <a:t>The 3D graphs of air pollution effect with DF 6-9 of Time</a:t>
            </a:r>
            <a:endParaRPr kumimoji="0" lang="en-US" altLang="zh-CN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F:\科研\猩红热\BMC infectious disease\Figure 4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7882" y="1783"/>
            <a:ext cx="10799763" cy="626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06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343</Words>
  <Application>Microsoft Office PowerPoint</Application>
  <PresentationFormat>全屏显示(4:3)</PresentationFormat>
  <Paragraphs>74</Paragraphs>
  <Slides>5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005031</dc:creator>
  <cp:lastModifiedBy>Lenovo</cp:lastModifiedBy>
  <cp:revision>18</cp:revision>
  <dcterms:created xsi:type="dcterms:W3CDTF">2019-12-10T08:11:12Z</dcterms:created>
  <dcterms:modified xsi:type="dcterms:W3CDTF">2020-04-12T05:54:23Z</dcterms:modified>
</cp:coreProperties>
</file>