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1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509" autoAdjust="0"/>
  </p:normalViewPr>
  <p:slideViewPr>
    <p:cSldViewPr snapToGrid="0" showGuides="1">
      <p:cViewPr varScale="1">
        <p:scale>
          <a:sx n="90" d="100"/>
          <a:sy n="90" d="100"/>
        </p:scale>
        <p:origin x="13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ED287-C0B2-49BC-9ED5-97D0494CE301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4E684-65AB-4547-873C-CC3F4062F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15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ja-JP" dirty="0">
                <a:effectLst/>
              </a:rPr>
              <a:t>p-value = 0.8868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4E684-65AB-4547-873C-CC3F4062F17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368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ja-JP" dirty="0">
                <a:effectLst/>
              </a:rPr>
              <a:t>p-value = 0.399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4E684-65AB-4547-873C-CC3F4062F17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3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ja-JP" dirty="0">
                <a:effectLst/>
              </a:rPr>
              <a:t>p-value = 0.5608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4E684-65AB-4547-873C-CC3F4062F17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99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ja-JP" dirty="0">
                <a:effectLst/>
              </a:rPr>
              <a:t>p-value = 0.7043 </a:t>
            </a:r>
            <a:br>
              <a:rPr lang="fr-FR" altLang="ja-JP" dirty="0"/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4E684-65AB-4547-873C-CC3F4062F17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23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ja-JP" dirty="0">
                <a:effectLst/>
              </a:rPr>
              <a:t>p-value = 0.9867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4E684-65AB-4547-873C-CC3F4062F17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94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ja-JP" dirty="0">
                <a:effectLst/>
              </a:rPr>
              <a:t>p-value = 0.6916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4E684-65AB-4547-873C-CC3F4062F17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88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ja-JP" dirty="0">
                <a:effectLst/>
              </a:rPr>
              <a:t>p-value = 0.3774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4E684-65AB-4547-873C-CC3F4062F17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48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ja-JP" dirty="0">
                <a:effectLst/>
              </a:rPr>
              <a:t>p-value = 0.3077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4E684-65AB-4547-873C-CC3F4062F17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95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ja-JP" dirty="0">
                <a:effectLst/>
              </a:rPr>
              <a:t>p-value = 0.3768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4E684-65AB-4547-873C-CC3F4062F17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56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ja-JP" dirty="0">
                <a:effectLst/>
              </a:rPr>
              <a:t>p-value = 0.03488</a:t>
            </a:r>
            <a:endParaRPr kumimoji="1" lang="en-US" altLang="ja-JP" dirty="0"/>
          </a:p>
          <a:p>
            <a:r>
              <a:rPr lang="ja-JP" altLang="en-US" dirty="0"/>
              <a:t>残差は時系列的にランダムに推移し、</a:t>
            </a:r>
            <a:r>
              <a:rPr lang="en-US" altLang="ja-JP" dirty="0"/>
              <a:t>PACF</a:t>
            </a:r>
            <a:r>
              <a:rPr lang="ja-JP" altLang="en-US" dirty="0"/>
              <a:t>に明確な構造は認められず、分布も概ね正規性を示した。一方で</a:t>
            </a:r>
            <a:r>
              <a:rPr lang="en-US" altLang="ja-JP" dirty="0"/>
              <a:t>ACF</a:t>
            </a:r>
            <a:r>
              <a:rPr lang="ja-JP" altLang="en-US" dirty="0"/>
              <a:t>では一部ラグで</a:t>
            </a:r>
            <a:r>
              <a:rPr lang="en-US" altLang="ja-JP" dirty="0"/>
              <a:t>95%</a:t>
            </a:r>
            <a:r>
              <a:rPr lang="ja-JP" altLang="en-US" dirty="0"/>
              <a:t>信頼区間をわずかに超えるスパイクがみられ、</a:t>
            </a:r>
            <a:r>
              <a:rPr lang="en-US" altLang="ja-JP" dirty="0" err="1"/>
              <a:t>Ljung</a:t>
            </a:r>
            <a:r>
              <a:rPr lang="en-US" altLang="ja-JP" dirty="0"/>
              <a:t>–Box</a:t>
            </a:r>
            <a:r>
              <a:rPr lang="ja-JP" altLang="en-US" dirty="0"/>
              <a:t>検定では軽微な残差自己相関が示唆された（</a:t>
            </a:r>
            <a:r>
              <a:rPr lang="en-US" altLang="ja-JP" dirty="0"/>
              <a:t>p=0.035</a:t>
            </a:r>
            <a:r>
              <a:rPr lang="ja-JP" altLang="en-US" dirty="0"/>
              <a:t>）。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4E684-65AB-4547-873C-CC3F4062F17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41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CF15D-40BA-95C4-00B8-2D9548FD8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479BED1-B6B0-FC91-A14E-846B6B191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489115-84FC-DFF6-F22B-FC0C8A35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6091-C1D3-45A7-8332-D749A0E2F5B4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0A34C1-2A59-8F82-324C-A2BD3A7E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BDA2A5-4815-196D-E5A2-B903ADFF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0BF-547D-4420-BD0F-5AC30B21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94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394A84-C92C-9367-AFC9-1E2C5E1E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13357AE-2DE0-5274-D7A6-C67C99317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7ECF13-EA2D-E9E2-1233-D728CB90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6091-C1D3-45A7-8332-D749A0E2F5B4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6BC5AA-84FA-B6B4-9948-E9590024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B087C9-DE31-D919-E8C3-627012FF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0BF-547D-4420-BD0F-5AC30B21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38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9C10B02-1B44-FCBB-0159-347DB682F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3A15F9-4F27-BDD9-5E9D-0B05B74F5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8237CB-EFCD-8C7E-6EFD-8744481B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6091-C1D3-45A7-8332-D749A0E2F5B4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37BB7-A13D-769D-61A6-AE45BB58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E7F5DE-EBE8-85D8-BD3C-33DA17F7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0BF-547D-4420-BD0F-5AC30B21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69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7F8B3E-B765-F2C7-BDEF-BFCA785B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2C3F3C-418F-6D91-A681-FFA74F80E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ED9A64-0528-A700-5D65-EC2C7EB7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6091-C1D3-45A7-8332-D749A0E2F5B4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88DBBF-F17E-6363-5A5A-16F238B6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47E4B2-A778-2D2D-101E-6A29928E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0BF-547D-4420-BD0F-5AC30B21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9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599FE6-0B1E-C7A5-6833-4A91241F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6674D9-C878-6D3E-5156-851F431EF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5F2BC8-895C-8193-66A7-474080C2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6091-C1D3-45A7-8332-D749A0E2F5B4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6967FB-1F38-6775-907C-71E738C4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4899D4-F7F9-4797-BF26-9A5F072D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0BF-547D-4420-BD0F-5AC30B21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76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69BE9B-D906-3A64-5B45-D80293FB0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117027-271B-FB4F-660C-5D9A7CAC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21D9DC-EDE7-17ED-E1EA-8BE38B66A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338388-3202-A46E-FFBB-9200E759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6091-C1D3-45A7-8332-D749A0E2F5B4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F0EE4B-1AAD-474A-9ABD-E63AD263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0C46CE-FC2D-F7E1-B517-6109FCAF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0BF-547D-4420-BD0F-5AC30B21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50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48D26-08A6-AB29-BF34-C1DB44C1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4C1EDE-4034-543A-B983-7D4E2E9B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0E0A10-6FCC-DE55-1892-D7BF9B537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EE45F2F-1062-792C-5F70-B0A2BC3B2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4EC9940-3B97-09A2-C41A-73C43F5B0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F8ACA75-A087-5196-A877-BE393722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6091-C1D3-45A7-8332-D749A0E2F5B4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4B5E042-DD5F-D46A-A7AE-681A7B0F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51BC55-E327-9304-D9E4-3D462A29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0BF-547D-4420-BD0F-5AC30B21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89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DDE827-3EEA-140E-45DE-E7CD8BB3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7185B7-644C-7E5A-ABCA-7D64FF76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6091-C1D3-45A7-8332-D749A0E2F5B4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C491A7-8A99-10E9-FE6B-1CC59484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275DBAE-4D66-C154-0B61-3E4F276B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0BF-547D-4420-BD0F-5AC30B21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12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C434A0B-C0EE-8EFF-ADA5-CBDA7B75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6091-C1D3-45A7-8332-D749A0E2F5B4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988006-CF9D-B13C-8638-5967C9DD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3A4711-F97A-7188-3B55-276CC8F2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0BF-547D-4420-BD0F-5AC30B21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1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BD75B-ADB5-7B9A-1C8F-89695E44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B1CD7D-EE8E-82B6-39BB-D9838EFCC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7877F-42F2-D907-0ABA-50194213E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0961E2-FBE1-32CE-72F9-AB4E4A6D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6091-C1D3-45A7-8332-D749A0E2F5B4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2F13C5-4C28-983C-5AFE-A41574A7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7CB82D-F992-CD32-5FDA-409D9720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0BF-547D-4420-BD0F-5AC30B21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98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F6F3D7-3B5F-114E-ADF7-B8B8FDF8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864CF32-BAB7-D4AD-CE0D-1EE6C46B3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EAF354-B73B-B981-80C7-6D2FEC096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271ED2-BECE-E005-56CA-555ED7D5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6091-C1D3-45A7-8332-D749A0E2F5B4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A721AE-DBE5-EC8A-E1AC-A2DE74EB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B0525B-BAEE-11E8-91FB-33CA3096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90BF-547D-4420-BD0F-5AC30B21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24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80187F4-E72D-DA2E-5050-1B45ED02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731169-DB28-C5B2-80AA-D37127328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3759BA-59EC-5187-F76F-7A1C36762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1C6091-C1D3-45A7-8332-D749A0E2F5B4}" type="datetimeFigureOut">
              <a:rPr kumimoji="1" lang="ja-JP" altLang="en-US" smtClean="0"/>
              <a:t>2026/1/16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6E1AB6-A3BC-467E-3E98-CE1A070B3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AE8128-3239-5053-9735-C070FE29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490BF-547D-4420-BD0F-5AC30B2194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1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32CE80F3-03CA-51BE-B47E-B93123740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055" y="801352"/>
            <a:ext cx="10577623" cy="59499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5D5315-6AE7-6D30-FE01-F43751E0D33C}"/>
              </a:ext>
            </a:extLst>
          </p:cNvPr>
          <p:cNvSpPr txBox="1"/>
          <p:nvPr/>
        </p:nvSpPr>
        <p:spPr>
          <a:xfrm flipH="1">
            <a:off x="5570418" y="432020"/>
            <a:ext cx="8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BZRA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122B1F-1F93-A825-9A94-8B17A274CD55}"/>
              </a:ext>
            </a:extLst>
          </p:cNvPr>
          <p:cNvSpPr txBox="1"/>
          <p:nvPr/>
        </p:nvSpPr>
        <p:spPr>
          <a:xfrm>
            <a:off x="505609" y="19279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Fig. 1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0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8B9972BF-7082-521C-77A4-023CD295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876" y="896567"/>
            <a:ext cx="10579200" cy="59508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E28CE4-74F4-2EAA-9493-72BAF5BEAEE5}"/>
              </a:ext>
            </a:extLst>
          </p:cNvPr>
          <p:cNvSpPr txBox="1"/>
          <p:nvPr/>
        </p:nvSpPr>
        <p:spPr>
          <a:xfrm>
            <a:off x="5348177" y="527235"/>
            <a:ext cx="1807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Perospirone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0E2649-749A-6E8A-4D3B-5E869ABCADBA}"/>
              </a:ext>
            </a:extLst>
          </p:cNvPr>
          <p:cNvSpPr txBox="1"/>
          <p:nvPr/>
        </p:nvSpPr>
        <p:spPr>
          <a:xfrm>
            <a:off x="505609" y="192798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Fig. 10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5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5FD65761-6B06-D64F-7024-899F95C62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651" y="908550"/>
            <a:ext cx="10576800" cy="594945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A9B5FC-09EA-34D9-7384-2ACF9D1910A8}"/>
              </a:ext>
            </a:extLst>
          </p:cNvPr>
          <p:cNvSpPr txBox="1"/>
          <p:nvPr/>
        </p:nvSpPr>
        <p:spPr>
          <a:xfrm flipH="1">
            <a:off x="5581050" y="446978"/>
            <a:ext cx="127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Z-drug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264BCD-96A0-BC01-E74B-F447D7272F85}"/>
              </a:ext>
            </a:extLst>
          </p:cNvPr>
          <p:cNvSpPr txBox="1"/>
          <p:nvPr/>
        </p:nvSpPr>
        <p:spPr>
          <a:xfrm>
            <a:off x="505609" y="19279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Fig. 2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0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9EA8A2C7-BB96-3841-D4B8-4F609F97E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9246" y="908550"/>
            <a:ext cx="10576800" cy="5949450"/>
          </a:xfrm>
          <a:prstGeom prst="rect">
            <a:avLst/>
          </a:prstGeom>
        </p:spPr>
      </p:pic>
      <p:sp useBgFill="1">
        <p:nvSpPr>
          <p:cNvPr id="4" name="テキスト ボックス 3">
            <a:extLst>
              <a:ext uri="{FF2B5EF4-FFF2-40B4-BE49-F238E27FC236}">
                <a16:creationId xmlns:a16="http://schemas.microsoft.com/office/drawing/2014/main" id="{9BE22EAE-92BD-BC75-7F28-5B8F428CE1CC}"/>
              </a:ext>
            </a:extLst>
          </p:cNvPr>
          <p:cNvSpPr txBox="1"/>
          <p:nvPr/>
        </p:nvSpPr>
        <p:spPr>
          <a:xfrm flipH="1">
            <a:off x="5751171" y="539218"/>
            <a:ext cx="12729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MRA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A029CA-A58F-A36B-A90D-81031D398215}"/>
              </a:ext>
            </a:extLst>
          </p:cNvPr>
          <p:cNvSpPr txBox="1"/>
          <p:nvPr/>
        </p:nvSpPr>
        <p:spPr>
          <a:xfrm>
            <a:off x="505609" y="19279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Fig. 3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8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48C0985D-7F18-BB4F-321F-4CF4C569E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9246" y="907200"/>
            <a:ext cx="10579200" cy="59508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6EE09C-DC20-3B53-0CE9-EC3C528AB143}"/>
              </a:ext>
            </a:extLst>
          </p:cNvPr>
          <p:cNvSpPr txBox="1"/>
          <p:nvPr/>
        </p:nvSpPr>
        <p:spPr>
          <a:xfrm flipH="1">
            <a:off x="5719273" y="537868"/>
            <a:ext cx="127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DORA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0C3DD5-F87A-9441-2794-3243984F2263}"/>
              </a:ext>
            </a:extLst>
          </p:cNvPr>
          <p:cNvSpPr txBox="1"/>
          <p:nvPr/>
        </p:nvSpPr>
        <p:spPr>
          <a:xfrm>
            <a:off x="505609" y="19279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Fig. 4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9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967FB4CF-A274-F2A7-E3A9-6EC91184B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400" y="905433"/>
            <a:ext cx="10579200" cy="59508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AB7F11-991E-7265-47A8-51A0C501B5D0}"/>
              </a:ext>
            </a:extLst>
          </p:cNvPr>
          <p:cNvSpPr txBox="1"/>
          <p:nvPr/>
        </p:nvSpPr>
        <p:spPr>
          <a:xfrm flipH="1">
            <a:off x="5676742" y="536101"/>
            <a:ext cx="137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Delirium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B903B0-9DBD-BA7E-A388-37728E259261}"/>
              </a:ext>
            </a:extLst>
          </p:cNvPr>
          <p:cNvSpPr txBox="1"/>
          <p:nvPr/>
        </p:nvSpPr>
        <p:spPr>
          <a:xfrm>
            <a:off x="505609" y="19279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Fig. 5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2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FE1DA8A1-43C7-F5F8-0E92-90EE1392A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400" y="896567"/>
            <a:ext cx="10579200" cy="59508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770B57-5E17-A5B8-1C1C-02828F0564E7}"/>
              </a:ext>
            </a:extLst>
          </p:cNvPr>
          <p:cNvSpPr txBox="1"/>
          <p:nvPr/>
        </p:nvSpPr>
        <p:spPr>
          <a:xfrm flipH="1">
            <a:off x="4762342" y="505969"/>
            <a:ext cx="335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All antipsychotic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agents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0ABDFA-4CF5-EE78-322E-04867ABFE82E}"/>
              </a:ext>
            </a:extLst>
          </p:cNvPr>
          <p:cNvSpPr txBox="1"/>
          <p:nvPr/>
        </p:nvSpPr>
        <p:spPr>
          <a:xfrm>
            <a:off x="505609" y="19279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Fig. 6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1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C9E12E98-5466-3E07-C333-31A07FD6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868" y="896567"/>
            <a:ext cx="10579200" cy="59508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9C1010-6651-6299-B2B0-7710BB4E07A3}"/>
              </a:ext>
            </a:extLst>
          </p:cNvPr>
          <p:cNvSpPr txBox="1"/>
          <p:nvPr/>
        </p:nvSpPr>
        <p:spPr>
          <a:xfrm flipH="1">
            <a:off x="5485357" y="527235"/>
            <a:ext cx="176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Quetiapine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1F57AC-DD45-4B5F-81EC-8FD1D421905F}"/>
              </a:ext>
            </a:extLst>
          </p:cNvPr>
          <p:cNvSpPr txBox="1"/>
          <p:nvPr/>
        </p:nvSpPr>
        <p:spPr>
          <a:xfrm>
            <a:off x="505609" y="19279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Fig. 7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4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BD04E76D-4ACF-1F7A-F849-67C12C5F5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400" y="896567"/>
            <a:ext cx="10579200" cy="59508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6FCB65-A0C7-7B8C-66EC-EE875481D525}"/>
              </a:ext>
            </a:extLst>
          </p:cNvPr>
          <p:cNvSpPr txBox="1"/>
          <p:nvPr/>
        </p:nvSpPr>
        <p:spPr>
          <a:xfrm>
            <a:off x="5407594" y="495089"/>
            <a:ext cx="1886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Risperidone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138302-1AA8-1B52-BF83-EA6202EB1CF6}"/>
              </a:ext>
            </a:extLst>
          </p:cNvPr>
          <p:cNvSpPr txBox="1"/>
          <p:nvPr/>
        </p:nvSpPr>
        <p:spPr>
          <a:xfrm>
            <a:off x="505609" y="19279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Fig. 8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2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85A595F6-3D9A-FBFA-4C49-4898B8AF0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033" y="896567"/>
            <a:ext cx="10579200" cy="59508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FFDBE2-B8E2-1542-0222-226271B700B7}"/>
              </a:ext>
            </a:extLst>
          </p:cNvPr>
          <p:cNvSpPr txBox="1"/>
          <p:nvPr/>
        </p:nvSpPr>
        <p:spPr>
          <a:xfrm>
            <a:off x="5182642" y="527235"/>
            <a:ext cx="2004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Haloperidol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3AD35B-5DBA-7630-2A85-F5BAC7393D10}"/>
              </a:ext>
            </a:extLst>
          </p:cNvPr>
          <p:cNvSpPr txBox="1"/>
          <p:nvPr/>
        </p:nvSpPr>
        <p:spPr>
          <a:xfrm>
            <a:off x="505609" y="19279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Fig. 9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3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156</Words>
  <Application>Microsoft Office PowerPoint</Application>
  <PresentationFormat>ワイド画面</PresentationFormat>
  <Paragraphs>41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メイリオ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Yuki Nakano</dc:creator>
  <cp:lastModifiedBy>祖川　倫太郎</cp:lastModifiedBy>
  <cp:revision>4</cp:revision>
  <dcterms:created xsi:type="dcterms:W3CDTF">2026-01-15T11:22:10Z</dcterms:created>
  <dcterms:modified xsi:type="dcterms:W3CDTF">2026-01-16T09:51:23Z</dcterms:modified>
</cp:coreProperties>
</file>