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sldIdLst>
    <p:sldId id="274" r:id="rId2"/>
    <p:sldId id="273" r:id="rId3"/>
    <p:sldId id="272" r:id="rId4"/>
    <p:sldId id="267" r:id="rId5"/>
    <p:sldId id="268"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07"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4B69C8-00DE-45C2-909F-AD56ED0F46A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D07641F-4E1C-47F7-97BE-DDD5B2C4A6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FF7A18C-BAB1-4624-94F8-CBF906E27ED7}"/>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5" name="页脚占位符 4">
            <a:extLst>
              <a:ext uri="{FF2B5EF4-FFF2-40B4-BE49-F238E27FC236}">
                <a16:creationId xmlns:a16="http://schemas.microsoft.com/office/drawing/2014/main" id="{76963C1A-A6B2-49BE-932B-98177B0791A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B2EAC4B-20AF-4470-8D6D-37F771567B97}"/>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2565977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D68E19-79DA-49F0-BB5D-609DF3B3221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A9D45FC-62F0-4928-9725-06EC2F086650}"/>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15E8E0E-E5D3-48DC-A09F-6373E7761F17}"/>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5" name="页脚占位符 4">
            <a:extLst>
              <a:ext uri="{FF2B5EF4-FFF2-40B4-BE49-F238E27FC236}">
                <a16:creationId xmlns:a16="http://schemas.microsoft.com/office/drawing/2014/main" id="{B7162962-BBBC-4098-B53D-826B07CCDE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9380DCB-89DB-4935-B546-EB2C02D0FB82}"/>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1594968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ED8406-624E-43A5-A6B9-9328A3D81B2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16F393D-9D47-4A16-81BC-68877E2D03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B76FB09-95C0-4F9B-8C70-AE71172874E5}"/>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5" name="页脚占位符 4">
            <a:extLst>
              <a:ext uri="{FF2B5EF4-FFF2-40B4-BE49-F238E27FC236}">
                <a16:creationId xmlns:a16="http://schemas.microsoft.com/office/drawing/2014/main" id="{AE01AC81-6AFD-42B6-9DF6-254B075AADF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9B1F647-60B8-4CA5-927A-A4AD9798F88D}"/>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1469723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167AD4-0E80-419C-AB9F-C10BC515488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D7CA2B6-E850-4854-930D-3A29C074A9C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AE2C720-CA02-4073-B5AB-2E9BBAF9377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018A322C-C4E8-4C12-81A6-C10A9B7D6BAC}"/>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6" name="页脚占位符 5">
            <a:extLst>
              <a:ext uri="{FF2B5EF4-FFF2-40B4-BE49-F238E27FC236}">
                <a16:creationId xmlns:a16="http://schemas.microsoft.com/office/drawing/2014/main" id="{621B7723-0362-462F-BFF7-FB179223B1F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51854FA-EB90-4B05-A4C9-1F85DF2EC71B}"/>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2618057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27C79B-796B-4189-BFA2-0C84AE8F8D9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C13719F-B893-4C91-A349-83EE9C5C06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BCB5116-060C-438A-B97D-28FF3584558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9615239-7109-4E67-802D-0B8BF68CDB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4141578-21A5-4B26-B2F2-835785AF8E5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0232F39-F7EC-435C-8772-F59278C82669}"/>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8" name="页脚占位符 7">
            <a:extLst>
              <a:ext uri="{FF2B5EF4-FFF2-40B4-BE49-F238E27FC236}">
                <a16:creationId xmlns:a16="http://schemas.microsoft.com/office/drawing/2014/main" id="{A460F575-7095-41B5-AFFE-56DB00E4813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5AAC4D5-9051-4F13-866E-5D32D3966545}"/>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2759713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2A23EF-2360-4E32-AC6A-3C824A16B79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94F1F62-9E0E-4571-AEC8-E509AFD2E2C3}"/>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4" name="页脚占位符 3">
            <a:extLst>
              <a:ext uri="{FF2B5EF4-FFF2-40B4-BE49-F238E27FC236}">
                <a16:creationId xmlns:a16="http://schemas.microsoft.com/office/drawing/2014/main" id="{BAFB0D7D-68F9-4C57-B61E-F7C98A2DE00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99ABF37-E00E-450C-968F-427ACD31E37B}"/>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1208490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0D9D39D-4EA1-4F10-9541-0FA32306C867}"/>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3" name="页脚占位符 2">
            <a:extLst>
              <a:ext uri="{FF2B5EF4-FFF2-40B4-BE49-F238E27FC236}">
                <a16:creationId xmlns:a16="http://schemas.microsoft.com/office/drawing/2014/main" id="{18F0226C-8015-4A7F-B456-875C389E3F0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2471FE4-30BB-42CF-A7EF-D301FDA90E84}"/>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3330166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5C1975-748D-4F81-8CC4-F35B0508AB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B9D41AA-AFB3-47C1-9DA1-B8A02C3BFB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6CCC720-19C9-4445-BBAC-6D0DA08A52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9DE14DE-5D5C-47B7-BE00-BB24DEEB4B7C}"/>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6" name="页脚占位符 5">
            <a:extLst>
              <a:ext uri="{FF2B5EF4-FFF2-40B4-BE49-F238E27FC236}">
                <a16:creationId xmlns:a16="http://schemas.microsoft.com/office/drawing/2014/main" id="{231200D0-2289-4A5A-B405-9ED2C9CCB0D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9432112-D121-4B1E-9E5D-C5294FB0F258}"/>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228362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16F5B1-41A5-4AD5-86F6-A34FFE165F7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A2E01DF-1660-4C26-96F6-E5089DFE7E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51C065F-2B50-4DC3-BBDB-0F22C5043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D89C806-01C7-4487-84E9-B4ED755AFD21}"/>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6" name="页脚占位符 5">
            <a:extLst>
              <a:ext uri="{FF2B5EF4-FFF2-40B4-BE49-F238E27FC236}">
                <a16:creationId xmlns:a16="http://schemas.microsoft.com/office/drawing/2014/main" id="{2B06558B-223B-4254-97BD-2E7034C285C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51DCF57-9EEF-4FB2-9D82-5CB3065508E1}"/>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255238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22712B-D387-4F91-BABE-3B54A5988D6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003BAB0-1F6E-48FA-87C2-7FA6ACB34FC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E921A2E-B399-4594-A6AD-A2B76DBB725C}"/>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5" name="页脚占位符 4">
            <a:extLst>
              <a:ext uri="{FF2B5EF4-FFF2-40B4-BE49-F238E27FC236}">
                <a16:creationId xmlns:a16="http://schemas.microsoft.com/office/drawing/2014/main" id="{411AE29C-065D-4126-8B1D-9D28943F0B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9FA68B9-44C9-4A65-A64D-F588CAAEFDD4}"/>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1705070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C37DC55-DA5B-478D-94A1-96742CA88BC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A01E2C6-2B7F-4A34-A48D-51CD7103DC1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01BF809-D394-4ED6-9359-F26B1D6DEE82}"/>
              </a:ext>
            </a:extLst>
          </p:cNvPr>
          <p:cNvSpPr>
            <a:spLocks noGrp="1"/>
          </p:cNvSpPr>
          <p:nvPr>
            <p:ph type="dt" sz="half" idx="10"/>
          </p:nvPr>
        </p:nvSpPr>
        <p:spPr/>
        <p:txBody>
          <a:bodyPr/>
          <a:lstStyle/>
          <a:p>
            <a:fld id="{0749C67F-4612-4726-8DE3-63D42B00A593}" type="datetimeFigureOut">
              <a:rPr lang="zh-CN" altLang="en-US" smtClean="0"/>
              <a:t>2021/8/30</a:t>
            </a:fld>
            <a:endParaRPr lang="zh-CN" altLang="en-US"/>
          </a:p>
        </p:txBody>
      </p:sp>
      <p:sp>
        <p:nvSpPr>
          <p:cNvPr id="5" name="页脚占位符 4">
            <a:extLst>
              <a:ext uri="{FF2B5EF4-FFF2-40B4-BE49-F238E27FC236}">
                <a16:creationId xmlns:a16="http://schemas.microsoft.com/office/drawing/2014/main" id="{93402B7E-B205-47CC-BFDE-209267378E3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57D47D3-6730-4AA9-B022-6362AEE49323}"/>
              </a:ext>
            </a:extLst>
          </p:cNvPr>
          <p:cNvSpPr>
            <a:spLocks noGrp="1"/>
          </p:cNvSpPr>
          <p:nvPr>
            <p:ph type="sldNum" sz="quarter" idx="12"/>
          </p:nvPr>
        </p:nvSpPr>
        <p:spPr/>
        <p:txBody>
          <a:body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3214860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034D3B0-F718-42E9-A4AD-F5BC754467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C7588B4-4CF6-417C-96A2-D2E8C828E9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425ED53-92FC-401C-B5EF-1BECACDB1C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49C67F-4612-4726-8DE3-63D42B00A593}" type="datetimeFigureOut">
              <a:rPr lang="zh-CN" altLang="en-US" smtClean="0"/>
              <a:t>2021/8/30</a:t>
            </a:fld>
            <a:endParaRPr lang="zh-CN" altLang="en-US"/>
          </a:p>
        </p:txBody>
      </p:sp>
      <p:sp>
        <p:nvSpPr>
          <p:cNvPr id="5" name="页脚占位符 4">
            <a:extLst>
              <a:ext uri="{FF2B5EF4-FFF2-40B4-BE49-F238E27FC236}">
                <a16:creationId xmlns:a16="http://schemas.microsoft.com/office/drawing/2014/main" id="{8A98D669-1A4A-44FF-B668-FCC939CBD7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A191006-40C7-44C7-AF47-CEAC552BB9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4E0A5-6A72-4546-B271-9CAE7E6F4DE8}" type="slidenum">
              <a:rPr lang="zh-CN" altLang="en-US" smtClean="0"/>
              <a:t>‹#›</a:t>
            </a:fld>
            <a:endParaRPr lang="zh-CN" altLang="en-US"/>
          </a:p>
        </p:txBody>
      </p:sp>
    </p:spTree>
    <p:extLst>
      <p:ext uri="{BB962C8B-B14F-4D97-AF65-F5344CB8AC3E}">
        <p14:creationId xmlns:p14="http://schemas.microsoft.com/office/powerpoint/2010/main" val="62213890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668611B-2964-497E-8D98-2582000AE5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6028" y="551786"/>
            <a:ext cx="3112008" cy="5913120"/>
          </a:xfrm>
          <a:prstGeom prst="rect">
            <a:avLst/>
          </a:prstGeom>
        </p:spPr>
      </p:pic>
      <p:sp>
        <p:nvSpPr>
          <p:cNvPr id="4" name="矩形 3">
            <a:extLst>
              <a:ext uri="{FF2B5EF4-FFF2-40B4-BE49-F238E27FC236}">
                <a16:creationId xmlns:a16="http://schemas.microsoft.com/office/drawing/2014/main" id="{F7E4858D-B8B6-49EA-8B93-040C330243AB}"/>
              </a:ext>
            </a:extLst>
          </p:cNvPr>
          <p:cNvSpPr/>
          <p:nvPr/>
        </p:nvSpPr>
        <p:spPr>
          <a:xfrm>
            <a:off x="323803" y="89899"/>
            <a:ext cx="10886189" cy="523220"/>
          </a:xfrm>
          <a:prstGeom prst="rect">
            <a:avLst/>
          </a:prstGeom>
        </p:spPr>
        <p:txBody>
          <a:bodyPr wrap="square">
            <a:spAutoFit/>
          </a:bodyPr>
          <a:lstStyle/>
          <a:p>
            <a:r>
              <a:rPr lang="en-US" altLang="zh-CN" sz="1400" dirty="0">
                <a:latin typeface="Times New Roman" panose="02020603050405020304" pitchFamily="18" charset="0"/>
                <a:cs typeface="Times New Roman" panose="02020603050405020304" pitchFamily="18" charset="0"/>
              </a:rPr>
              <a:t>Fig. S1 Antiproliferative activities of SZY-200 against other cell lines with CP-4126, GEM as positive control. </a:t>
            </a:r>
          </a:p>
          <a:p>
            <a:r>
              <a:rPr lang="en-US" altLang="zh-CN" sz="1400" dirty="0">
                <a:latin typeface="Times New Roman" panose="02020603050405020304" pitchFamily="18" charset="0"/>
                <a:cs typeface="Times New Roman" panose="02020603050405020304" pitchFamily="18" charset="0"/>
              </a:rPr>
              <a:t>Values are expressed as the mean ± SD from three independent experiments. Abbreviations: GEM, gemcitabine; EA, </a:t>
            </a:r>
            <a:r>
              <a:rPr lang="en-US" altLang="zh-CN" sz="1400" dirty="0" err="1">
                <a:latin typeface="Times New Roman" panose="02020603050405020304" pitchFamily="18" charset="0"/>
                <a:cs typeface="Times New Roman" panose="02020603050405020304" pitchFamily="18" charset="0"/>
              </a:rPr>
              <a:t>elaidic</a:t>
            </a:r>
            <a:r>
              <a:rPr lang="en-US" altLang="zh-CN" sz="1400" dirty="0">
                <a:latin typeface="Times New Roman" panose="02020603050405020304" pitchFamily="18" charset="0"/>
                <a:cs typeface="Times New Roman" panose="02020603050405020304" pitchFamily="18" charset="0"/>
              </a:rPr>
              <a:t> acid; LA, lauric acid</a:t>
            </a:r>
            <a:endParaRPr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304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3E63FD6-25ED-444E-9B53-6E8A10E6D881}"/>
              </a:ext>
            </a:extLst>
          </p:cNvPr>
          <p:cNvSpPr/>
          <p:nvPr/>
        </p:nvSpPr>
        <p:spPr>
          <a:xfrm>
            <a:off x="370361" y="789002"/>
            <a:ext cx="3823482" cy="3754874"/>
          </a:xfrm>
          <a:prstGeom prst="rect">
            <a:avLst/>
          </a:prstGeom>
        </p:spPr>
        <p:txBody>
          <a:bodyPr wrap="square">
            <a:spAutoFit/>
          </a:bodyPr>
          <a:lstStyle/>
          <a:p>
            <a:r>
              <a:rPr lang="en-US" altLang="zh-CN" sz="1400" dirty="0">
                <a:latin typeface="Times New Roman" panose="02020603050405020304" pitchFamily="18" charset="0"/>
                <a:cs typeface="Times New Roman" panose="02020603050405020304" pitchFamily="18" charset="0"/>
              </a:rPr>
              <a:t>Fig. S2 Effects of SZY-200 on cell cycle progression and the apoptosis rate in T24 and 5637 cells and scratch tests. (A) After incubation, the cell cycle of cells was analyzed by flow cytometry. (B) Statistical analysis of the percentage of cells at the G0/G1, S and G2/M phases of cell cycle. (C) Apoptotic analysis was performed by flow cytometry using Annexin V-FITC/PI double staining method. (D) Statistical analysis of the percentages of apoptotic cells. **P</a:t>
            </a:r>
            <a:r>
              <a:rPr lang="zh-CN" altLang="en-US" sz="1400" dirty="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0.01, ****P</a:t>
            </a:r>
            <a:r>
              <a:rPr lang="zh-CN" altLang="en-US" sz="1400" dirty="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0.0001 vs control. (E) Apoptosis in cells was observed by fluorescence microscope using Hoechst 33258 staining (Scale bar = 50 µm). (F) Apoptosis-related protein expression in T24 cells was detected by western blotting. (G) Represents the ratio of </a:t>
            </a:r>
            <a:r>
              <a:rPr lang="en-US" altLang="zh-CN" sz="1400" dirty="0" err="1">
                <a:latin typeface="Times New Roman" panose="02020603050405020304" pitchFamily="18" charset="0"/>
                <a:cs typeface="Times New Roman" panose="02020603050405020304" pitchFamily="18" charset="0"/>
              </a:rPr>
              <a:t>Bax</a:t>
            </a:r>
            <a:r>
              <a:rPr lang="en-US" altLang="zh-CN" sz="1400" dirty="0">
                <a:latin typeface="Times New Roman" panose="02020603050405020304" pitchFamily="18" charset="0"/>
                <a:cs typeface="Times New Roman" panose="02020603050405020304" pitchFamily="18" charset="0"/>
              </a:rPr>
              <a:t>/Bcl-2 protein expression levels.  ***P</a:t>
            </a:r>
            <a:r>
              <a:rPr lang="zh-CN" altLang="en-US" sz="1400" dirty="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0.001, ****P</a:t>
            </a:r>
            <a:r>
              <a:rPr lang="zh-CN" altLang="en-US" sz="1400" dirty="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0.0001 vs control</a:t>
            </a:r>
            <a:endParaRPr lang="zh-CN" altLang="en-US" sz="1400" dirty="0">
              <a:latin typeface="Times New Roman" panose="02020603050405020304" pitchFamily="18" charset="0"/>
              <a:cs typeface="Times New Roman" panose="02020603050405020304" pitchFamily="18" charset="0"/>
            </a:endParaRPr>
          </a:p>
        </p:txBody>
      </p:sp>
      <p:pic>
        <p:nvPicPr>
          <p:cNvPr id="7" name="图片 6">
            <a:extLst>
              <a:ext uri="{FF2B5EF4-FFF2-40B4-BE49-F238E27FC236}">
                <a16:creationId xmlns:a16="http://schemas.microsoft.com/office/drawing/2014/main" id="{EFBA0D96-CCCD-48FE-85FA-0ED072AA63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291" y="53022"/>
            <a:ext cx="4742658" cy="6590371"/>
          </a:xfrm>
          <a:prstGeom prst="rect">
            <a:avLst/>
          </a:prstGeom>
        </p:spPr>
      </p:pic>
    </p:spTree>
    <p:extLst>
      <p:ext uri="{BB962C8B-B14F-4D97-AF65-F5344CB8AC3E}">
        <p14:creationId xmlns:p14="http://schemas.microsoft.com/office/powerpoint/2010/main" val="41679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E8BE470-8323-43D8-8819-42F83B917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445" y="812261"/>
            <a:ext cx="7394448" cy="5972142"/>
          </a:xfrm>
          <a:prstGeom prst="rect">
            <a:avLst/>
          </a:prstGeom>
        </p:spPr>
      </p:pic>
      <p:sp>
        <p:nvSpPr>
          <p:cNvPr id="5" name="矩形 4">
            <a:extLst>
              <a:ext uri="{FF2B5EF4-FFF2-40B4-BE49-F238E27FC236}">
                <a16:creationId xmlns:a16="http://schemas.microsoft.com/office/drawing/2014/main" id="{D96B0F66-0E52-4942-879D-081A40EBF65C}"/>
              </a:ext>
            </a:extLst>
          </p:cNvPr>
          <p:cNvSpPr/>
          <p:nvPr/>
        </p:nvSpPr>
        <p:spPr>
          <a:xfrm>
            <a:off x="81175" y="73597"/>
            <a:ext cx="11596353" cy="738664"/>
          </a:xfrm>
          <a:prstGeom prst="rect">
            <a:avLst/>
          </a:prstGeom>
        </p:spPr>
        <p:txBody>
          <a:bodyPr wrap="square">
            <a:spAutoFit/>
          </a:bodyPr>
          <a:lstStyle/>
          <a:p>
            <a:r>
              <a:rPr lang="en-US" altLang="zh-CN" sz="1400" dirty="0">
                <a:latin typeface="Times New Roman" panose="02020603050405020304" pitchFamily="18" charset="0"/>
                <a:cs typeface="Times New Roman" panose="02020603050405020304" pitchFamily="18" charset="0"/>
              </a:rPr>
              <a:t>Fig. S3 (A) Representative wound-healing assay pictures for T24 and 5637 cells treated with DMSO or with three drugs (12.5 and 25 </a:t>
            </a:r>
            <a:r>
              <a:rPr lang="en-US" altLang="zh-CN" sz="1400" dirty="0" err="1">
                <a:latin typeface="Times New Roman" panose="02020603050405020304" pitchFamily="18" charset="0"/>
                <a:cs typeface="Times New Roman" panose="02020603050405020304" pitchFamily="18" charset="0"/>
              </a:rPr>
              <a:t>nM</a:t>
            </a:r>
            <a:r>
              <a:rPr lang="en-US" altLang="zh-CN" sz="1400" dirty="0">
                <a:latin typeface="Times New Roman" panose="02020603050405020304" pitchFamily="18" charset="0"/>
                <a:cs typeface="Times New Roman" panose="02020603050405020304" pitchFamily="18" charset="0"/>
              </a:rPr>
              <a:t>) are shown (vertical lines indicate wound edges); (400×, original magnification). (B) Histograms represent quantitative analyses of cell migration. Values are expressed as the mean ± S.D. from three independent experiments. ****P</a:t>
            </a:r>
            <a:r>
              <a:rPr lang="zh-CN" altLang="en-US" sz="1400" dirty="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0.0001 vs DMSO</a:t>
            </a:r>
            <a:endParaRPr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2936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17517E8-94B9-4559-BE29-AE9F5AC51CEC}"/>
              </a:ext>
            </a:extLst>
          </p:cNvPr>
          <p:cNvSpPr/>
          <p:nvPr/>
        </p:nvSpPr>
        <p:spPr>
          <a:xfrm>
            <a:off x="220566" y="205627"/>
            <a:ext cx="10116614" cy="369332"/>
          </a:xfrm>
          <a:prstGeom prst="rect">
            <a:avLst/>
          </a:prstGeom>
        </p:spPr>
        <p:txBody>
          <a:bodyPr wrap="square">
            <a:spAutoFit/>
          </a:bodyPr>
          <a:lstStyle/>
          <a:p>
            <a:r>
              <a:rPr lang="en-US" altLang="zh-CN" dirty="0">
                <a:latin typeface="Times New Roman" panose="02020603050405020304" pitchFamily="18" charset="0"/>
                <a:cs typeface="Times New Roman" panose="02020603050405020304" pitchFamily="18" charset="0"/>
              </a:rPr>
              <a:t>Fig. S4</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KEGG biological pathway analyses of potential targets (AMPK signaling pathway)</a:t>
            </a:r>
            <a:endParaRPr lang="zh-CN" altLang="en-US" dirty="0">
              <a:latin typeface="Times New Roman" panose="02020603050405020304" pitchFamily="18" charset="0"/>
              <a:cs typeface="Times New Roman" panose="02020603050405020304" pitchFamily="18" charset="0"/>
            </a:endParaRPr>
          </a:p>
        </p:txBody>
      </p:sp>
      <p:grpSp>
        <p:nvGrpSpPr>
          <p:cNvPr id="8" name="组合 7">
            <a:extLst>
              <a:ext uri="{FF2B5EF4-FFF2-40B4-BE49-F238E27FC236}">
                <a16:creationId xmlns:a16="http://schemas.microsoft.com/office/drawing/2014/main" id="{01BED17F-D278-4D0F-8A9F-1F8009A26D91}"/>
              </a:ext>
            </a:extLst>
          </p:cNvPr>
          <p:cNvGrpSpPr/>
          <p:nvPr/>
        </p:nvGrpSpPr>
        <p:grpSpPr>
          <a:xfrm>
            <a:off x="1340981" y="565830"/>
            <a:ext cx="8137555" cy="6086543"/>
            <a:chOff x="1441342" y="657921"/>
            <a:chExt cx="8137555" cy="6086543"/>
          </a:xfrm>
        </p:grpSpPr>
        <p:grpSp>
          <p:nvGrpSpPr>
            <p:cNvPr id="3" name="组合 2">
              <a:extLst>
                <a:ext uri="{FF2B5EF4-FFF2-40B4-BE49-F238E27FC236}">
                  <a16:creationId xmlns:a16="http://schemas.microsoft.com/office/drawing/2014/main" id="{F92365FB-7C7F-4D75-AAFA-3A20D9714F27}"/>
                </a:ext>
              </a:extLst>
            </p:cNvPr>
            <p:cNvGrpSpPr/>
            <p:nvPr/>
          </p:nvGrpSpPr>
          <p:grpSpPr>
            <a:xfrm>
              <a:off x="1441342" y="657921"/>
              <a:ext cx="8137555" cy="6086543"/>
              <a:chOff x="3191897" y="239081"/>
              <a:chExt cx="5808205" cy="6357334"/>
            </a:xfrm>
          </p:grpSpPr>
          <p:pic>
            <p:nvPicPr>
              <p:cNvPr id="6" name="图片 5">
                <a:extLst>
                  <a:ext uri="{FF2B5EF4-FFF2-40B4-BE49-F238E27FC236}">
                    <a16:creationId xmlns:a16="http://schemas.microsoft.com/office/drawing/2014/main" id="{EEEB5A0F-F6B9-4248-884C-F9768B64C85D}"/>
                  </a:ext>
                </a:extLst>
              </p:cNvPr>
              <p:cNvPicPr>
                <a:picLocks noChangeAspect="1"/>
              </p:cNvPicPr>
              <p:nvPr/>
            </p:nvPicPr>
            <p:blipFill rotWithShape="1">
              <a:blip r:embed="rId2">
                <a:extLst>
                  <a:ext uri="{28A0092B-C50C-407E-A947-70E740481C1C}">
                    <a14:useLocalDpi xmlns:a14="http://schemas.microsoft.com/office/drawing/2010/main" val="0"/>
                  </a:ext>
                </a:extLst>
              </a:blip>
              <a:srcRect t="5475"/>
              <a:stretch/>
            </p:blipFill>
            <p:spPr>
              <a:xfrm>
                <a:off x="3191897" y="608413"/>
                <a:ext cx="5808205" cy="5988002"/>
              </a:xfrm>
              <a:prstGeom prst="rect">
                <a:avLst/>
              </a:prstGeom>
            </p:spPr>
          </p:pic>
          <p:pic>
            <p:nvPicPr>
              <p:cNvPr id="7" name="图片 6">
                <a:extLst>
                  <a:ext uri="{FF2B5EF4-FFF2-40B4-BE49-F238E27FC236}">
                    <a16:creationId xmlns:a16="http://schemas.microsoft.com/office/drawing/2014/main" id="{F0EE6785-1094-403E-A6DD-2F7CE1833E53}"/>
                  </a:ext>
                </a:extLst>
              </p:cNvPr>
              <p:cNvPicPr>
                <a:picLocks noChangeAspect="1"/>
              </p:cNvPicPr>
              <p:nvPr/>
            </p:nvPicPr>
            <p:blipFill rotWithShape="1">
              <a:blip r:embed="rId2">
                <a:extLst>
                  <a:ext uri="{28A0092B-C50C-407E-A947-70E740481C1C}">
                    <a14:useLocalDpi xmlns:a14="http://schemas.microsoft.com/office/drawing/2010/main" val="0"/>
                  </a:ext>
                </a:extLst>
              </a:blip>
              <a:srcRect r="35759" b="94170"/>
              <a:stretch/>
            </p:blipFill>
            <p:spPr>
              <a:xfrm>
                <a:off x="3191897" y="239081"/>
                <a:ext cx="3731259" cy="369332"/>
              </a:xfrm>
              <a:prstGeom prst="rect">
                <a:avLst/>
              </a:prstGeom>
            </p:spPr>
          </p:pic>
        </p:grpSp>
        <p:sp>
          <p:nvSpPr>
            <p:cNvPr id="9" name="箭头: 左 8">
              <a:extLst>
                <a:ext uri="{FF2B5EF4-FFF2-40B4-BE49-F238E27FC236}">
                  <a16:creationId xmlns:a16="http://schemas.microsoft.com/office/drawing/2014/main" id="{45C4E7C8-9281-457E-94A1-0C973237EBD4}"/>
                </a:ext>
              </a:extLst>
            </p:cNvPr>
            <p:cNvSpPr/>
            <p:nvPr/>
          </p:nvSpPr>
          <p:spPr>
            <a:xfrm>
              <a:off x="7895063" y="6216805"/>
              <a:ext cx="379141" cy="217447"/>
            </a:xfrm>
            <a:prstGeom prst="lef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82638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9FCC0778-92E3-4219-92C9-84B94E94CE87}"/>
              </a:ext>
            </a:extLst>
          </p:cNvPr>
          <p:cNvSpPr/>
          <p:nvPr/>
        </p:nvSpPr>
        <p:spPr>
          <a:xfrm>
            <a:off x="226142" y="127217"/>
            <a:ext cx="9514448" cy="338554"/>
          </a:xfrm>
          <a:prstGeom prst="rect">
            <a:avLst/>
          </a:prstGeom>
        </p:spPr>
        <p:txBody>
          <a:bodyPr wrap="square">
            <a:spAutoFit/>
          </a:bodyPr>
          <a:lstStyle/>
          <a:p>
            <a:r>
              <a:rPr lang="en-US" altLang="zh-CN" sz="1600" dirty="0">
                <a:latin typeface="Times New Roman" panose="02020603050405020304" pitchFamily="18" charset="0"/>
                <a:cs typeface="Times New Roman" panose="02020603050405020304" pitchFamily="18" charset="0"/>
              </a:rPr>
              <a:t>Fig. S5</a:t>
            </a:r>
            <a:r>
              <a:rPr lang="zh-CN" altLang="en-US" sz="1600" dirty="0">
                <a:latin typeface="Times New Roman" panose="02020603050405020304" pitchFamily="18" charset="0"/>
                <a:cs typeface="Times New Roman" panose="02020603050405020304" pitchFamily="18" charset="0"/>
              </a:rPr>
              <a:t> </a:t>
            </a:r>
            <a:r>
              <a:rPr lang="en-US" altLang="zh-CN" sz="1600" dirty="0">
                <a:latin typeface="Times New Roman" panose="02020603050405020304" pitchFamily="18" charset="0"/>
                <a:cs typeface="Times New Roman" panose="02020603050405020304" pitchFamily="18" charset="0"/>
              </a:rPr>
              <a:t>KEGG biological pathway analyses of potential targets (ovarian steroidogenesis signaling pathway)</a:t>
            </a:r>
            <a:endParaRPr lang="zh-CN" altLang="en-US" sz="1600" dirty="0">
              <a:latin typeface="Times New Roman" panose="02020603050405020304" pitchFamily="18" charset="0"/>
              <a:cs typeface="Times New Roman" panose="02020603050405020304" pitchFamily="18" charset="0"/>
            </a:endParaRPr>
          </a:p>
        </p:txBody>
      </p:sp>
      <p:grpSp>
        <p:nvGrpSpPr>
          <p:cNvPr id="2" name="组合 1">
            <a:extLst>
              <a:ext uri="{FF2B5EF4-FFF2-40B4-BE49-F238E27FC236}">
                <a16:creationId xmlns:a16="http://schemas.microsoft.com/office/drawing/2014/main" id="{6EF1937F-2A32-4701-A902-47F1D0D09D3E}"/>
              </a:ext>
            </a:extLst>
          </p:cNvPr>
          <p:cNvGrpSpPr/>
          <p:nvPr/>
        </p:nvGrpSpPr>
        <p:grpSpPr>
          <a:xfrm>
            <a:off x="2690092" y="618892"/>
            <a:ext cx="5240047" cy="5964916"/>
            <a:chOff x="3208624" y="596590"/>
            <a:chExt cx="5240047" cy="5964916"/>
          </a:xfrm>
        </p:grpSpPr>
        <p:grpSp>
          <p:nvGrpSpPr>
            <p:cNvPr id="6" name="组合 5">
              <a:extLst>
                <a:ext uri="{FF2B5EF4-FFF2-40B4-BE49-F238E27FC236}">
                  <a16:creationId xmlns:a16="http://schemas.microsoft.com/office/drawing/2014/main" id="{D18E5F11-B7A7-4E46-BF5E-20F805CA8731}"/>
                </a:ext>
              </a:extLst>
            </p:cNvPr>
            <p:cNvGrpSpPr/>
            <p:nvPr/>
          </p:nvGrpSpPr>
          <p:grpSpPr>
            <a:xfrm>
              <a:off x="3208624" y="596590"/>
              <a:ext cx="5240047" cy="5964916"/>
              <a:chOff x="3208624" y="240739"/>
              <a:chExt cx="5240047" cy="6320767"/>
            </a:xfrm>
          </p:grpSpPr>
          <p:pic>
            <p:nvPicPr>
              <p:cNvPr id="3" name="图片 2">
                <a:extLst>
                  <a:ext uri="{FF2B5EF4-FFF2-40B4-BE49-F238E27FC236}">
                    <a16:creationId xmlns:a16="http://schemas.microsoft.com/office/drawing/2014/main" id="{91E50B0F-D603-4BB2-8243-1C09E6EA1ADC}"/>
                  </a:ext>
                </a:extLst>
              </p:cNvPr>
              <p:cNvPicPr>
                <a:picLocks noChangeAspect="1"/>
              </p:cNvPicPr>
              <p:nvPr/>
            </p:nvPicPr>
            <p:blipFill rotWithShape="1">
              <a:blip r:embed="rId2">
                <a:extLst>
                  <a:ext uri="{28A0092B-C50C-407E-A947-70E740481C1C}">
                    <a14:useLocalDpi xmlns:a14="http://schemas.microsoft.com/office/drawing/2010/main" val="0"/>
                  </a:ext>
                </a:extLst>
              </a:blip>
              <a:srcRect t="4979"/>
              <a:stretch/>
            </p:blipFill>
            <p:spPr>
              <a:xfrm>
                <a:off x="3269119" y="608413"/>
                <a:ext cx="5179552" cy="5953093"/>
              </a:xfrm>
              <a:prstGeom prst="rect">
                <a:avLst/>
              </a:prstGeom>
            </p:spPr>
          </p:pic>
          <p:pic>
            <p:nvPicPr>
              <p:cNvPr id="5" name="图片 4">
                <a:extLst>
                  <a:ext uri="{FF2B5EF4-FFF2-40B4-BE49-F238E27FC236}">
                    <a16:creationId xmlns:a16="http://schemas.microsoft.com/office/drawing/2014/main" id="{699B1580-F0FB-4322-B174-E6CE03E8E4C0}"/>
                  </a:ext>
                </a:extLst>
              </p:cNvPr>
              <p:cNvPicPr>
                <a:picLocks noChangeAspect="1"/>
              </p:cNvPicPr>
              <p:nvPr/>
            </p:nvPicPr>
            <p:blipFill rotWithShape="1">
              <a:blip r:embed="rId3">
                <a:extLst>
                  <a:ext uri="{28A0092B-C50C-407E-A947-70E740481C1C}">
                    <a14:useLocalDpi xmlns:a14="http://schemas.microsoft.com/office/drawing/2010/main" val="0"/>
                  </a:ext>
                </a:extLst>
              </a:blip>
              <a:srcRect r="35759" b="94170"/>
              <a:stretch/>
            </p:blipFill>
            <p:spPr>
              <a:xfrm>
                <a:off x="3208624" y="240739"/>
                <a:ext cx="3731259" cy="369332"/>
              </a:xfrm>
              <a:prstGeom prst="rect">
                <a:avLst/>
              </a:prstGeom>
            </p:spPr>
          </p:pic>
        </p:grpSp>
        <p:sp>
          <p:nvSpPr>
            <p:cNvPr id="8" name="箭头: 左 7">
              <a:extLst>
                <a:ext uri="{FF2B5EF4-FFF2-40B4-BE49-F238E27FC236}">
                  <a16:creationId xmlns:a16="http://schemas.microsoft.com/office/drawing/2014/main" id="{6D3ABA5C-5DA0-4CFC-86BA-0B80D13F12E3}"/>
                </a:ext>
              </a:extLst>
            </p:cNvPr>
            <p:cNvSpPr/>
            <p:nvPr/>
          </p:nvSpPr>
          <p:spPr>
            <a:xfrm rot="5400000">
              <a:off x="6641589" y="2375211"/>
              <a:ext cx="379141" cy="217447"/>
            </a:xfrm>
            <a:prstGeom prst="lef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5049412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431</TotalTime>
  <Words>325</Words>
  <Application>Microsoft Office PowerPoint</Application>
  <PresentationFormat>宽屏</PresentationFormat>
  <Paragraphs>6</Paragraphs>
  <Slides>5</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5</vt:i4>
      </vt:variant>
    </vt:vector>
  </HeadingPairs>
  <TitlesOfParts>
    <vt:vector size="10" baseType="lpstr">
      <vt:lpstr>等线</vt:lpstr>
      <vt:lpstr>等线 Light</vt:lpstr>
      <vt:lpstr>Arial</vt:lpstr>
      <vt:lpstr>Times New Roman</vt:lpstr>
      <vt:lpstr>Office 主题​​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hxw1470@163.com</dc:creator>
  <cp:lastModifiedBy>hxw1470@163.com</cp:lastModifiedBy>
  <cp:revision>116</cp:revision>
  <dcterms:created xsi:type="dcterms:W3CDTF">2021-05-21T13:22:09Z</dcterms:created>
  <dcterms:modified xsi:type="dcterms:W3CDTF">2021-08-30T10:54:49Z</dcterms:modified>
</cp:coreProperties>
</file>