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  <p:sldId id="265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30" d="100"/>
          <a:sy n="130" d="100"/>
        </p:scale>
        <p:origin x="3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2556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237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093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79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734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4515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318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133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767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38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83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DCBB5-5E85-4F4A-BF84-476ADB6738D1}" type="datetimeFigureOut">
              <a:rPr kumimoji="1" lang="ja-JP" altLang="en-US" smtClean="0"/>
              <a:t>2021/9/1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D9E8D-673E-4DBA-BB63-D8908ED9CF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520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682AA2C8-2D7C-4883-897F-CC9FD3031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063641"/>
              </p:ext>
            </p:extLst>
          </p:nvPr>
        </p:nvGraphicFramePr>
        <p:xfrm>
          <a:off x="970917" y="1810536"/>
          <a:ext cx="4916166" cy="6284928"/>
        </p:xfrm>
        <a:graphic>
          <a:graphicData uri="http://schemas.openxmlformats.org/drawingml/2006/table">
            <a:tbl>
              <a:tblPr/>
              <a:tblGrid>
                <a:gridCol w="1970727">
                  <a:extLst>
                    <a:ext uri="{9D8B030D-6E8A-4147-A177-3AD203B41FA5}">
                      <a16:colId xmlns:a16="http://schemas.microsoft.com/office/drawing/2014/main" val="1805236526"/>
                    </a:ext>
                  </a:extLst>
                </a:gridCol>
                <a:gridCol w="436756">
                  <a:extLst>
                    <a:ext uri="{9D8B030D-6E8A-4147-A177-3AD203B41FA5}">
                      <a16:colId xmlns:a16="http://schemas.microsoft.com/office/drawing/2014/main" val="2037801479"/>
                    </a:ext>
                  </a:extLst>
                </a:gridCol>
                <a:gridCol w="1097216">
                  <a:extLst>
                    <a:ext uri="{9D8B030D-6E8A-4147-A177-3AD203B41FA5}">
                      <a16:colId xmlns:a16="http://schemas.microsoft.com/office/drawing/2014/main" val="1419194070"/>
                    </a:ext>
                  </a:extLst>
                </a:gridCol>
                <a:gridCol w="1097216">
                  <a:extLst>
                    <a:ext uri="{9D8B030D-6E8A-4147-A177-3AD203B41FA5}">
                      <a16:colId xmlns:a16="http://schemas.microsoft.com/office/drawing/2014/main" val="1827594347"/>
                    </a:ext>
                  </a:extLst>
                </a:gridCol>
                <a:gridCol w="314251">
                  <a:extLst>
                    <a:ext uri="{9D8B030D-6E8A-4147-A177-3AD203B41FA5}">
                      <a16:colId xmlns:a16="http://schemas.microsoft.com/office/drawing/2014/main" val="1060802360"/>
                    </a:ext>
                  </a:extLst>
                </a:gridCol>
              </a:tblGrid>
              <a:tr h="99031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Table 1. Patient characteristics classified according to maintenance regimens.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361659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Characteristics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Total (%)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Cytotoxic maintenance (%)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Non-cytotoxic maintenance (%)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-Value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407642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57507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Number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92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42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50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113079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Age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101809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Median (range)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68 (39-79)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69 (45-79)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68 (39-79)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0.59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902918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Sex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697008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Male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68 (73.9)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27 (64.3)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41 (82.0)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0.061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566180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Female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24 (26.1)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15 (35.7)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 (18.0)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354289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ECOG-performance status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635787"/>
                  </a:ext>
                </a:extLst>
              </a:tr>
              <a:tr h="11317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45 (48.9)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25 (59.5)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20 (40.0)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1.0</a:t>
                      </a:r>
                      <a:r>
                        <a:rPr lang="en-US" altLang="ja-JP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†</a:t>
                      </a:r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781837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44 (47.8)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16 (38.1)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28 (56.0)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367554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 / 3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(3.3)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(2.4)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 (4.0)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417435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Stage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908269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III / IV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72 (78.3)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29 (69.0)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43 (86.0)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0.075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89901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Recurrent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20 (21.7)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13 (31.0)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 (14.0)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137696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Smoking status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864792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Current/Former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72 (78.3)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30 (71.4)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42 (86.0)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0.21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820633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Never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20 (21.7)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 (28.6)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 (16.0)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456305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Histology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10980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Adenocarcinoma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57 (62.0)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42 (100)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15 (30.0)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&lt;0.001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30738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Squamous cell carcinoma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26 (28.2)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26 (52.0)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367945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Other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 (9.8)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 (18.0)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128515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Oncogenic driver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259334"/>
                  </a:ext>
                </a:extLst>
              </a:tr>
              <a:tr h="1131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EGFR mutation positive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 (5.4)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(2.4)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 (8.0)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0.37</a:t>
                      </a:r>
                      <a:r>
                        <a:rPr lang="en-US" altLang="ja-JP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‡</a:t>
                      </a:r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685481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ALK rearrangement positive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47291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EGFR and ALK wild type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67 (72.8)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41 (97.6)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26 (52.0)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219773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Not investigated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20 (21.7)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20 (40.0)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010994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PD-L1 TPS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258169"/>
                  </a:ext>
                </a:extLst>
              </a:tr>
              <a:tr h="11317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50%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30 (32.6)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11 (26.2)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19 (38.0)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0.27</a:t>
                      </a:r>
                      <a:r>
                        <a:rPr lang="en-US" altLang="ja-JP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§</a:t>
                      </a:r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388541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1 - 49%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30 (32.6)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14 (33.3)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16 (32.0)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947564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&lt; 1%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21 (22.8)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 (28.6)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 (18.0)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115580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Not investigated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11 (11.6)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 (11.9)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 (12.0)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981406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Induction regimen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06130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Platinum + pemetrexed + pembrolizumab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40 (43.5)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40 (95.2)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944098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Carboplatin + pemetrexed + atezolizumab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 (2.2)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 (4.8)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667799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Carboplatin + paclitaxel + bevacizumab + atezolizumab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13 (14.1)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13 (26.0)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91328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Carboplatin + paclitaxel / nab-paclitaxel + pembrolizumab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36 (39.1)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36 (72.0)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392938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Carboplatin + nab-paclitaxel + atezolizumab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(1.1)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(2.0)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150639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Maintenance regimen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173147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Pemetrexed + pembrolizumab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40 (43.5)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40 (95.2)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32214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Pemetrexed + atezolizumab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 (2.2)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 (4.8)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302861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Pembrolizumab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36 (39.1)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36 (72.0)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455365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Atezolizumab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(1.1)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(2.0)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075744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Atezolizumab + bevacizumab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13 (14.1)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13 (26.0)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414112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Renal function at the start of maintenance therapy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176180"/>
                  </a:ext>
                </a:extLst>
              </a:tr>
              <a:tr h="1131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eGFR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60 mL/min/1.73 m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70 (76.1)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32 (76.2)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38 (76.0)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1.0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125428"/>
                  </a:ext>
                </a:extLst>
              </a:tr>
              <a:tr h="1131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eGFR &lt; 60 mL/min/1.73 m</a:t>
                      </a:r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22 (23.9)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10 (23.8)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 (24.0)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838772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Body mass index at the start of induction therapy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248038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BMI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18.5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85 (92.4)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40 (95.2)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45 (90.0)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0.45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69293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BMI &lt; 18.5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 (7.6)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 (4.8)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 (10.0)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174277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Best overall response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182504"/>
                  </a:ext>
                </a:extLst>
              </a:tr>
              <a:tr h="1131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Complete response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 (5.4)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(7.2)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 (4.0)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0.38</a:t>
                      </a:r>
                      <a:r>
                        <a:rPr lang="en-US" altLang="ja-JP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¶</a:t>
                      </a:r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238508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Partial response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55 (59.8)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22 (52.4)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33 (66.0)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413925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Stable disease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29 (31.5)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14 (33.3)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15 (30.0)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33989"/>
                  </a:ext>
                </a:extLst>
              </a:tr>
              <a:tr h="990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Not evaluable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(3.3)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(7.1)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905091"/>
                  </a:ext>
                </a:extLst>
              </a:tr>
              <a:tr h="1131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†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ECOG-performance status 0 / 1 versus 2 / 3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631558"/>
                  </a:ext>
                </a:extLst>
              </a:tr>
              <a:tr h="1131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‡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EGFR mutation positive versus all others.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71614"/>
                  </a:ext>
                </a:extLst>
              </a:tr>
              <a:tr h="1131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§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PD-L1 TPS 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50% versus all others.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565963"/>
                  </a:ext>
                </a:extLst>
              </a:tr>
              <a:tr h="113178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¶</a:t>
                      </a: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Complete response + partial response versus all others.</a:t>
                      </a:r>
                    </a:p>
                  </a:txBody>
                  <a:tcPr marL="3537" marR="3537" marT="35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378525"/>
                  </a:ext>
                </a:extLst>
              </a:tr>
              <a:tr h="201598">
                <a:tc gridSpan="5">
                  <a:txBody>
                    <a:bodyPr/>
                    <a:lstStyle/>
                    <a:p>
                      <a:pPr algn="l" fontAlgn="t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ECOG: eastern cooperative oncology group, EGFR: epidermal growth factor receptor, ALK: anaplastic lymphoma kinase, PD-L1 TPS: programmed death ligand 1 tumor proportion score, eGFR: estimated glomerular filtration rate.</a:t>
                      </a:r>
                    </a:p>
                  </a:txBody>
                  <a:tcPr marL="3537" marR="3537" marT="353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555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6735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F86C4304-2FB0-4B12-B9AD-D430071448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038497"/>
              </p:ext>
            </p:extLst>
          </p:nvPr>
        </p:nvGraphicFramePr>
        <p:xfrm>
          <a:off x="471487" y="2603541"/>
          <a:ext cx="5915026" cy="4698917"/>
        </p:xfrm>
        <a:graphic>
          <a:graphicData uri="http://schemas.openxmlformats.org/drawingml/2006/table">
            <a:tbl>
              <a:tblPr/>
              <a:tblGrid>
                <a:gridCol w="2030532">
                  <a:extLst>
                    <a:ext uri="{9D8B030D-6E8A-4147-A177-3AD203B41FA5}">
                      <a16:colId xmlns:a16="http://schemas.microsoft.com/office/drawing/2014/main" val="2816715158"/>
                    </a:ext>
                  </a:extLst>
                </a:gridCol>
                <a:gridCol w="1460698">
                  <a:extLst>
                    <a:ext uri="{9D8B030D-6E8A-4147-A177-3AD203B41FA5}">
                      <a16:colId xmlns:a16="http://schemas.microsoft.com/office/drawing/2014/main" val="4208935877"/>
                    </a:ext>
                  </a:extLst>
                </a:gridCol>
                <a:gridCol w="481549">
                  <a:extLst>
                    <a:ext uri="{9D8B030D-6E8A-4147-A177-3AD203B41FA5}">
                      <a16:colId xmlns:a16="http://schemas.microsoft.com/office/drawing/2014/main" val="771415682"/>
                    </a:ext>
                  </a:extLst>
                </a:gridCol>
                <a:gridCol w="1460698">
                  <a:extLst>
                    <a:ext uri="{9D8B030D-6E8A-4147-A177-3AD203B41FA5}">
                      <a16:colId xmlns:a16="http://schemas.microsoft.com/office/drawing/2014/main" val="3450897362"/>
                    </a:ext>
                  </a:extLst>
                </a:gridCol>
                <a:gridCol w="481549">
                  <a:extLst>
                    <a:ext uri="{9D8B030D-6E8A-4147-A177-3AD203B41FA5}">
                      <a16:colId xmlns:a16="http://schemas.microsoft.com/office/drawing/2014/main" val="178113612"/>
                    </a:ext>
                  </a:extLst>
                </a:gridCol>
              </a:tblGrid>
              <a:tr h="298954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Table 2. Cox proportional hazards models for progression-free survival of types of maintenance therapy. Univariate analysis (A) and multivariate analysis (B).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650032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(A)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496556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Cytotoxic maintenance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Non-cytotoxic maintenance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260412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Items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PFS (Univariate analysis)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PFS (Univariate analysis)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309655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HR (95% CI)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p-Value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HR (95% CI)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p-Value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328270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Age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70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0.91 (0.37 - 2.23)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0.84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0.76 (0.38 - 1.55)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0.45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267903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Male sex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0.58 (0.24 - 1.40)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0.23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0.45 (0.21 - 0.98)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0.044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775962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ECOG-PS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1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1.17 (0.48 - 2.82)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0.73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1.06 (0.52 - 2.15)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0.87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732217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Postoperative recurrence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1.43 (0.57 - 3.60)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0.44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0.84 (0.29 - 2.40)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0.74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700676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Current / Former smoker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1.25 (0.45 - 3.49)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0.67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0.47 (0.21 - 1.06)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0.069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022150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Squamous histology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1.18 (0.59 - 2.38)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0.64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886407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PD-L1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50%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0.48 (0.16 - 1.47)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0.20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0.80 (0.39 - 1.64)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0.54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36889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Bevacizumab regimen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1.25 (0.58 - 2.69)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0.58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674161"/>
                  </a:ext>
                </a:extLst>
              </a:tr>
              <a:tr h="1708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eGFR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60 mL/min/1.73 m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0.68 (0.26 - 1.78)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0.43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1.21 (0.52 - 2.79)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0.66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136271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BMI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18.5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1.32 (0.18 - 9.92)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0.79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5.02 (0.68 - 37.02)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0.11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828671"/>
                  </a:ext>
                </a:extLst>
              </a:tr>
              <a:tr h="1708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CR + PR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0.89 (0.35 - 2.29)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0.82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0.31 (0.14 - 0.67)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0.0027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031354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de-D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Serum albumin </a:t>
                      </a:r>
                      <a:r>
                        <a:rPr lang="de-DE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de-D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3.5 g/dL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0.99 (0.23 - 4.27)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0.99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0.27 (0.090 - 0.80)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0.018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198855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NLR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5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1.58 (0.36 - 6.85)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0.54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1.82 (0.55 -6.00)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0.32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304991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(B)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760213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Non-cytotoxic maintenance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213211"/>
                  </a:ext>
                </a:extLst>
              </a:tr>
              <a:tr h="1708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Items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PFS (Multivariate analysis)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880681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HR (95% CI)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p-Value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968678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Male sex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0.53 (0.16 - 1.78)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0.31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80400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Current / Former smoker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0.73 (0.20 - 2.66)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0.63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56554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CR + PR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0.31 (0.14 - 0.68)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0.0036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916728"/>
                  </a:ext>
                </a:extLst>
              </a:tr>
              <a:tr h="149477">
                <a:tc>
                  <a:txBody>
                    <a:bodyPr/>
                    <a:lstStyle/>
                    <a:p>
                      <a:pPr algn="l" fontAlgn="ctr"/>
                      <a:r>
                        <a:rPr lang="de-D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Serum albumin </a:t>
                      </a:r>
                      <a:r>
                        <a:rPr lang="de-DE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de-D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3.5 g/dL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0.20 (0.064 - 0.64)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0.0068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891455"/>
                  </a:ext>
                </a:extLst>
              </a:tr>
              <a:tr h="1708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†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Analysis except for NE.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5338" marR="5338" marT="53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340821"/>
                  </a:ext>
                </a:extLst>
              </a:tr>
              <a:tr h="428145">
                <a:tc gridSpan="5"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PFS: progression-free survival, HR: hazard ratio, CI: confidence interval, ECOG: eastern cooperative oncology group, PD-L1 TPS: programmed death ligand 1 tumor proportion score, eGFR: estimated glomerular filtration rate, BMI: body mass index, CR: complete response, PR: partial response, NE: not evaluable, NLR: neutrophil-to-lymphocyte ratio.</a:t>
                      </a:r>
                    </a:p>
                  </a:txBody>
                  <a:tcPr marL="5338" marR="5338" marT="533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505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4258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F6B17FE0-0737-48A8-B782-6169ACC200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631566"/>
              </p:ext>
            </p:extLst>
          </p:nvPr>
        </p:nvGraphicFramePr>
        <p:xfrm>
          <a:off x="1441072" y="1738413"/>
          <a:ext cx="3975856" cy="6429174"/>
        </p:xfrm>
        <a:graphic>
          <a:graphicData uri="http://schemas.openxmlformats.org/drawingml/2006/table">
            <a:tbl>
              <a:tblPr/>
              <a:tblGrid>
                <a:gridCol w="2263710">
                  <a:extLst>
                    <a:ext uri="{9D8B030D-6E8A-4147-A177-3AD203B41FA5}">
                      <a16:colId xmlns:a16="http://schemas.microsoft.com/office/drawing/2014/main" val="371583935"/>
                    </a:ext>
                  </a:extLst>
                </a:gridCol>
                <a:gridCol w="609018">
                  <a:extLst>
                    <a:ext uri="{9D8B030D-6E8A-4147-A177-3AD203B41FA5}">
                      <a16:colId xmlns:a16="http://schemas.microsoft.com/office/drawing/2014/main" val="2342383030"/>
                    </a:ext>
                  </a:extLst>
                </a:gridCol>
                <a:gridCol w="735418">
                  <a:extLst>
                    <a:ext uri="{9D8B030D-6E8A-4147-A177-3AD203B41FA5}">
                      <a16:colId xmlns:a16="http://schemas.microsoft.com/office/drawing/2014/main" val="2840113584"/>
                    </a:ext>
                  </a:extLst>
                </a:gridCol>
                <a:gridCol w="367710">
                  <a:extLst>
                    <a:ext uri="{9D8B030D-6E8A-4147-A177-3AD203B41FA5}">
                      <a16:colId xmlns:a16="http://schemas.microsoft.com/office/drawing/2014/main" val="3438057943"/>
                    </a:ext>
                  </a:extLst>
                </a:gridCol>
              </a:tblGrid>
              <a:tr h="21408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Table 3. Characteristics of the patients under non-cytotoxic maintenance classified by responsiveness of prior immunochemotherapy.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325054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Characteristics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Responders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Non-responders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-Value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201893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785245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Number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35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15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096346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Age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400578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Median (range)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69 (39-79)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67 (54-77)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0.74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797143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Sex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245244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Male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29 (82.9)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 (80.0)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1.0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1778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Female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 (17.1)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(20.0)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503763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ECOG-performance status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310665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14 (40.0)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 (40.0)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1.0</a:t>
                      </a:r>
                      <a:r>
                        <a:rPr lang="en-US" altLang="ja-JP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†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23675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19 (54.3)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 (60.0)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7750679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 / 3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 (5.7)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168817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Stage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851514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III / IV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31 (88.6)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 (80.0)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0.42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396563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Recurrent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 (11.4)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(20.0)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931787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Smoking status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851682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Current / former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30 (85.7)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 (80.0)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0.68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608211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Never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 (14.3)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(20.0)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32440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Histology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37690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Adenocarcinoma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9 (25.7)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6 (40.0)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1.0</a:t>
                      </a:r>
                      <a:r>
                        <a:rPr lang="en-US" altLang="ja-JP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‡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26639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Squamous cell carcinoma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18 (51.4)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 (53.3)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895633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Other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 (22.9)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(6.7)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285738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Oncogenic driver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883212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EGFR mutation positive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(2.9)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(20.0)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0.075</a:t>
                      </a:r>
                      <a:r>
                        <a:rPr lang="en-US" altLang="ja-JP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§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293304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EGFR wild type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21 (60.0)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 (33.3)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344095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Not investigated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13 (37.1)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7 (46.7)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910721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PD-L1 TPS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752403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50%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16 (45.7)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(20.0)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0.12</a:t>
                      </a:r>
                      <a:r>
                        <a:rPr lang="en-US" altLang="ja-JP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¶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372269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1 - 49%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11 (31.4)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 (33.3)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641017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&lt; 1%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 (14.3)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 (26.7)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0745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Not investigated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(8.6)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(20.0)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022344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Regimen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09211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Carboplatin + nab-paclitaxel + bevacizumab + atezolizumab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 (22.9)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 (33.3)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0.49</a:t>
                      </a:r>
                      <a:r>
                        <a:rPr lang="en-US" altLang="ja-JP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#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124951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Carboplatin + paclitaxel / nab-paclitaxel + pembrolizumab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26 (74.3)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10 (66.7)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449210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Carboplatin + nab-paclitaxel + atezolizumab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(2.9)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244382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Renal function at the start of maintenance therapy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171407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eGFR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60 mL/min/1.73 m</a:t>
                      </a:r>
                      <a:r>
                        <a:rPr lang="en-US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27 (77.1)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11 (73.3)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1.0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738011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eGFR &lt; 60 mL/min/1.73 m</a:t>
                      </a:r>
                      <a:r>
                        <a:rPr lang="en-US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8 (22.9)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4 (26.7)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079353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BMI at the start of induction therapy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668043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18.5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30 (85.7)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15 (100)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0.31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679864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&lt; 18.5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 (14.3)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 (0.0)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104225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Serum albumin at the start of maintenance therapy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050843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3.5 g/dL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32 (91.4)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14 (93.3)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1.0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498305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&lt; 3.5 g/dL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(8.6)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(6.7)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47373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NLR at the start of maintenance therapy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196595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5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 (2.9)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 (20.0)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0.075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457672"/>
                  </a:ext>
                </a:extLst>
              </a:tr>
              <a:tr h="10704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   </a:t>
                      </a:r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&lt; 5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34 (97.1)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12 (80.0)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318986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†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ECOG-performance status 0 / 1 versus 2 / 3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919643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‡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Squamous versus all others.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984717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§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EGFR mutation positive versus all others.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114920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¶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PD-L1 TPS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≥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50% versus all others.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097925"/>
                  </a:ext>
                </a:extLst>
              </a:tr>
              <a:tr h="1223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#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 Bevacizumab versus all others.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3823" marR="3823" marT="38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91661"/>
                  </a:ext>
                </a:extLst>
              </a:tr>
              <a:tr h="321127">
                <a:tc gridSpan="4"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rPr>
                        <a:t>ECOG: Eastern cooperative oncology group, EGFR: Epidermal growth factor receptor, PD-L1 TPS: Programmed death ligand 1 tumor proportion score, eGFR: estimated glomerular filtration rate, BMI: body mass index, NLR: neutrophil-to-lymphocyte ratio.</a:t>
                      </a:r>
                    </a:p>
                  </a:txBody>
                  <a:tcPr marL="3823" marR="3823" marT="382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306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207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1593</TotalTime>
  <Words>1952</Words>
  <Application>Microsoft Office PowerPoint</Application>
  <PresentationFormat>A4 210 x 297 mm</PresentationFormat>
  <Paragraphs>635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ＭＳ Ｐゴシック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中邨 亮太</dc:creator>
  <cp:lastModifiedBy>中邨 亮太</cp:lastModifiedBy>
  <cp:revision>99</cp:revision>
  <dcterms:created xsi:type="dcterms:W3CDTF">2021-02-04T14:37:03Z</dcterms:created>
  <dcterms:modified xsi:type="dcterms:W3CDTF">2021-09-01T01:49:19Z</dcterms:modified>
</cp:coreProperties>
</file>