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8" r:id="rId3"/>
    <p:sldId id="261" r:id="rId4"/>
    <p:sldId id="262" r:id="rId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4" userDrawn="1">
          <p15:clr>
            <a:srgbClr val="A4A3A4"/>
          </p15:clr>
        </p15:guide>
        <p15:guide id="2" pos="38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94"/>
        <p:guide pos="3879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7" name="组合 66"/>
          <p:cNvGrpSpPr/>
          <p:nvPr/>
        </p:nvGrpSpPr>
        <p:grpSpPr>
          <a:xfrm>
            <a:off x="620395" y="1189355"/>
            <a:ext cx="10355580" cy="3114040"/>
            <a:chOff x="977" y="1873"/>
            <a:chExt cx="16308" cy="4904"/>
          </a:xfrm>
        </p:grpSpPr>
        <p:grpSp>
          <p:nvGrpSpPr>
            <p:cNvPr id="42" name="组合 41"/>
            <p:cNvGrpSpPr/>
            <p:nvPr/>
          </p:nvGrpSpPr>
          <p:grpSpPr>
            <a:xfrm>
              <a:off x="977" y="1873"/>
              <a:ext cx="16308" cy="4904"/>
              <a:chOff x="-2015" y="3019"/>
              <a:chExt cx="18299" cy="4933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-2015" y="3019"/>
                <a:ext cx="6071" cy="4933"/>
                <a:chOff x="-2015" y="3019"/>
                <a:chExt cx="6071" cy="4933"/>
              </a:xfrm>
            </p:grpSpPr>
            <p:pic>
              <p:nvPicPr>
                <p:cNvPr id="2" name="图片 2"/>
                <p:cNvPicPr>
                  <a:picLocks noChangeAspect="1" noChangeArrowheads="1"/>
                </p:cNvPicPr>
                <p:nvPr/>
              </p:nvPicPr>
              <p:blipFill rotWithShape="1">
                <a:blip r:embed="rId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7773" t="20278" r="20122" b="11481"/>
                <a:stretch>
                  <a:fillRect/>
                </a:stretch>
              </p:blipFill>
              <p:spPr bwMode="auto">
                <a:xfrm>
                  <a:off x="-2015" y="3019"/>
                  <a:ext cx="6071" cy="49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cxnSp>
              <p:nvCxnSpPr>
                <p:cNvPr id="5" name="直接连接符 4"/>
                <p:cNvCxnSpPr/>
                <p:nvPr/>
              </p:nvCxnSpPr>
              <p:spPr>
                <a:xfrm>
                  <a:off x="963" y="4606"/>
                  <a:ext cx="0" cy="73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  <p:cxnSp>
              <p:nvCxnSpPr>
                <p:cNvPr id="6" name="直接连接符 5"/>
                <p:cNvCxnSpPr/>
                <p:nvPr/>
              </p:nvCxnSpPr>
              <p:spPr>
                <a:xfrm flipH="1">
                  <a:off x="509" y="5513"/>
                  <a:ext cx="0" cy="79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  <p:cxnSp>
              <p:nvCxnSpPr>
                <p:cNvPr id="7" name="直接连接符 6"/>
                <p:cNvCxnSpPr/>
                <p:nvPr/>
              </p:nvCxnSpPr>
              <p:spPr>
                <a:xfrm flipH="1">
                  <a:off x="2097" y="4619"/>
                  <a:ext cx="0" cy="73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  <p:sp>
              <p:nvSpPr>
                <p:cNvPr id="11" name="文本框 10"/>
                <p:cNvSpPr txBox="1"/>
                <p:nvPr/>
              </p:nvSpPr>
              <p:spPr>
                <a:xfrm>
                  <a:off x="396" y="4153"/>
                  <a:ext cx="1345" cy="58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r>
                    <a:rPr lang="en-US" altLang="zh-CN">
                      <a:solidFill>
                        <a:schemeClr val="bg1"/>
                      </a:solidFill>
                      <a:cs typeface="Arial" panose="020B0604020202020204" pitchFamily="34" charset="0"/>
                    </a:rPr>
                    <a:t>MPV</a:t>
                  </a:r>
                  <a:endParaRPr lang="en-US" altLang="zh-CN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2" name="文本框 11"/>
                <p:cNvSpPr txBox="1"/>
                <p:nvPr/>
              </p:nvSpPr>
              <p:spPr>
                <a:xfrm>
                  <a:off x="1741" y="4153"/>
                  <a:ext cx="1345" cy="58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r>
                    <a:rPr lang="en-US" altLang="zh-CN">
                      <a:solidFill>
                        <a:schemeClr val="bg1"/>
                      </a:solidFill>
                      <a:cs typeface="Arial" panose="020B0604020202020204" pitchFamily="34" charset="0"/>
                    </a:rPr>
                    <a:t>VV</a:t>
                  </a:r>
                  <a:endParaRPr lang="en-US" altLang="zh-CN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" name="文本框 12"/>
                <p:cNvSpPr txBox="1"/>
                <p:nvPr/>
              </p:nvSpPr>
              <p:spPr>
                <a:xfrm>
                  <a:off x="56" y="6225"/>
                  <a:ext cx="1345" cy="58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r>
                    <a:rPr lang="en-US" altLang="zh-CN">
                      <a:solidFill>
                        <a:schemeClr val="bg1"/>
                      </a:solidFill>
                      <a:cs typeface="Arial" panose="020B0604020202020204" pitchFamily="34" charset="0"/>
                    </a:rPr>
                    <a:t>DV</a:t>
                  </a:r>
                  <a:endParaRPr lang="en-US" altLang="zh-CN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21" name="直接连接符 20"/>
                <p:cNvCxnSpPr/>
                <p:nvPr/>
              </p:nvCxnSpPr>
              <p:spPr>
                <a:xfrm>
                  <a:off x="3571" y="5740"/>
                  <a:ext cx="0" cy="621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2" name="文本框 21"/>
              <p:cNvSpPr txBox="1"/>
              <p:nvPr/>
            </p:nvSpPr>
            <p:spPr>
              <a:xfrm>
                <a:off x="3215" y="6307"/>
                <a:ext cx="1061" cy="5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>
                    <a:solidFill>
                      <a:schemeClr val="bg1"/>
                    </a:solidFill>
                    <a:cs typeface="Arial" panose="020B0604020202020204" pitchFamily="34" charset="0"/>
                  </a:rPr>
                  <a:t>BL</a:t>
                </a:r>
                <a:endParaRPr lang="en-US" altLang="zh-CN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  <p:grpSp>
            <p:nvGrpSpPr>
              <p:cNvPr id="40" name="组合 39"/>
              <p:cNvGrpSpPr/>
              <p:nvPr/>
            </p:nvGrpSpPr>
            <p:grpSpPr>
              <a:xfrm>
                <a:off x="4100" y="3019"/>
                <a:ext cx="6071" cy="4933"/>
                <a:chOff x="4165" y="3019"/>
                <a:chExt cx="6071" cy="4933"/>
              </a:xfrm>
            </p:grpSpPr>
            <p:pic>
              <p:nvPicPr>
                <p:cNvPr id="3" name="图片 6"/>
                <p:cNvPicPr>
                  <a:picLocks noChangeAspect="1" noChangeArrowheads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9102" t="26984" r="18767" b="4774"/>
                <a:stretch>
                  <a:fillRect/>
                </a:stretch>
              </p:blipFill>
              <p:spPr bwMode="auto">
                <a:xfrm>
                  <a:off x="4165" y="3019"/>
                  <a:ext cx="6071" cy="49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cxnSp>
              <p:nvCxnSpPr>
                <p:cNvPr id="18" name="直接连接符 17"/>
                <p:cNvCxnSpPr/>
                <p:nvPr/>
              </p:nvCxnSpPr>
              <p:spPr>
                <a:xfrm flipV="1">
                  <a:off x="7939" y="4266"/>
                  <a:ext cx="292" cy="737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/>
                <p:nvPr/>
              </p:nvCxnSpPr>
              <p:spPr>
                <a:xfrm>
                  <a:off x="7200" y="5286"/>
                  <a:ext cx="731" cy="79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 flipH="1" flipV="1">
                  <a:off x="6066" y="4457"/>
                  <a:ext cx="236" cy="96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/>
                <p:nvPr/>
              </p:nvCxnSpPr>
              <p:spPr>
                <a:xfrm flipH="1">
                  <a:off x="5650" y="5513"/>
                  <a:ext cx="75" cy="68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  <p:sp>
              <p:nvSpPr>
                <p:cNvPr id="24" name="文本框 23"/>
                <p:cNvSpPr txBox="1"/>
                <p:nvPr/>
              </p:nvSpPr>
              <p:spPr>
                <a:xfrm>
                  <a:off x="7548" y="5995"/>
                  <a:ext cx="1345" cy="58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r>
                    <a:rPr lang="en-US" altLang="zh-CN">
                      <a:solidFill>
                        <a:schemeClr val="bg1"/>
                      </a:solidFill>
                      <a:cs typeface="Arial" panose="020B0604020202020204" pitchFamily="34" charset="0"/>
                    </a:rPr>
                    <a:t>MPV</a:t>
                  </a:r>
                  <a:endParaRPr lang="en-US" altLang="zh-CN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" name="文本框 24"/>
                <p:cNvSpPr txBox="1"/>
                <p:nvPr/>
              </p:nvSpPr>
              <p:spPr>
                <a:xfrm>
                  <a:off x="7880" y="3819"/>
                  <a:ext cx="1345" cy="58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r>
                    <a:rPr lang="en-US" altLang="zh-CN">
                      <a:solidFill>
                        <a:schemeClr val="bg1"/>
                      </a:solidFill>
                      <a:cs typeface="Arial" panose="020B0604020202020204" pitchFamily="34" charset="0"/>
                    </a:rPr>
                    <a:t>VV</a:t>
                  </a:r>
                  <a:endParaRPr lang="en-US" altLang="zh-CN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5650" y="4023"/>
                  <a:ext cx="1345" cy="58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r>
                    <a:rPr lang="en-US" altLang="zh-CN">
                      <a:solidFill>
                        <a:schemeClr val="bg1"/>
                      </a:solidFill>
                      <a:cs typeface="Arial" panose="020B0604020202020204" pitchFamily="34" charset="0"/>
                    </a:rPr>
                    <a:t>DV</a:t>
                  </a:r>
                  <a:endParaRPr lang="en-US" altLang="zh-CN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7" name="文本框 26"/>
                <p:cNvSpPr txBox="1"/>
                <p:nvPr/>
              </p:nvSpPr>
              <p:spPr>
                <a:xfrm>
                  <a:off x="5272" y="6080"/>
                  <a:ext cx="1345" cy="58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r>
                    <a:rPr lang="en-US" altLang="zh-CN">
                      <a:solidFill>
                        <a:schemeClr val="bg1"/>
                      </a:solidFill>
                      <a:cs typeface="Arial" panose="020B0604020202020204" pitchFamily="34" charset="0"/>
                    </a:rPr>
                    <a:t>IVC</a:t>
                  </a:r>
                  <a:endParaRPr lang="en-US" altLang="zh-CN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41" name="组合 40"/>
              <p:cNvGrpSpPr/>
              <p:nvPr/>
            </p:nvGrpSpPr>
            <p:grpSpPr>
              <a:xfrm>
                <a:off x="10214" y="3019"/>
                <a:ext cx="6071" cy="4933"/>
                <a:chOff x="10344" y="3019"/>
                <a:chExt cx="6071" cy="4933"/>
              </a:xfrm>
            </p:grpSpPr>
            <p:pic>
              <p:nvPicPr>
                <p:cNvPr id="4" name="图片 4"/>
                <p:cNvPicPr>
                  <a:picLocks noChangeAspect="1" noChangeArrowheads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3165" t="25835" r="23886" b="5881"/>
                <a:stretch>
                  <a:fillRect/>
                </a:stretch>
              </p:blipFill>
              <p:spPr bwMode="auto">
                <a:xfrm>
                  <a:off x="10344" y="3019"/>
                  <a:ext cx="6071" cy="49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cxnSp>
              <p:nvCxnSpPr>
                <p:cNvPr id="30" name="直接连接符 29"/>
                <p:cNvCxnSpPr/>
                <p:nvPr/>
              </p:nvCxnSpPr>
              <p:spPr>
                <a:xfrm flipH="1">
                  <a:off x="14535" y="4720"/>
                  <a:ext cx="50" cy="706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/>
                <p:cNvCxnSpPr/>
                <p:nvPr/>
              </p:nvCxnSpPr>
              <p:spPr>
                <a:xfrm flipH="1">
                  <a:off x="13153" y="4720"/>
                  <a:ext cx="0" cy="73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/>
                <p:cNvCxnSpPr/>
                <p:nvPr/>
              </p:nvCxnSpPr>
              <p:spPr>
                <a:xfrm>
                  <a:off x="11735" y="4969"/>
                  <a:ext cx="340" cy="1026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  <p:sp>
              <p:nvSpPr>
                <p:cNvPr id="34" name="文本框 33"/>
                <p:cNvSpPr txBox="1"/>
                <p:nvPr/>
              </p:nvSpPr>
              <p:spPr>
                <a:xfrm>
                  <a:off x="14230" y="4266"/>
                  <a:ext cx="1345" cy="58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r>
                    <a:rPr lang="en-US" altLang="zh-CN">
                      <a:solidFill>
                        <a:schemeClr val="bg1"/>
                      </a:solidFill>
                      <a:cs typeface="Arial" panose="020B0604020202020204" pitchFamily="34" charset="0"/>
                    </a:rPr>
                    <a:t>VV</a:t>
                  </a:r>
                  <a:endParaRPr lang="en-US" altLang="zh-CN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5" name="文本框 34"/>
                <p:cNvSpPr txBox="1"/>
                <p:nvPr/>
              </p:nvSpPr>
              <p:spPr>
                <a:xfrm>
                  <a:off x="12658" y="4266"/>
                  <a:ext cx="1345" cy="58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r>
                    <a:rPr lang="en-US" altLang="zh-CN">
                      <a:solidFill>
                        <a:schemeClr val="bg1"/>
                      </a:solidFill>
                      <a:cs typeface="Arial" panose="020B0604020202020204" pitchFamily="34" charset="0"/>
                    </a:rPr>
                    <a:t>MPV</a:t>
                  </a:r>
                  <a:endParaRPr lang="en-US" altLang="zh-CN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7" name="文本框 36"/>
                <p:cNvSpPr txBox="1"/>
                <p:nvPr/>
              </p:nvSpPr>
              <p:spPr>
                <a:xfrm>
                  <a:off x="11227" y="4514"/>
                  <a:ext cx="1345" cy="58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r>
                    <a:rPr lang="en-US" altLang="zh-CN">
                      <a:solidFill>
                        <a:schemeClr val="bg1"/>
                      </a:solidFill>
                      <a:cs typeface="Arial" panose="020B0604020202020204" pitchFamily="34" charset="0"/>
                    </a:rPr>
                    <a:t>SPV</a:t>
                  </a:r>
                  <a:endParaRPr lang="en-US" altLang="zh-CN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87" name="文本框 86"/>
            <p:cNvSpPr txBox="1"/>
            <p:nvPr/>
          </p:nvSpPr>
          <p:spPr>
            <a:xfrm>
              <a:off x="977" y="1885"/>
              <a:ext cx="78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bg1"/>
                  </a:solidFill>
                  <a:cs typeface="+mn-lt"/>
                </a:rPr>
                <a:t>1A</a:t>
              </a:r>
              <a:endParaRPr lang="en-US" altLang="zh-CN">
                <a:solidFill>
                  <a:schemeClr val="bg1"/>
                </a:solidFill>
                <a:cs typeface="+mn-lt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6427" y="1885"/>
              <a:ext cx="91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bg1"/>
                  </a:solidFill>
                  <a:cs typeface="+mn-lt"/>
                </a:rPr>
                <a:t>1B</a:t>
              </a:r>
              <a:endParaRPr lang="en-US" altLang="zh-CN">
                <a:solidFill>
                  <a:schemeClr val="bg1"/>
                </a:solidFill>
                <a:cs typeface="+mn-lt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1877" y="1873"/>
              <a:ext cx="952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bg1"/>
                  </a:solidFill>
                  <a:cs typeface="+mn-lt"/>
                </a:rPr>
                <a:t>1C</a:t>
              </a:r>
              <a:endParaRPr lang="en-US" altLang="zh-CN">
                <a:solidFill>
                  <a:schemeClr val="bg1"/>
                </a:solidFill>
                <a:cs typeface="+mn-lt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" name="文本框 86"/>
          <p:cNvSpPr txBox="1"/>
          <p:nvPr/>
        </p:nvSpPr>
        <p:spPr>
          <a:xfrm>
            <a:off x="553085" y="1124585"/>
            <a:ext cx="3346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bg1"/>
                </a:solidFill>
                <a:cs typeface="+mn-lt"/>
              </a:rPr>
              <a:t>A</a:t>
            </a:r>
            <a:endParaRPr lang="en-US" altLang="zh-CN">
              <a:solidFill>
                <a:schemeClr val="bg1"/>
              </a:solidFill>
              <a:cs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983615" y="981075"/>
            <a:ext cx="9082405" cy="3512820"/>
            <a:chOff x="1549" y="1545"/>
            <a:chExt cx="14303" cy="5532"/>
          </a:xfrm>
        </p:grpSpPr>
        <p:grpSp>
          <p:nvGrpSpPr>
            <p:cNvPr id="29" name="组合 28"/>
            <p:cNvGrpSpPr/>
            <p:nvPr/>
          </p:nvGrpSpPr>
          <p:grpSpPr>
            <a:xfrm>
              <a:off x="1549" y="1545"/>
              <a:ext cx="14303" cy="5532"/>
              <a:chOff x="1208" y="1772"/>
              <a:chExt cx="14303" cy="5532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1208" y="1772"/>
                <a:ext cx="7125" cy="5533"/>
                <a:chOff x="2456" y="2111"/>
                <a:chExt cx="7853" cy="5712"/>
              </a:xfrm>
            </p:grpSpPr>
            <p:pic>
              <p:nvPicPr>
                <p:cNvPr id="5" name="图片 4" descr="图片包含 蛋糕, 桌子, 食物, 电脑&#10;&#10;AI 生成的内容可能不正确。"/>
                <p:cNvPicPr>
                  <a:picLocks noChangeAspect="1"/>
                </p:cNvPicPr>
                <p:nvPr/>
              </p:nvPicPr>
              <p:blipFill>
                <a:blip r:embed="rId1"/>
                <a:srcRect l="13979" t="4522" r="21858" b="11490"/>
                <a:stretch>
                  <a:fillRect/>
                </a:stretch>
              </p:blipFill>
              <p:spPr>
                <a:xfrm>
                  <a:off x="2456" y="2111"/>
                  <a:ext cx="7853" cy="5712"/>
                </a:xfrm>
                <a:prstGeom prst="rect">
                  <a:avLst/>
                </a:prstGeom>
              </p:spPr>
            </p:pic>
            <p:cxnSp>
              <p:nvCxnSpPr>
                <p:cNvPr id="2" name="直接连接符 1"/>
                <p:cNvCxnSpPr/>
                <p:nvPr/>
              </p:nvCxnSpPr>
              <p:spPr>
                <a:xfrm flipV="1">
                  <a:off x="4837" y="5740"/>
                  <a:ext cx="454" cy="454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  <p:cxnSp>
              <p:nvCxnSpPr>
                <p:cNvPr id="3" name="直接连接符 2"/>
                <p:cNvCxnSpPr/>
                <p:nvPr/>
              </p:nvCxnSpPr>
              <p:spPr>
                <a:xfrm flipV="1">
                  <a:off x="4061" y="6194"/>
                  <a:ext cx="776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  <p:cxnSp>
              <p:nvCxnSpPr>
                <p:cNvPr id="6" name="直接连接符 5"/>
                <p:cNvCxnSpPr/>
                <p:nvPr/>
              </p:nvCxnSpPr>
              <p:spPr>
                <a:xfrm flipV="1">
                  <a:off x="5177" y="6956"/>
                  <a:ext cx="1052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  <p:cxnSp>
              <p:nvCxnSpPr>
                <p:cNvPr id="7" name="直接连接符 6"/>
                <p:cNvCxnSpPr/>
                <p:nvPr/>
              </p:nvCxnSpPr>
              <p:spPr>
                <a:xfrm>
                  <a:off x="7558" y="6956"/>
                  <a:ext cx="1054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  <p:cxnSp>
              <p:nvCxnSpPr>
                <p:cNvPr id="9" name="直接连接符 8"/>
                <p:cNvCxnSpPr/>
                <p:nvPr/>
              </p:nvCxnSpPr>
              <p:spPr>
                <a:xfrm>
                  <a:off x="6889" y="6081"/>
                  <a:ext cx="1361" cy="113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直接连接符 9"/>
                <p:cNvCxnSpPr/>
                <p:nvPr/>
              </p:nvCxnSpPr>
              <p:spPr>
                <a:xfrm flipV="1">
                  <a:off x="4837" y="4493"/>
                  <a:ext cx="1052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10"/>
                <p:cNvCxnSpPr/>
                <p:nvPr/>
              </p:nvCxnSpPr>
              <p:spPr>
                <a:xfrm flipH="1">
                  <a:off x="5744" y="3359"/>
                  <a:ext cx="341" cy="567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6085" y="3359"/>
                  <a:ext cx="1216" cy="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  <p:sp>
              <p:nvSpPr>
                <p:cNvPr id="13" name="文本框 12"/>
                <p:cNvSpPr txBox="1"/>
                <p:nvPr/>
              </p:nvSpPr>
              <p:spPr>
                <a:xfrm>
                  <a:off x="7217" y="3069"/>
                  <a:ext cx="1395" cy="5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r>
                    <a:rPr lang="en-US" altLang="zh-CN">
                      <a:solidFill>
                        <a:schemeClr val="bg1"/>
                      </a:solidFill>
                      <a:cs typeface="Arial" panose="020B0604020202020204" pitchFamily="34" charset="0"/>
                    </a:rPr>
                    <a:t>IVC</a:t>
                  </a:r>
                  <a:endParaRPr lang="en-US" altLang="zh-CN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4" name="文本框 13"/>
                <p:cNvSpPr txBox="1"/>
                <p:nvPr/>
              </p:nvSpPr>
              <p:spPr>
                <a:xfrm>
                  <a:off x="8115" y="5858"/>
                  <a:ext cx="1766" cy="5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r>
                    <a:rPr lang="en-US" altLang="zh-CN">
                      <a:solidFill>
                        <a:schemeClr val="bg1"/>
                      </a:solidFill>
                      <a:cs typeface="Arial" panose="020B0604020202020204" pitchFamily="34" charset="0"/>
                    </a:rPr>
                    <a:t>MPV</a:t>
                  </a:r>
                  <a:endParaRPr lang="en-US" altLang="zh-CN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5" name="文本框 14"/>
                <p:cNvSpPr txBox="1"/>
                <p:nvPr/>
              </p:nvSpPr>
              <p:spPr>
                <a:xfrm>
                  <a:off x="8509" y="6676"/>
                  <a:ext cx="1199" cy="5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r>
                    <a:rPr lang="en-US" altLang="zh-CN">
                      <a:solidFill>
                        <a:schemeClr val="bg1"/>
                      </a:solidFill>
                      <a:cs typeface="Arial" panose="020B0604020202020204" pitchFamily="34" charset="0"/>
                    </a:rPr>
                    <a:t>VV</a:t>
                  </a:r>
                  <a:endParaRPr lang="en-US" altLang="zh-CN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6" name="文本框 15"/>
                <p:cNvSpPr txBox="1"/>
                <p:nvPr/>
              </p:nvSpPr>
              <p:spPr>
                <a:xfrm>
                  <a:off x="4091" y="6648"/>
                  <a:ext cx="1845" cy="5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r>
                    <a:rPr lang="en-US" altLang="zh-CN">
                      <a:solidFill>
                        <a:schemeClr val="bg1"/>
                      </a:solidFill>
                      <a:cs typeface="Arial" panose="020B0604020202020204" pitchFamily="34" charset="0"/>
                    </a:rPr>
                    <a:t>SMV</a:t>
                  </a:r>
                  <a:endParaRPr lang="en-US" altLang="zh-CN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" name="文本框 16"/>
                <p:cNvSpPr txBox="1"/>
                <p:nvPr/>
              </p:nvSpPr>
              <p:spPr>
                <a:xfrm>
                  <a:off x="3083" y="5858"/>
                  <a:ext cx="1392" cy="5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r>
                    <a:rPr lang="en-US" altLang="zh-CN">
                      <a:solidFill>
                        <a:schemeClr val="bg1"/>
                      </a:solidFill>
                      <a:cs typeface="Arial" panose="020B0604020202020204" pitchFamily="34" charset="0"/>
                    </a:rPr>
                    <a:t>SPV</a:t>
                  </a:r>
                  <a:endParaRPr lang="en-US" altLang="zh-CN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" name="文本框 17"/>
                <p:cNvSpPr txBox="1"/>
                <p:nvPr/>
              </p:nvSpPr>
              <p:spPr>
                <a:xfrm>
                  <a:off x="4092" y="4218"/>
                  <a:ext cx="1199" cy="5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r>
                    <a:rPr lang="en-US" altLang="zh-CN">
                      <a:solidFill>
                        <a:schemeClr val="bg1"/>
                      </a:solidFill>
                      <a:cs typeface="Arial" panose="020B0604020202020204" pitchFamily="34" charset="0"/>
                    </a:rPr>
                    <a:t>DV</a:t>
                  </a:r>
                  <a:endParaRPr lang="en-US" altLang="zh-CN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28" name="组合 27"/>
              <p:cNvGrpSpPr/>
              <p:nvPr/>
            </p:nvGrpSpPr>
            <p:grpSpPr>
              <a:xfrm>
                <a:off x="8387" y="1772"/>
                <a:ext cx="7124" cy="5533"/>
                <a:chOff x="10309" y="2111"/>
                <a:chExt cx="7852" cy="5712"/>
              </a:xfrm>
            </p:grpSpPr>
            <p:pic>
              <p:nvPicPr>
                <p:cNvPr id="4" name="图片 3" descr="图片包含 蛋糕, 照片, 桌子, 一半&#10;&#10;AI 生成的内容可能不正确。"/>
                <p:cNvPicPr>
                  <a:picLocks noChangeAspect="1"/>
                </p:cNvPicPr>
                <p:nvPr/>
              </p:nvPicPr>
              <p:blipFill>
                <a:blip r:embed="rId2"/>
                <a:srcRect l="15326" t="5217" r="19714" b="10796"/>
                <a:stretch>
                  <a:fillRect/>
                </a:stretch>
              </p:blipFill>
              <p:spPr>
                <a:xfrm>
                  <a:off x="10309" y="2111"/>
                  <a:ext cx="7852" cy="5712"/>
                </a:xfrm>
                <a:prstGeom prst="rect">
                  <a:avLst/>
                </a:prstGeom>
              </p:spPr>
            </p:pic>
            <p:cxnSp>
              <p:nvCxnSpPr>
                <p:cNvPr id="19" name="直接连接符 18"/>
                <p:cNvCxnSpPr/>
                <p:nvPr/>
              </p:nvCxnSpPr>
              <p:spPr>
                <a:xfrm flipV="1">
                  <a:off x="15610" y="4803"/>
                  <a:ext cx="610" cy="737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 flipV="1">
                  <a:off x="13795" y="3632"/>
                  <a:ext cx="1301" cy="975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/>
                <p:nvPr/>
              </p:nvCxnSpPr>
              <p:spPr>
                <a:xfrm flipH="1">
                  <a:off x="12661" y="5540"/>
                  <a:ext cx="250" cy="1108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/>
                <p:cNvCxnSpPr/>
                <p:nvPr/>
              </p:nvCxnSpPr>
              <p:spPr>
                <a:xfrm>
                  <a:off x="11357" y="4947"/>
                  <a:ext cx="1304" cy="279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  <p:sp>
              <p:nvSpPr>
                <p:cNvPr id="23" name="文本框 22"/>
                <p:cNvSpPr txBox="1"/>
                <p:nvPr/>
              </p:nvSpPr>
              <p:spPr>
                <a:xfrm>
                  <a:off x="16096" y="4453"/>
                  <a:ext cx="1463" cy="5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r>
                    <a:rPr lang="en-US" altLang="zh-CN">
                      <a:solidFill>
                        <a:schemeClr val="bg1"/>
                      </a:solidFill>
                      <a:cs typeface="Arial" panose="020B0604020202020204" pitchFamily="34" charset="0"/>
                    </a:rPr>
                    <a:t>VV</a:t>
                  </a:r>
                  <a:endParaRPr lang="en-US" altLang="zh-CN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4" name="文本框 23"/>
                <p:cNvSpPr txBox="1"/>
                <p:nvPr/>
              </p:nvSpPr>
              <p:spPr>
                <a:xfrm>
                  <a:off x="14970" y="3282"/>
                  <a:ext cx="1488" cy="5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r>
                    <a:rPr lang="en-US" altLang="zh-CN">
                      <a:solidFill>
                        <a:schemeClr val="bg1"/>
                      </a:solidFill>
                      <a:cs typeface="Arial" panose="020B0604020202020204" pitchFamily="34" charset="0"/>
                    </a:rPr>
                    <a:t>MPV</a:t>
                  </a:r>
                  <a:endParaRPr lang="en-US" altLang="zh-CN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" name="文本框 24"/>
                <p:cNvSpPr txBox="1"/>
                <p:nvPr/>
              </p:nvSpPr>
              <p:spPr>
                <a:xfrm>
                  <a:off x="10346" y="4686"/>
                  <a:ext cx="1897" cy="5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r>
                    <a:rPr lang="en-US" altLang="zh-CN">
                      <a:solidFill>
                        <a:schemeClr val="bg1"/>
                      </a:solidFill>
                      <a:cs typeface="Arial" panose="020B0604020202020204" pitchFamily="34" charset="0"/>
                    </a:rPr>
                    <a:t>SPV</a:t>
                  </a:r>
                  <a:endParaRPr lang="en-US" altLang="zh-CN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12221" y="6559"/>
                  <a:ext cx="1721" cy="5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r>
                    <a:rPr lang="en-US" altLang="zh-CN">
                      <a:solidFill>
                        <a:schemeClr val="bg1"/>
                      </a:solidFill>
                      <a:cs typeface="Arial" panose="020B0604020202020204" pitchFamily="34" charset="0"/>
                    </a:rPr>
                    <a:t>LPV</a:t>
                  </a:r>
                  <a:endParaRPr lang="en-US" altLang="zh-CN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32" name="文本框 31"/>
            <p:cNvSpPr txBox="1"/>
            <p:nvPr/>
          </p:nvSpPr>
          <p:spPr>
            <a:xfrm>
              <a:off x="1549" y="1545"/>
              <a:ext cx="847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bg1"/>
                  </a:solidFill>
                  <a:cs typeface="+mn-lt"/>
                </a:rPr>
                <a:t>1D</a:t>
              </a:r>
              <a:endParaRPr lang="en-US" altLang="zh-CN">
                <a:solidFill>
                  <a:schemeClr val="bg1"/>
                </a:solidFill>
                <a:cs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728" y="1545"/>
              <a:ext cx="127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bg1"/>
                  </a:solidFill>
                  <a:cs typeface="+mn-lt"/>
                </a:rPr>
                <a:t>1E</a:t>
              </a:r>
              <a:endParaRPr lang="en-US" altLang="zh-CN">
                <a:solidFill>
                  <a:schemeClr val="bg1"/>
                </a:solidFill>
                <a:cs typeface="+mn-lt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" name="组合 29"/>
          <p:cNvGrpSpPr/>
          <p:nvPr/>
        </p:nvGrpSpPr>
        <p:grpSpPr>
          <a:xfrm>
            <a:off x="839470" y="1124585"/>
            <a:ext cx="10357485" cy="3114040"/>
            <a:chOff x="755" y="1318"/>
            <a:chExt cx="16311" cy="4904"/>
          </a:xfrm>
        </p:grpSpPr>
        <p:grpSp>
          <p:nvGrpSpPr>
            <p:cNvPr id="22" name="组合 21"/>
            <p:cNvGrpSpPr/>
            <p:nvPr/>
          </p:nvGrpSpPr>
          <p:grpSpPr>
            <a:xfrm>
              <a:off x="755" y="1318"/>
              <a:ext cx="16311" cy="4904"/>
              <a:chOff x="0" y="-1"/>
              <a:chExt cx="18444" cy="5125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0" y="-1"/>
                <a:ext cx="6118" cy="5124"/>
                <a:chOff x="0" y="-1"/>
                <a:chExt cx="6118" cy="5124"/>
              </a:xfrm>
            </p:grpSpPr>
            <p:pic>
              <p:nvPicPr>
                <p:cNvPr id="2" name="图片 4"/>
                <p:cNvPicPr>
                  <a:picLocks noChangeAspect="1" noChangeArrowheads="1"/>
                </p:cNvPicPr>
                <p:nvPr/>
              </p:nvPicPr>
              <p:blipFill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973" r="1585" b="2888"/>
                <a:stretch>
                  <a:fillRect/>
                </a:stretch>
              </p:blipFill>
              <p:spPr bwMode="auto">
                <a:xfrm>
                  <a:off x="0" y="-1"/>
                  <a:ext cx="6118" cy="51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cxnSp>
              <p:nvCxnSpPr>
                <p:cNvPr id="5" name="直接箭头连接符 4"/>
                <p:cNvCxnSpPr/>
                <p:nvPr/>
              </p:nvCxnSpPr>
              <p:spPr>
                <a:xfrm>
                  <a:off x="2002" y="1431"/>
                  <a:ext cx="332" cy="628"/>
                </a:xfrm>
                <a:prstGeom prst="straightConnector1">
                  <a:avLst/>
                </a:prstGeom>
                <a:ln>
                  <a:solidFill>
                    <a:schemeClr val="bg1"/>
                  </a:solidFill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  <p:cxnSp>
              <p:nvCxnSpPr>
                <p:cNvPr id="6" name="直接箭头连接符 5"/>
                <p:cNvCxnSpPr/>
                <p:nvPr/>
              </p:nvCxnSpPr>
              <p:spPr>
                <a:xfrm>
                  <a:off x="2569" y="978"/>
                  <a:ext cx="332" cy="628"/>
                </a:xfrm>
                <a:prstGeom prst="straightConnector1">
                  <a:avLst/>
                </a:prstGeom>
                <a:ln>
                  <a:solidFill>
                    <a:schemeClr val="bg1"/>
                  </a:solidFill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" name="组合 18"/>
              <p:cNvGrpSpPr/>
              <p:nvPr/>
            </p:nvGrpSpPr>
            <p:grpSpPr>
              <a:xfrm>
                <a:off x="6156" y="0"/>
                <a:ext cx="6127" cy="5124"/>
                <a:chOff x="6156" y="0"/>
                <a:chExt cx="6127" cy="5124"/>
              </a:xfrm>
            </p:grpSpPr>
            <p:pic>
              <p:nvPicPr>
                <p:cNvPr id="3" name="图片 7"/>
                <p:cNvPicPr>
                  <a:picLocks noChangeAspect="1" noChangeArrowheads="1"/>
                </p:cNvPicPr>
                <p:nvPr/>
              </p:nvPicPr>
              <p:blipFill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2559" b="2887"/>
                <a:stretch>
                  <a:fillRect/>
                </a:stretch>
              </p:blipFill>
              <p:spPr bwMode="auto">
                <a:xfrm>
                  <a:off x="6156" y="0"/>
                  <a:ext cx="6127" cy="51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cxnSp>
              <p:nvCxnSpPr>
                <p:cNvPr id="7" name="直接箭头连接符 6"/>
                <p:cNvCxnSpPr/>
                <p:nvPr/>
              </p:nvCxnSpPr>
              <p:spPr>
                <a:xfrm>
                  <a:off x="9940" y="978"/>
                  <a:ext cx="332" cy="628"/>
                </a:xfrm>
                <a:prstGeom prst="straightConnector1">
                  <a:avLst/>
                </a:prstGeom>
                <a:ln>
                  <a:solidFill>
                    <a:schemeClr val="bg1"/>
                  </a:solidFill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  <p:cxnSp>
              <p:nvCxnSpPr>
                <p:cNvPr id="8" name="直接连接符 7"/>
                <p:cNvCxnSpPr/>
                <p:nvPr/>
              </p:nvCxnSpPr>
              <p:spPr>
                <a:xfrm>
                  <a:off x="9259" y="2565"/>
                  <a:ext cx="341" cy="652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  <p:cxnSp>
              <p:nvCxnSpPr>
                <p:cNvPr id="9" name="直接连接符 8"/>
                <p:cNvCxnSpPr/>
                <p:nvPr/>
              </p:nvCxnSpPr>
              <p:spPr>
                <a:xfrm>
                  <a:off x="7672" y="2679"/>
                  <a:ext cx="227" cy="652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  <p:sp>
              <p:nvSpPr>
                <p:cNvPr id="26" name="文本框 25"/>
                <p:cNvSpPr txBox="1"/>
                <p:nvPr/>
              </p:nvSpPr>
              <p:spPr>
                <a:xfrm>
                  <a:off x="7184" y="2112"/>
                  <a:ext cx="1969" cy="60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r>
                    <a:rPr lang="en-US" altLang="zh-CN">
                      <a:solidFill>
                        <a:schemeClr val="bg1"/>
                      </a:solidFill>
                      <a:cs typeface="Arial" panose="020B0604020202020204" pitchFamily="34" charset="0"/>
                    </a:rPr>
                    <a:t>MPV</a:t>
                  </a:r>
                  <a:endParaRPr lang="en-US" altLang="zh-CN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9259" y="3132"/>
                  <a:ext cx="1199" cy="58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r>
                    <a:rPr lang="en-US" altLang="zh-CN">
                      <a:solidFill>
                        <a:schemeClr val="bg1"/>
                      </a:solidFill>
                      <a:cs typeface="Arial" panose="020B0604020202020204" pitchFamily="34" charset="0"/>
                    </a:rPr>
                    <a:t>VV</a:t>
                  </a:r>
                  <a:endParaRPr lang="en-US" altLang="zh-CN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1" name="文本框 10"/>
                <p:cNvSpPr txBox="1"/>
                <p:nvPr/>
              </p:nvSpPr>
              <p:spPr>
                <a:xfrm>
                  <a:off x="8847" y="372"/>
                  <a:ext cx="3053" cy="60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r>
                    <a:rPr lang="en-US" altLang="zh-CN">
                      <a:solidFill>
                        <a:schemeClr val="bg1"/>
                      </a:solidFill>
                      <a:cs typeface="Arial" panose="020B0604020202020204" pitchFamily="34" charset="0"/>
                    </a:rPr>
                    <a:t>Thrombus</a:t>
                  </a:r>
                  <a:endParaRPr lang="en-US" altLang="zh-CN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21" name="组合 20"/>
              <p:cNvGrpSpPr/>
              <p:nvPr/>
            </p:nvGrpSpPr>
            <p:grpSpPr>
              <a:xfrm>
                <a:off x="12321" y="0"/>
                <a:ext cx="6123" cy="5124"/>
                <a:chOff x="12321" y="0"/>
                <a:chExt cx="6123" cy="5124"/>
              </a:xfrm>
            </p:grpSpPr>
            <p:pic>
              <p:nvPicPr>
                <p:cNvPr id="4" name="图片 2"/>
                <p:cNvPicPr>
                  <a:picLocks noChangeAspect="1" noChangeArrowheads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3353" t="14727" r="6078" b="6900"/>
                <a:stretch>
                  <a:fillRect/>
                </a:stretch>
              </p:blipFill>
              <p:spPr bwMode="auto">
                <a:xfrm>
                  <a:off x="12321" y="0"/>
                  <a:ext cx="6123" cy="51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cxnSp>
              <p:nvCxnSpPr>
                <p:cNvPr id="12" name="直接连接符 11"/>
                <p:cNvCxnSpPr/>
                <p:nvPr/>
              </p:nvCxnSpPr>
              <p:spPr>
                <a:xfrm flipH="1">
                  <a:off x="15383" y="2372"/>
                  <a:ext cx="267" cy="68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直接连接符 12"/>
                <p:cNvCxnSpPr/>
                <p:nvPr/>
              </p:nvCxnSpPr>
              <p:spPr>
                <a:xfrm flipH="1">
                  <a:off x="14022" y="1606"/>
                  <a:ext cx="267" cy="68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 flipH="1">
                  <a:off x="16971" y="2112"/>
                  <a:ext cx="267" cy="680"/>
                </a:xfrm>
                <a:prstGeom prst="line">
                  <a:avLst/>
                </a:prstGeom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  <p:sp>
              <p:nvSpPr>
                <p:cNvPr id="15" name="文本框 14"/>
                <p:cNvSpPr txBox="1"/>
                <p:nvPr/>
              </p:nvSpPr>
              <p:spPr>
                <a:xfrm>
                  <a:off x="14917" y="3019"/>
                  <a:ext cx="1761" cy="60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r>
                    <a:rPr lang="en-US" altLang="zh-CN">
                      <a:solidFill>
                        <a:schemeClr val="bg1"/>
                      </a:solidFill>
                      <a:cs typeface="Arial" panose="020B0604020202020204" pitchFamily="34" charset="0"/>
                    </a:rPr>
                    <a:t>MPV</a:t>
                  </a:r>
                  <a:endParaRPr lang="en-US" altLang="zh-CN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6" name="文本框 15"/>
                <p:cNvSpPr txBox="1"/>
                <p:nvPr/>
              </p:nvSpPr>
              <p:spPr>
                <a:xfrm>
                  <a:off x="13335" y="2250"/>
                  <a:ext cx="1550" cy="60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r>
                    <a:rPr lang="en-US" altLang="zh-CN">
                      <a:solidFill>
                        <a:schemeClr val="bg1"/>
                      </a:solidFill>
                      <a:cs typeface="Arial" panose="020B0604020202020204" pitchFamily="34" charset="0"/>
                    </a:rPr>
                    <a:t>RPV</a:t>
                  </a:r>
                  <a:endParaRPr lang="en-US" altLang="zh-CN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7" name="文本框 16"/>
                <p:cNvSpPr txBox="1"/>
                <p:nvPr/>
              </p:nvSpPr>
              <p:spPr>
                <a:xfrm>
                  <a:off x="16629" y="2679"/>
                  <a:ext cx="1505" cy="60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p>
                  <a:r>
                    <a:rPr lang="en-US" altLang="zh-CN">
                      <a:solidFill>
                        <a:schemeClr val="bg1"/>
                      </a:solidFill>
                      <a:cs typeface="Arial" panose="020B0604020202020204" pitchFamily="34" charset="0"/>
                    </a:rPr>
                    <a:t>LPV</a:t>
                  </a:r>
                  <a:endParaRPr lang="en-US" altLang="zh-CN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27" name="文本框 26"/>
            <p:cNvSpPr txBox="1"/>
            <p:nvPr/>
          </p:nvSpPr>
          <p:spPr>
            <a:xfrm>
              <a:off x="755" y="1319"/>
              <a:ext cx="869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bg1"/>
                  </a:solidFill>
                  <a:cs typeface="+mn-lt"/>
                </a:rPr>
                <a:t>2A</a:t>
              </a:r>
              <a:endParaRPr lang="en-US" altLang="zh-CN">
                <a:solidFill>
                  <a:schemeClr val="bg1"/>
                </a:solidFill>
                <a:cs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198" y="1318"/>
              <a:ext cx="865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bg1"/>
                  </a:solidFill>
                  <a:cs typeface="+mn-lt"/>
                </a:rPr>
                <a:t>2B</a:t>
              </a:r>
              <a:endParaRPr lang="en-US" altLang="zh-CN">
                <a:solidFill>
                  <a:schemeClr val="bg1"/>
                </a:solidFill>
                <a:cs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1652" y="1318"/>
              <a:ext cx="84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chemeClr val="bg1"/>
                  </a:solidFill>
                  <a:cs typeface="+mn-lt"/>
                </a:rPr>
                <a:t>2C</a:t>
              </a:r>
              <a:endParaRPr lang="en-US" altLang="zh-CN">
                <a:solidFill>
                  <a:schemeClr val="bg1"/>
                </a:solidFill>
                <a:cs typeface="+mn-lt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</Words>
  <Application>WPS 演示</Application>
  <PresentationFormat/>
  <Paragraphs>72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</dc:creator>
  <cp:lastModifiedBy>雲端</cp:lastModifiedBy>
  <cp:revision>4</cp:revision>
  <dcterms:created xsi:type="dcterms:W3CDTF">2026-01-18T16:37:00Z</dcterms:created>
  <dcterms:modified xsi:type="dcterms:W3CDTF">2026-01-21T07:33:39Z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43567FF8D7B14C7CAE78274CCA993963_13</vt:lpwstr>
  </property>
</Properties>
</file>