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986" autoAdjust="0"/>
    <p:restoredTop sz="94660"/>
  </p:normalViewPr>
  <p:slideViewPr>
    <p:cSldViewPr snapToGrid="0">
      <p:cViewPr varScale="1">
        <p:scale>
          <a:sx n="59" d="100"/>
          <a:sy n="59" d="100"/>
        </p:scale>
        <p:origin x="67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6288FD5-F3BD-27F1-AAB3-ECC24454E4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579D59FD-FC4B-FC0E-68FF-F7CEA55B77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872A1D6-63F8-047C-0930-7BB5346BA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3244-4DD9-4614-A7FB-9BC756FDD7CA}" type="datetimeFigureOut">
              <a:rPr lang="he-IL" smtClean="0"/>
              <a:t>י'/חשון/תשפ"ו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26D27F7-BE50-FE85-D0F0-E41D3A61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345F56E-5A05-B98E-85BC-01E65B8EE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E3F-1168-4767-8AC0-67AD46E351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1552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D12D003-A8CD-12F4-74D9-100507F90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F25C6A09-72E2-6462-C68B-535FD4608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7D83F4A-A396-ECE0-F9B6-D7E359584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3244-4DD9-4614-A7FB-9BC756FDD7CA}" type="datetimeFigureOut">
              <a:rPr lang="he-IL" smtClean="0"/>
              <a:t>י'/חשון/תשפ"ו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F23BD26-1A5D-0048-5DBA-55C997542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9564D47-1955-D621-473C-64A0B1996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E3F-1168-4767-8AC0-67AD46E351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9382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DA3472E3-C8B1-044B-E9BA-7C63314BE8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B2EE4B09-56B5-93F4-C8B0-78991A9068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4113C3F-5830-AEAC-6FF3-A62E9F2D9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3244-4DD9-4614-A7FB-9BC756FDD7CA}" type="datetimeFigureOut">
              <a:rPr lang="he-IL" smtClean="0"/>
              <a:t>י'/חשון/תשפ"ו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BB9EF4B-B4B0-4B5E-0FC0-624AE25EB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3BFDBFB-0B49-638B-8E98-1E5E2ADF7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E3F-1168-4767-8AC0-67AD46E351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9304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23EF376-304B-1B44-DDFB-53AF03811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98F8239-BA71-81B1-A638-8350A90F9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93CFF0F-6AE4-B416-C185-BA9652A94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3244-4DD9-4614-A7FB-9BC756FDD7CA}" type="datetimeFigureOut">
              <a:rPr lang="he-IL" smtClean="0"/>
              <a:t>י'/חשון/תשפ"ו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ECD9155-2C32-88A1-6BF9-21A29B116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F4F1EEA-EC18-90B3-E3A3-96FBA5348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E3F-1168-4767-8AC0-67AD46E351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810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71B5E37-0E4E-7B31-696B-939F74BAE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6B16CE00-E7B9-F4E7-0DE1-512AAC042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7D69D52-3CD0-0B6B-91DF-69E0C4C68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3244-4DD9-4614-A7FB-9BC756FDD7CA}" type="datetimeFigureOut">
              <a:rPr lang="he-IL" smtClean="0"/>
              <a:t>י'/חשון/תשפ"ו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8ACA8E6-F63C-7C29-C694-023792331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F8F887A-AF4B-8BC6-8FCE-E5BEC2AC9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E3F-1168-4767-8AC0-67AD46E351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67154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7AC1A57-7505-C4EC-6B5E-93102B103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104BC3C-71EF-D379-9126-324F20226D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5EFBF362-AE5E-E015-9C3A-AEDA1CE2A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EF6F5541-0803-59E8-9BB7-C1281EA0F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3244-4DD9-4614-A7FB-9BC756FDD7CA}" type="datetimeFigureOut">
              <a:rPr lang="he-IL" smtClean="0"/>
              <a:t>י'/חשון/תשפ"ו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69887BB8-78F9-A081-37DB-49C4E6114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80F8666C-BB1F-E73A-227E-977685F4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E3F-1168-4767-8AC0-67AD46E351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0004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073BB50-7145-23D6-386B-D44B42B6F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89F1554-20A2-65A3-3D44-7E2B05F34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A820C177-877F-46D0-E226-1B799666F8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1CAC9E27-8244-C349-183A-D62520141A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4CF976A9-6E4B-5D05-C9CF-B915EAEC43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69FA7824-30B7-C934-3EE0-18DA3D927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3244-4DD9-4614-A7FB-9BC756FDD7CA}" type="datetimeFigureOut">
              <a:rPr lang="he-IL" smtClean="0"/>
              <a:t>י'/חשון/תשפ"ו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D0AD83E0-B99D-64FB-F1E8-603416562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F212D6E1-9C0F-72FA-9241-F026CE4C3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E3F-1168-4767-8AC0-67AD46E351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00945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79ACA77-00BB-19FC-7B3B-077800F31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14A0EACE-9D7B-C2D5-1FE3-CE69BC1EA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3244-4DD9-4614-A7FB-9BC756FDD7CA}" type="datetimeFigureOut">
              <a:rPr lang="he-IL" smtClean="0"/>
              <a:t>י'/חשון/תשפ"ו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4A4D5043-E086-68B9-CF12-E6C761F37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B474A1E6-DAAD-BBC1-CCC7-CDD011E5D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E3F-1168-4767-8AC0-67AD46E351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94306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A4C3FA92-32F5-34D0-2BE0-F9A161610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3244-4DD9-4614-A7FB-9BC756FDD7CA}" type="datetimeFigureOut">
              <a:rPr lang="he-IL" smtClean="0"/>
              <a:t>י'/חשון/תשפ"ו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F7EDB489-958E-9CC5-C59D-B0544A6FE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7545CAC3-B009-0B26-0B0E-0ED85FFE4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E3F-1168-4767-8AC0-67AD46E351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4772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4A811DE-CCF2-9394-8A35-4FA75A9CA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EF4874E-EC74-AB07-0835-17C967611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60115CDD-9120-9142-3BC0-5DF5EFC6B1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B8CFCA11-1941-5905-A4FF-BEA0E5732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3244-4DD9-4614-A7FB-9BC756FDD7CA}" type="datetimeFigureOut">
              <a:rPr lang="he-IL" smtClean="0"/>
              <a:t>י'/חשון/תשפ"ו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19DE4B83-31D1-CC87-3626-020B064F3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9049CFEF-83D8-E14B-0AEE-E2303203E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E3F-1168-4767-8AC0-67AD46E351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93085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E0BB1C9-37FA-C208-FA14-990930C70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CC5E2E2C-68D6-178D-5D71-BD6B93A543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54F67587-4380-50DE-6F77-7D3C612915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23B5593D-6638-1419-CC3E-64B65632B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3244-4DD9-4614-A7FB-9BC756FDD7CA}" type="datetimeFigureOut">
              <a:rPr lang="he-IL" smtClean="0"/>
              <a:t>י'/חשון/תשפ"ו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7CAC1962-8DA9-ED74-124F-0C40D8728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8E7D58A-1D20-ED44-865B-449C5FED9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E3F-1168-4767-8AC0-67AD46E351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2314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52060954-13C8-51D1-0581-11953BFFC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D794A395-232A-F267-8C28-D7E891FD7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8BB4FFF-ADBC-5C79-D5FA-5B06ED92FB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083244-4DD9-4614-A7FB-9BC756FDD7CA}" type="datetimeFigureOut">
              <a:rPr lang="he-IL" smtClean="0"/>
              <a:t>י'/חשון/תשפ"ו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86675E5-B3A8-746C-411A-B06B328693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0CD9CFC-85AD-6D39-4D93-FAAF814DCF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CA3E3F-1168-4767-8AC0-67AD46E351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7261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98453121-CA36-69AE-9288-BCEA34BF7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75" y="25384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7" name="תיבת טקסט 1">
            <a:extLst>
              <a:ext uri="{FF2B5EF4-FFF2-40B4-BE49-F238E27FC236}">
                <a16:creationId xmlns:a16="http://schemas.microsoft.com/office/drawing/2014/main" id="{BA4258FD-994C-276E-A93E-BA04521DE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2508" y="5605712"/>
            <a:ext cx="6726984" cy="64770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  <a:cs typeface="Miriam" panose="020B0502050101010101" pitchFamily="34" charset="-79"/>
              </a:rPr>
              <a:t>Abbreviations:N-Insured: Number of Insured Members,  STEMI: ST-Elevation Myocardial Infarction .MI: Myocardial Infarction </a:t>
            </a:r>
            <a:endParaRPr kumimoji="0" lang="he-IL" altLang="he-IL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  <a:cs typeface="Miriam" panose="020B0502050101010101" pitchFamily="34" charset="-79"/>
              </a:rPr>
              <a:t>IR: Incidence Rate *Statistically significant (P&lt;0.05)</a:t>
            </a: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טבלה 3">
            <a:extLst>
              <a:ext uri="{FF2B5EF4-FFF2-40B4-BE49-F238E27FC236}">
                <a16:creationId xmlns:a16="http://schemas.microsoft.com/office/drawing/2014/main" id="{04CEBED4-8A8A-2408-5597-4276FD38F7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292620"/>
              </p:ext>
            </p:extLst>
          </p:nvPr>
        </p:nvGraphicFramePr>
        <p:xfrm>
          <a:off x="2210549" y="1724003"/>
          <a:ext cx="8533650" cy="3512022"/>
        </p:xfrm>
        <a:graphic>
          <a:graphicData uri="http://schemas.openxmlformats.org/drawingml/2006/table">
            <a:tbl>
              <a:tblPr firstRow="1" firstCol="1" bandRow="1"/>
              <a:tblGrid>
                <a:gridCol w="668738">
                  <a:extLst>
                    <a:ext uri="{9D8B030D-6E8A-4147-A177-3AD203B41FA5}">
                      <a16:colId xmlns:a16="http://schemas.microsoft.com/office/drawing/2014/main" val="835423889"/>
                    </a:ext>
                  </a:extLst>
                </a:gridCol>
                <a:gridCol w="983114">
                  <a:extLst>
                    <a:ext uri="{9D8B030D-6E8A-4147-A177-3AD203B41FA5}">
                      <a16:colId xmlns:a16="http://schemas.microsoft.com/office/drawing/2014/main" val="3368426423"/>
                    </a:ext>
                  </a:extLst>
                </a:gridCol>
                <a:gridCol w="983114">
                  <a:extLst>
                    <a:ext uri="{9D8B030D-6E8A-4147-A177-3AD203B41FA5}">
                      <a16:colId xmlns:a16="http://schemas.microsoft.com/office/drawing/2014/main" val="2986834148"/>
                    </a:ext>
                  </a:extLst>
                </a:gridCol>
                <a:gridCol w="983114">
                  <a:extLst>
                    <a:ext uri="{9D8B030D-6E8A-4147-A177-3AD203B41FA5}">
                      <a16:colId xmlns:a16="http://schemas.microsoft.com/office/drawing/2014/main" val="1081804748"/>
                    </a:ext>
                  </a:extLst>
                </a:gridCol>
                <a:gridCol w="983114">
                  <a:extLst>
                    <a:ext uri="{9D8B030D-6E8A-4147-A177-3AD203B41FA5}">
                      <a16:colId xmlns:a16="http://schemas.microsoft.com/office/drawing/2014/main" val="670929154"/>
                    </a:ext>
                  </a:extLst>
                </a:gridCol>
                <a:gridCol w="983114">
                  <a:extLst>
                    <a:ext uri="{9D8B030D-6E8A-4147-A177-3AD203B41FA5}">
                      <a16:colId xmlns:a16="http://schemas.microsoft.com/office/drawing/2014/main" val="2894155408"/>
                    </a:ext>
                  </a:extLst>
                </a:gridCol>
                <a:gridCol w="983114">
                  <a:extLst>
                    <a:ext uri="{9D8B030D-6E8A-4147-A177-3AD203B41FA5}">
                      <a16:colId xmlns:a16="http://schemas.microsoft.com/office/drawing/2014/main" val="3845028741"/>
                    </a:ext>
                  </a:extLst>
                </a:gridCol>
                <a:gridCol w="983114">
                  <a:extLst>
                    <a:ext uri="{9D8B030D-6E8A-4147-A177-3AD203B41FA5}">
                      <a16:colId xmlns:a16="http://schemas.microsoft.com/office/drawing/2014/main" val="1745527990"/>
                    </a:ext>
                  </a:extLst>
                </a:gridCol>
                <a:gridCol w="983114">
                  <a:extLst>
                    <a:ext uri="{9D8B030D-6E8A-4147-A177-3AD203B41FA5}">
                      <a16:colId xmlns:a16="http://schemas.microsoft.com/office/drawing/2014/main" val="1287984984"/>
                    </a:ext>
                  </a:extLst>
                </a:gridCol>
              </a:tblGrid>
              <a:tr h="5566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Year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IR-MI per year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IR Comparison p-value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Mortality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Mortality Change p-value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IR-Females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IR-Females p-value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IR-Males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IR-Males p-value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3455908"/>
                  </a:ext>
                </a:extLst>
              </a:tr>
              <a:tr h="2686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2013-2014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377.68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NA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13.98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Na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90.58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Na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287.1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NA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866463"/>
                  </a:ext>
                </a:extLst>
              </a:tr>
              <a:tr h="2686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2014-2015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382.97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14.08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89.14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293.83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0.99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2648119"/>
                  </a:ext>
                </a:extLst>
              </a:tr>
              <a:tr h="2686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2015-2016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399.56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0.42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14.44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90.58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308.97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0.35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0153"/>
                  </a:ext>
                </a:extLst>
              </a:tr>
              <a:tr h="2686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2016-2017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406.46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14.88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95.28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0.97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311.15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4929578"/>
                  </a:ext>
                </a:extLst>
              </a:tr>
              <a:tr h="2686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2017-2018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421.89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0.58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15.36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96.51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325.37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0.49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476049"/>
                  </a:ext>
                </a:extLst>
              </a:tr>
              <a:tr h="2686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2018-2019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434.15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0.87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15.00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98.87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335.28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0.92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2818744"/>
                  </a:ext>
                </a:extLst>
              </a:tr>
              <a:tr h="2686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2019-2020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441.79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15.89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98.74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343.05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0.99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348209"/>
                  </a:ext>
                </a:extLst>
              </a:tr>
              <a:tr h="2686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2020-2021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460.16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0.32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16.54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102.28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357.88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0.47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069465"/>
                  </a:ext>
                </a:extLst>
              </a:tr>
              <a:tr h="2686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2021-2022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507.17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&lt;0.05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16.33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113.11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0.07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394.06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&lt;0.05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17654"/>
                  </a:ext>
                </a:extLst>
              </a:tr>
              <a:tr h="2686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2022-2023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526.03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0.36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16.29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117.21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0.99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408.79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0.57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5087244"/>
                  </a:ext>
                </a:extLst>
              </a:tr>
              <a:tr h="2686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b="1" u="sng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2023-2024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539.62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0.85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17.96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0.99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117.76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1.00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421.87</a:t>
                      </a:r>
                      <a:endParaRPr lang="en-US" sz="12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0.75</a:t>
                      </a:r>
                      <a:endParaRPr lang="en-US" sz="12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0918189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448F3B64-6200-0143-68FD-4AF39F69B5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218403"/>
            <a:ext cx="790056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he-IL" sz="1200" b="1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Annual </a:t>
            </a:r>
            <a:r>
              <a:rPr kumimoji="0" lang="en-US" altLang="he-IL" sz="1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Incidence Rates (IR)  and Comparison  of each year to the preceding year IR Chi-square (X2) P-values results</a:t>
            </a:r>
            <a:endParaRPr kumimoji="0" lang="en-US" altLang="he-I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20495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171</Words>
  <Application>Microsoft Office PowerPoint</Application>
  <PresentationFormat>מסך רחב</PresentationFormat>
  <Paragraphs>111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Times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Hussein Sliman</dc:creator>
  <cp:lastModifiedBy>Hussein Sliman</cp:lastModifiedBy>
  <cp:revision>4</cp:revision>
  <dcterms:created xsi:type="dcterms:W3CDTF">2025-10-31T19:31:28Z</dcterms:created>
  <dcterms:modified xsi:type="dcterms:W3CDTF">2025-11-01T07:50:47Z</dcterms:modified>
</cp:coreProperties>
</file>