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7"/>
  </p:notesMasterIdLst>
  <p:handoutMasterIdLst>
    <p:handoutMasterId r:id="rId8"/>
  </p:handoutMasterIdLst>
  <p:sldIdLst>
    <p:sldId id="606" r:id="rId2"/>
    <p:sldId id="602" r:id="rId3"/>
    <p:sldId id="604" r:id="rId4"/>
    <p:sldId id="256" r:id="rId5"/>
    <p:sldId id="258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8" pos="4110" userDrawn="1">
          <p15:clr>
            <a:srgbClr val="A4A3A4"/>
          </p15:clr>
        </p15:guide>
        <p15:guide id="9" pos="73" userDrawn="1">
          <p15:clr>
            <a:srgbClr val="A4A3A4"/>
          </p15:clr>
        </p15:guide>
        <p15:guide id="20" pos="210" userDrawn="1">
          <p15:clr>
            <a:srgbClr val="A4A3A4"/>
          </p15:clr>
        </p15:guide>
        <p15:guide id="21" orient="horz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500"/>
    <a:srgbClr val="0433FF"/>
    <a:srgbClr val="EDE9FB"/>
    <a:srgbClr val="BFBFBF"/>
    <a:srgbClr val="8FAADD"/>
    <a:srgbClr val="9D6426"/>
    <a:srgbClr val="FBB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4A34C5-4C1D-2B47-9140-864DB92FD509}" v="3" dt="2026-01-09T06:28:58.2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3"/>
    <p:restoredTop sz="96290"/>
  </p:normalViewPr>
  <p:slideViewPr>
    <p:cSldViewPr snapToObjects="1">
      <p:cViewPr varScale="1">
        <p:scale>
          <a:sx n="109" d="100"/>
          <a:sy n="109" d="100"/>
        </p:scale>
        <p:origin x="4776" y="424"/>
      </p:cViewPr>
      <p:guideLst>
        <p:guide pos="4110"/>
        <p:guide pos="73"/>
        <p:guide pos="210"/>
        <p:guide orient="horz"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ashant Pawar" userId="325608bfbb8b2877" providerId="LiveId" clId="{01D4171E-F036-5A55-86B8-874893446191}"/>
    <pc:docChg chg="custSel modSld">
      <pc:chgData name="Prashant Pawar" userId="325608bfbb8b2877" providerId="LiveId" clId="{01D4171E-F036-5A55-86B8-874893446191}" dt="2026-01-13T05:13:00.454" v="154" actId="20577"/>
      <pc:docMkLst>
        <pc:docMk/>
      </pc:docMkLst>
      <pc:sldChg chg="modSp mod">
        <pc:chgData name="Prashant Pawar" userId="325608bfbb8b2877" providerId="LiveId" clId="{01D4171E-F036-5A55-86B8-874893446191}" dt="2026-01-13T05:13:00.454" v="154" actId="20577"/>
        <pc:sldMkLst>
          <pc:docMk/>
          <pc:sldMk cId="2723179867" sldId="256"/>
        </pc:sldMkLst>
        <pc:spChg chg="mod">
          <ac:chgData name="Prashant Pawar" userId="325608bfbb8b2877" providerId="LiveId" clId="{01D4171E-F036-5A55-86B8-874893446191}" dt="2026-01-13T05:13:00.454" v="154" actId="20577"/>
          <ac:spMkLst>
            <pc:docMk/>
            <pc:sldMk cId="2723179867" sldId="256"/>
            <ac:spMk id="21" creationId="{F344A8BE-2D87-EF0D-BE07-47C9B7D29E72}"/>
          </ac:spMkLst>
        </pc:spChg>
      </pc:sldChg>
      <pc:sldChg chg="modSp mod">
        <pc:chgData name="Prashant Pawar" userId="325608bfbb8b2877" providerId="LiveId" clId="{01D4171E-F036-5A55-86B8-874893446191}" dt="2026-01-10T10:43:36.618" v="153" actId="20577"/>
        <pc:sldMkLst>
          <pc:docMk/>
          <pc:sldMk cId="2928474309" sldId="258"/>
        </pc:sldMkLst>
        <pc:spChg chg="mod">
          <ac:chgData name="Prashant Pawar" userId="325608bfbb8b2877" providerId="LiveId" clId="{01D4171E-F036-5A55-86B8-874893446191}" dt="2026-01-10T10:43:36.618" v="153" actId="20577"/>
          <ac:spMkLst>
            <pc:docMk/>
            <pc:sldMk cId="2928474309" sldId="258"/>
            <ac:spMk id="7" creationId="{50907929-8052-55FF-3248-70768102F0FF}"/>
          </ac:spMkLst>
        </pc:spChg>
      </pc:sldChg>
      <pc:sldChg chg="addSp delSp modSp mod">
        <pc:chgData name="Prashant Pawar" userId="325608bfbb8b2877" providerId="LiveId" clId="{01D4171E-F036-5A55-86B8-874893446191}" dt="2026-01-10T10:43:18.824" v="149" actId="20577"/>
        <pc:sldMkLst>
          <pc:docMk/>
          <pc:sldMk cId="954225624" sldId="604"/>
        </pc:sldMkLst>
        <pc:spChg chg="mod">
          <ac:chgData name="Prashant Pawar" userId="325608bfbb8b2877" providerId="LiveId" clId="{01D4171E-F036-5A55-86B8-874893446191}" dt="2026-01-10T10:43:18.824" v="149" actId="20577"/>
          <ac:spMkLst>
            <pc:docMk/>
            <pc:sldMk cId="954225624" sldId="604"/>
            <ac:spMk id="3" creationId="{2B22B4A6-F76F-F5E5-29C1-71A9B6F654D8}"/>
          </ac:spMkLst>
        </pc:spChg>
        <pc:picChg chg="add mod">
          <ac:chgData name="Prashant Pawar" userId="325608bfbb8b2877" providerId="LiveId" clId="{01D4171E-F036-5A55-86B8-874893446191}" dt="2026-01-09T06:26:05.313" v="7" actId="1076"/>
          <ac:picMkLst>
            <pc:docMk/>
            <pc:sldMk cId="954225624" sldId="604"/>
            <ac:picMk id="4" creationId="{C070F319-66B2-08AD-B76B-E76334BBD42C}"/>
          </ac:picMkLst>
        </pc:picChg>
      </pc:sldChg>
      <pc:sldChg chg="modSp mod">
        <pc:chgData name="Prashant Pawar" userId="325608bfbb8b2877" providerId="LiveId" clId="{01D4171E-F036-5A55-86B8-874893446191}" dt="2026-01-10T10:39:01.068" v="145" actId="20577"/>
        <pc:sldMkLst>
          <pc:docMk/>
          <pc:sldMk cId="4264244951" sldId="606"/>
        </pc:sldMkLst>
        <pc:spChg chg="mod">
          <ac:chgData name="Prashant Pawar" userId="325608bfbb8b2877" providerId="LiveId" clId="{01D4171E-F036-5A55-86B8-874893446191}" dt="2026-01-10T10:39:01.068" v="145" actId="20577"/>
          <ac:spMkLst>
            <pc:docMk/>
            <pc:sldMk cId="4264244951" sldId="606"/>
            <ac:spMk id="17" creationId="{6C18361A-5F9B-50F4-3857-C1D5C8C60D3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5B8FD6-B6C4-984B-AB56-64E079D0F5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82B47F-4D69-304E-A7FF-30D594479C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9B2C1-E26E-6241-A27A-5E77991FD1B0}" type="datetimeFigureOut">
              <a:t>1/13/26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7BA75-9F2E-314B-B169-A92B2D156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5618F-21D4-AE4F-8753-ECC0C7BDFE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B613E-5E13-7343-A414-052CD7F88CE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756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01D25-F3A8-2A4D-8433-3B3E35148FC5}" type="datetimeFigureOut">
              <a:t>1/13/26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CCF31-D3D1-9A47-93A3-F9AA329B1E6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105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CCF31-D3D1-9A47-93A3-F9AA329B1E6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1045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CCF31-D3D1-9A47-93A3-F9AA329B1E69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6368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CCF31-D3D1-9A47-93A3-F9AA329B1E69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287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CCF31-D3D1-9A47-93A3-F9AA329B1E69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576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910A-E098-CB47-A2C6-689F87522B5A}" type="datetime1">
              <a:rPr lang="en-IN"/>
              <a:t>13/01/26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2198-5BBB-CC44-B513-885C8D50A2EE}" type="slidenum">
              <a:rPr lang="en-IN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757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064B-FE05-6F48-96A5-FF88BEE0279A}" type="datetime1">
              <a:rPr lang="en-IN"/>
              <a:t>13/01/26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2198-5BBB-CC44-B513-885C8D50A2EE}" type="slidenum">
              <a:rPr lang="en-IN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532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DC47-2ACF-2241-AC6F-68D9E5287B53}" type="datetime1">
              <a:rPr lang="en-IN"/>
              <a:t>13/01/26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2198-5BBB-CC44-B513-885C8D50A2EE}" type="slidenum">
              <a:rPr lang="en-IN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093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56115-1E02-2F46-9E3E-3FBEEE8E0F0B}" type="datetime1">
              <a:rPr lang="en-IN"/>
              <a:t>13/01/26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2198-5BBB-CC44-B513-885C8D50A2EE}" type="slidenum">
              <a:rPr lang="en-IN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050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4E47-3838-BC4B-B37D-2862C743BA76}" type="datetime1">
              <a:rPr lang="en-IN"/>
              <a:t>13/01/26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2198-5BBB-CC44-B513-885C8D50A2EE}" type="slidenum">
              <a:rPr lang="en-IN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681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109E-0B15-9C48-9F09-91ABB81818DB}" type="datetime1">
              <a:rPr lang="en-IN"/>
              <a:t>13/01/26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2198-5BBB-CC44-B513-885C8D50A2EE}" type="slidenum">
              <a:rPr lang="en-IN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243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2962-67F2-0045-A83A-3EEE034697EE}" type="datetime1">
              <a:rPr lang="en-IN"/>
              <a:t>13/01/26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2198-5BBB-CC44-B513-885C8D50A2EE}" type="slidenum">
              <a:rPr lang="en-IN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530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7C36-376F-1D41-86D6-8C1B115D2DB7}" type="datetime1">
              <a:rPr lang="en-IN"/>
              <a:t>13/01/26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2198-5BBB-CC44-B513-885C8D50A2EE}" type="slidenum">
              <a:rPr lang="en-IN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227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E6C7-1BFC-8142-8C5C-72B8FDD271BA}" type="datetime1">
              <a:rPr lang="en-IN"/>
              <a:t>13/01/26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2198-5BBB-CC44-B513-885C8D50A2EE}" type="slidenum">
              <a:rPr lang="en-IN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193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6DB5-14E1-8143-A74A-912CA5E3BD15}" type="datetime1">
              <a:rPr lang="en-IN"/>
              <a:t>13/01/26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2198-5BBB-CC44-B513-885C8D50A2EE}" type="slidenum">
              <a:rPr lang="en-IN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159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1859-C7EA-2D48-871D-B2917AA4AA96}" type="datetime1">
              <a:rPr lang="en-IN"/>
              <a:t>13/01/26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2198-5BBB-CC44-B513-885C8D50A2EE}" type="slidenum">
              <a:rPr lang="en-IN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08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86210-1FBD-BA43-8171-ABDAFD6DE8BB}" type="datetime1">
              <a:rPr lang="en-IN"/>
              <a:t>13/01/26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82198-5BBB-CC44-B513-885C8D50A2EE}" type="slidenum">
              <a:rPr lang="en-IN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901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C18361A-5F9B-50F4-3857-C1D5C8C60D31}"/>
              </a:ext>
            </a:extLst>
          </p:cNvPr>
          <p:cNvSpPr txBox="1"/>
          <p:nvPr/>
        </p:nvSpPr>
        <p:spPr>
          <a:xfrm>
            <a:off x="44624" y="5879679"/>
            <a:ext cx="6552728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1. Comparative morphological characterization of PcAA14 carrying and wild-type plants</a:t>
            </a:r>
          </a:p>
          <a:p>
            <a:pPr algn="just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Representative picture of one week old Wild type,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35S::PcAA14 (K)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C4H::PcAA14 (K).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b)  Comparison of root length between wild-type and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PcAA14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-carrying plants at the one-week-old seedling stage. Data represent average </a:t>
            </a:r>
            <a:r>
              <a:rPr lang="en-IN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± SD, n ≥ 15, Student’s </a:t>
            </a:r>
            <a:r>
              <a:rPr lang="en-IN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IN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test at ***p ≤ 0.01, **p ≤ 0.05, * p ≤ 0.1.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5BC3BE-89B4-457F-E336-049F41875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209" y="2929707"/>
            <a:ext cx="3556000" cy="2578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55E2A9-DA90-FE33-C7FF-B46D2CD75E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54" r="10593"/>
          <a:stretch/>
        </p:blipFill>
        <p:spPr>
          <a:xfrm rot="5400000">
            <a:off x="988853" y="269616"/>
            <a:ext cx="1510712" cy="25696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4A6738-6FDC-1563-F992-30F95323C1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039" b="12110"/>
          <a:stretch/>
        </p:blipFill>
        <p:spPr>
          <a:xfrm>
            <a:off x="3555125" y="799108"/>
            <a:ext cx="2567619" cy="15107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6EFEBA-8E0D-B622-257E-9D05814E9594}"/>
              </a:ext>
            </a:extLst>
          </p:cNvPr>
          <p:cNvSpPr txBox="1"/>
          <p:nvPr/>
        </p:nvSpPr>
        <p:spPr>
          <a:xfrm>
            <a:off x="620688" y="2309818"/>
            <a:ext cx="11717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35S::AA14 (K)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929A6-C57F-3B84-1E35-0FF5E78AB434}"/>
              </a:ext>
            </a:extLst>
          </p:cNvPr>
          <p:cNvSpPr txBox="1"/>
          <p:nvPr/>
        </p:nvSpPr>
        <p:spPr>
          <a:xfrm>
            <a:off x="3795284" y="2311614"/>
            <a:ext cx="1221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C4H::AA14 (D)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B971A3-3E4E-7F76-7268-E0FE8994EED9}"/>
              </a:ext>
            </a:extLst>
          </p:cNvPr>
          <p:cNvSpPr txBox="1"/>
          <p:nvPr/>
        </p:nvSpPr>
        <p:spPr>
          <a:xfrm>
            <a:off x="2165671" y="2327378"/>
            <a:ext cx="533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8C2386-BD43-E544-E45A-90E24A6689FC}"/>
              </a:ext>
            </a:extLst>
          </p:cNvPr>
          <p:cNvSpPr txBox="1"/>
          <p:nvPr/>
        </p:nvSpPr>
        <p:spPr>
          <a:xfrm>
            <a:off x="5254901" y="2309817"/>
            <a:ext cx="533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</p:txBody>
      </p:sp>
    </p:spTree>
    <p:extLst>
      <p:ext uri="{BB962C8B-B14F-4D97-AF65-F5344CB8AC3E}">
        <p14:creationId xmlns:p14="http://schemas.microsoft.com/office/powerpoint/2010/main" val="4264244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DC82B5F-B20B-9B0C-AC07-0624E0BD3A7B}"/>
              </a:ext>
            </a:extLst>
          </p:cNvPr>
          <p:cNvSpPr txBox="1"/>
          <p:nvPr/>
        </p:nvSpPr>
        <p:spPr>
          <a:xfrm>
            <a:off x="1127286" y="83643"/>
            <a:ext cx="11782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Beechwood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0164A2-3D8C-36EC-445F-595BB6F57C14}"/>
              </a:ext>
            </a:extLst>
          </p:cNvPr>
          <p:cNvSpPr txBox="1"/>
          <p:nvPr/>
        </p:nvSpPr>
        <p:spPr>
          <a:xfrm>
            <a:off x="4493091" y="88120"/>
            <a:ext cx="11782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Birchwood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73AB38-11FE-9124-844F-2557CC67A51D}"/>
              </a:ext>
            </a:extLst>
          </p:cNvPr>
          <p:cNvSpPr txBox="1"/>
          <p:nvPr/>
        </p:nvSpPr>
        <p:spPr>
          <a:xfrm>
            <a:off x="116632" y="83643"/>
            <a:ext cx="362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8B1A39B-1FF5-D16A-DB5C-F19A571FB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421" y="296261"/>
            <a:ext cx="3228401" cy="20845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8DA123-00AB-EB01-F36C-B278A599D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86" y="339308"/>
            <a:ext cx="3228401" cy="2084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A060B7-5CA3-27CC-606F-266919390CC2}"/>
              </a:ext>
            </a:extLst>
          </p:cNvPr>
          <p:cNvSpPr txBox="1"/>
          <p:nvPr/>
        </p:nvSpPr>
        <p:spPr>
          <a:xfrm>
            <a:off x="3498488" y="69080"/>
            <a:ext cx="362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2F7AA-055C-356F-96D7-65F908B88422}"/>
              </a:ext>
            </a:extLst>
          </p:cNvPr>
          <p:cNvSpPr txBox="1"/>
          <p:nvPr/>
        </p:nvSpPr>
        <p:spPr>
          <a:xfrm>
            <a:off x="105771" y="2889749"/>
            <a:ext cx="362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B36509-B8A9-937A-38B8-B86DF35B1658}"/>
              </a:ext>
            </a:extLst>
          </p:cNvPr>
          <p:cNvSpPr txBox="1"/>
          <p:nvPr/>
        </p:nvSpPr>
        <p:spPr>
          <a:xfrm>
            <a:off x="105973" y="6321152"/>
            <a:ext cx="362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869E357-02B8-E510-63FD-B9668CC93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03942"/>
              </p:ext>
            </p:extLst>
          </p:nvPr>
        </p:nvGraphicFramePr>
        <p:xfrm>
          <a:off x="4226080" y="2792760"/>
          <a:ext cx="2304429" cy="1457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143">
                  <a:extLst>
                    <a:ext uri="{9D8B030D-6E8A-4147-A177-3AD203B41FA5}">
                      <a16:colId xmlns:a16="http://schemas.microsoft.com/office/drawing/2014/main" val="4244427948"/>
                    </a:ext>
                  </a:extLst>
                </a:gridCol>
                <a:gridCol w="768143">
                  <a:extLst>
                    <a:ext uri="{9D8B030D-6E8A-4147-A177-3AD203B41FA5}">
                      <a16:colId xmlns:a16="http://schemas.microsoft.com/office/drawing/2014/main" val="1565325421"/>
                    </a:ext>
                  </a:extLst>
                </a:gridCol>
                <a:gridCol w="768143">
                  <a:extLst>
                    <a:ext uri="{9D8B030D-6E8A-4147-A177-3AD203B41FA5}">
                      <a16:colId xmlns:a16="http://schemas.microsoft.com/office/drawing/2014/main" val="15557315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Adduct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m/z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4671"/>
                  </a:ext>
                </a:extLst>
              </a:tr>
              <a:tr h="11803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IN" sz="10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791551"/>
                  </a:ext>
                </a:extLst>
              </a:tr>
              <a:tr h="1180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IN" sz="10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+Oxi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4913621"/>
                  </a:ext>
                </a:extLst>
              </a:tr>
              <a:tr h="1180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IN" sz="10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Oxi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028536"/>
                  </a:ext>
                </a:extLst>
              </a:tr>
              <a:tr h="11803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IN" sz="10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2289643"/>
                  </a:ext>
                </a:extLst>
              </a:tr>
              <a:tr h="1180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IN" sz="10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515773"/>
                  </a:ext>
                </a:extLst>
              </a:tr>
              <a:tr h="1180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IN" sz="10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Oxi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308297"/>
                  </a:ext>
                </a:extLst>
              </a:tr>
              <a:tr h="11803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IN" sz="10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573659"/>
                  </a:ext>
                </a:extLst>
              </a:tr>
              <a:tr h="1180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IN" sz="10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096001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738D628-64C2-C449-0E85-2C5D3F07E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491" y="3152800"/>
            <a:ext cx="4165600" cy="3111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275241-CE7C-CADC-F9A1-D67DC9B4AA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491" y="6522020"/>
            <a:ext cx="41656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3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CBA42A-4C6C-4408-0744-97EF8EEB9859}"/>
              </a:ext>
            </a:extLst>
          </p:cNvPr>
          <p:cNvSpPr txBox="1"/>
          <p:nvPr/>
        </p:nvSpPr>
        <p:spPr>
          <a:xfrm flipH="1">
            <a:off x="131039" y="56456"/>
            <a:ext cx="357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22B4A6-F76F-F5E5-29C1-71A9B6F654D8}"/>
              </a:ext>
            </a:extLst>
          </p:cNvPr>
          <p:cNvSpPr txBox="1"/>
          <p:nvPr/>
        </p:nvSpPr>
        <p:spPr>
          <a:xfrm>
            <a:off x="131038" y="3749125"/>
            <a:ext cx="6538321" cy="1910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2.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Comparative analysis of wild type and transgenic lines using ion chromatography, MALDI-TOF and FT-IR.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a), b) HPAEC-PAD profile of  beechwood xylan and  birchwood xylan, respectively, incubated with GH11 xylanase for 24 h. c) and d) Represents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MALDI-TOF of WT(wild type), and highest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PcAA14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expressing lines 35S::AA14 (K) and C4H::AA14(D), The different xylo-oligomers detected in MALDI spectra are listed in the table in right.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e) Overlay of FTIR spectra of Wild type (WT), 35S::AA14 and C4H::AA14. The set represents truncated spectra between 1500 cm</a:t>
            </a:r>
            <a:r>
              <a:rPr lang="en-US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and 1800 cm</a:t>
            </a:r>
            <a:r>
              <a:rPr lang="en-US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Data represents average </a:t>
            </a:r>
            <a:r>
              <a:rPr lang="en-IN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± SD, n = 3, Student’s </a:t>
            </a:r>
            <a:r>
              <a:rPr lang="en-IN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IN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test at ***p ≤ 0.01, **p ≤ 0.05, * p ≤ 0.1.</a:t>
            </a:r>
            <a:endParaRPr lang="en-US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70F319-66B2-08AD-B76B-E76334BBD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99" y="34906"/>
            <a:ext cx="5256736" cy="371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25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3B582B8-1CCE-6F45-7759-70A65CD8BEF7}"/>
              </a:ext>
            </a:extLst>
          </p:cNvPr>
          <p:cNvSpPr txBox="1"/>
          <p:nvPr/>
        </p:nvSpPr>
        <p:spPr>
          <a:xfrm>
            <a:off x="188640" y="561362"/>
            <a:ext cx="362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D4E134-59F4-1A9A-8106-71CA1BBBBAA3}"/>
              </a:ext>
            </a:extLst>
          </p:cNvPr>
          <p:cNvSpPr txBox="1"/>
          <p:nvPr/>
        </p:nvSpPr>
        <p:spPr>
          <a:xfrm>
            <a:off x="188640" y="2504728"/>
            <a:ext cx="362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5FC4D6-F472-FE77-E929-8EF7D3A50367}"/>
              </a:ext>
            </a:extLst>
          </p:cNvPr>
          <p:cNvSpPr txBox="1"/>
          <p:nvPr/>
        </p:nvSpPr>
        <p:spPr>
          <a:xfrm>
            <a:off x="188640" y="4304928"/>
            <a:ext cx="362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B2C2AB-911E-5532-EC38-483CA424ADFC}"/>
              </a:ext>
            </a:extLst>
          </p:cNvPr>
          <p:cNvSpPr txBox="1"/>
          <p:nvPr/>
        </p:nvSpPr>
        <p:spPr>
          <a:xfrm>
            <a:off x="186120" y="6146939"/>
            <a:ext cx="362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B8CA4B-E14B-1C23-2BEE-7F888FEA3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23" y="563342"/>
            <a:ext cx="5536279" cy="1861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652D96-EE54-3AC1-82CE-FCD9C40E5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23" y="2526448"/>
            <a:ext cx="5536279" cy="18712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598D8D-A970-9A1D-0AE4-79E0E50D7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23" y="4313508"/>
            <a:ext cx="5536279" cy="18712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7C86C3-6D0F-375B-1B6B-A2F8C9D7E0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523" y="6191719"/>
            <a:ext cx="5536279" cy="18584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1F572C-96B2-3E1E-B183-45E530B9C3F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2243"/>
          <a:stretch/>
        </p:blipFill>
        <p:spPr>
          <a:xfrm>
            <a:off x="1055464" y="130748"/>
            <a:ext cx="4749800" cy="34186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344A8BE-2D87-EF0D-BE07-47C9B7D29E72}"/>
              </a:ext>
            </a:extLst>
          </p:cNvPr>
          <p:cNvSpPr txBox="1"/>
          <p:nvPr/>
        </p:nvSpPr>
        <p:spPr>
          <a:xfrm>
            <a:off x="333375" y="8337376"/>
            <a:ext cx="6192592" cy="9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3.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RT-qPCR analysis of lignin biosynthetic and transcription-related genes. 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PAL1, PAL2, PAL3, C4H.  b) CAD1, CAD4, CAD5, CCR1. c) 4CL1, 4CL3, 4CL5, F5H. d) MYB46, MYB58, MYB63, C3H.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Data represent average </a:t>
            </a:r>
            <a:r>
              <a:rPr lang="en-IN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± SD, n = 3, Student’s </a:t>
            </a:r>
            <a:r>
              <a:rPr lang="en-IN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IN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test at ***p ≤ 0.01, **p ≤ 0.05, * p ≤ 0.1.</a:t>
            </a:r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179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0907929-8052-55FF-3248-70768102F0FF}"/>
              </a:ext>
            </a:extLst>
          </p:cNvPr>
          <p:cNvSpPr txBox="1"/>
          <p:nvPr/>
        </p:nvSpPr>
        <p:spPr>
          <a:xfrm>
            <a:off x="236157" y="5702684"/>
            <a:ext cx="6385302" cy="15834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4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Comparative glycome profiling using immunoblot analysis by polysaccharide-specific antibodies.  </a:t>
            </a:r>
          </a:p>
          <a:p>
            <a:pPr algn="just">
              <a:lnSpc>
                <a:spcPct val="20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Green-white scale indicates signal intensity in the ELISA, with white corresponding to less binding and green showing more binding. </a:t>
            </a:r>
            <a:r>
              <a:rPr lang="en-US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 represent </a:t>
            </a:r>
            <a:r>
              <a:rPr lang="en-US" sz="1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average</a:t>
            </a:r>
            <a:r>
              <a:rPr lang="en-IN" sz="1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</a:t>
            </a:r>
            <a:r>
              <a:rPr lang="en-IN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four </a:t>
            </a:r>
            <a:r>
              <a:rPr lang="en-IN" sz="1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biological </a:t>
            </a:r>
            <a:r>
              <a:rPr lang="en-IN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replicates</a:t>
            </a:r>
            <a:r>
              <a:rPr lang="en-IN" sz="1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IN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Student’s </a:t>
            </a:r>
            <a:r>
              <a:rPr lang="en-IN" sz="1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IN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-test at ***p ≤ 0.01, **p ≤ 0.05, * p ≤ 0.1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26D8318-280C-D00C-8230-1545C80168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967" y="499820"/>
          <a:ext cx="6385492" cy="4796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61300" imgH="5905500" progId="Excel.Sheet.12">
                  <p:embed/>
                </p:oleObj>
              </mc:Choice>
              <mc:Fallback>
                <p:oleObj name="Worksheet" r:id="rId2" imgW="7861300" imgH="5905500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26D8318-280C-D00C-8230-1545C80168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5967" y="499820"/>
                        <a:ext cx="6385492" cy="4796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8474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36226</TotalTime>
  <Words>452</Words>
  <Application>Microsoft Macintosh PowerPoint</Application>
  <PresentationFormat>A4 Paper (210x297 mm)</PresentationFormat>
  <Paragraphs>49</Paragraphs>
  <Slides>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Prashant Pawar</cp:lastModifiedBy>
  <cp:revision>1639</cp:revision>
  <dcterms:created xsi:type="dcterms:W3CDTF">2024-01-26T04:53:52Z</dcterms:created>
  <dcterms:modified xsi:type="dcterms:W3CDTF">2026-01-13T05:13:02Z</dcterms:modified>
</cp:coreProperties>
</file>