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CA8F7011-998D-4357-9A36-9DCE3ED7A07D}">
          <p14:sldIdLst>
            <p14:sldId id="258"/>
            <p14:sldId id="259"/>
            <p14:sldId id="260"/>
          </p14:sldIdLst>
        </p14:section>
        <p14:section name="タイトルなしのセクション" id="{0732B42A-7632-4362-B1E2-8A8062C953E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13"/>
    <p:restoredTop sz="94643"/>
  </p:normalViewPr>
  <p:slideViewPr>
    <p:cSldViewPr snapToGrid="0">
      <p:cViewPr varScale="1">
        <p:scale>
          <a:sx n="70" d="100"/>
          <a:sy n="70" d="100"/>
        </p:scale>
        <p:origin x="199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72CA-C19E-4B05-8BB3-8663B4D87A3D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018-FEC7-493C-81FC-F56DED81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82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72CA-C19E-4B05-8BB3-8663B4D87A3D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018-FEC7-493C-81FC-F56DED81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4871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72CA-C19E-4B05-8BB3-8663B4D87A3D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018-FEC7-493C-81FC-F56DED81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82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72CA-C19E-4B05-8BB3-8663B4D87A3D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018-FEC7-493C-81FC-F56DED81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72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72CA-C19E-4B05-8BB3-8663B4D87A3D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018-FEC7-493C-81FC-F56DED81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480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72CA-C19E-4B05-8BB3-8663B4D87A3D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018-FEC7-493C-81FC-F56DED81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8567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72CA-C19E-4B05-8BB3-8663B4D87A3D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018-FEC7-493C-81FC-F56DED81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3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72CA-C19E-4B05-8BB3-8663B4D87A3D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018-FEC7-493C-81FC-F56DED81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7970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72CA-C19E-4B05-8BB3-8663B4D87A3D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018-FEC7-493C-81FC-F56DED81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3645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72CA-C19E-4B05-8BB3-8663B4D87A3D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018-FEC7-493C-81FC-F56DED81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665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72CA-C19E-4B05-8BB3-8663B4D87A3D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018-FEC7-493C-81FC-F56DED81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429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972CA-C19E-4B05-8BB3-8663B4D87A3D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37018-FEC7-493C-81FC-F56DED81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84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0.jpg"/><Relationship Id="rId5" Type="http://schemas.openxmlformats.org/officeDocument/2006/relationships/image" Target="../media/image5.jpg"/><Relationship Id="rId10" Type="http://schemas.openxmlformats.org/officeDocument/2006/relationships/image" Target="../media/image9.jpg"/><Relationship Id="rId4" Type="http://schemas.openxmlformats.org/officeDocument/2006/relationships/image" Target="../media/image4.jp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257">
            <a:extLst>
              <a:ext uri="{FF2B5EF4-FFF2-40B4-BE49-F238E27FC236}">
                <a16:creationId xmlns:a16="http://schemas.microsoft.com/office/drawing/2014/main" id="{6E6AC5B6-FF39-C8AC-6969-490B3B576E47}"/>
              </a:ext>
            </a:extLst>
          </p:cNvPr>
          <p:cNvSpPr txBox="1"/>
          <p:nvPr/>
        </p:nvSpPr>
        <p:spPr>
          <a:xfrm>
            <a:off x="133226" y="76887"/>
            <a:ext cx="2825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/>
          <a:stretch/>
        </p:blipFill>
        <p:spPr>
          <a:xfrm>
            <a:off x="903384" y="1397846"/>
            <a:ext cx="4920917" cy="445930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A4E6961-8F0D-6F42-942B-B974559FB4DF}"/>
              </a:ext>
            </a:extLst>
          </p:cNvPr>
          <p:cNvSpPr txBox="1"/>
          <p:nvPr/>
        </p:nvSpPr>
        <p:spPr>
          <a:xfrm>
            <a:off x="1636447" y="1059292"/>
            <a:ext cx="3454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Frequencies</a:t>
            </a:r>
            <a:r>
              <a:rPr kumimoji="1" lang="zh-CN" alt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1" lang="en-US" altLang="zh-CN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</a:t>
            </a:r>
            <a:r>
              <a:rPr kumimoji="1" lang="zh-CN" alt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FOXJ1</a:t>
            </a:r>
            <a:r>
              <a:rPr kumimoji="1" lang="zh-CN" alt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1" lang="en-US" altLang="zh-CN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positive</a:t>
            </a:r>
            <a:r>
              <a:rPr kumimoji="1" lang="zh-CN" alt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1" lang="en-US" altLang="zh-CN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cells</a:t>
            </a:r>
            <a:endParaRPr kumimoji="1" lang="zh-CN" alt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4C398EE-34A7-101E-92BF-2EB0A86F14AA}"/>
              </a:ext>
            </a:extLst>
          </p:cNvPr>
          <p:cNvSpPr txBox="1"/>
          <p:nvPr/>
        </p:nvSpPr>
        <p:spPr>
          <a:xfrm>
            <a:off x="261257" y="6195706"/>
            <a:ext cx="63354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Fig. 1. Frequencies of FOXJ1-positive cells</a:t>
            </a:r>
          </a:p>
          <a:p>
            <a:pPr>
              <a:buNone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Box-and-whisker plots showing the percentage of FOXJ1-positive epithelial cells in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eutopic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endometrium (EM) and fallopian tube (FT) from women without endometriosis (w/o EMS; EM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10, FT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10) and with endometriosis (with EMS; EM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7, FT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7). NS indicates no significant difference between groups (unpaired Student’s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-test).</a:t>
            </a: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EM, endometrium; FT, fallopian tube; FOXJ1,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Forkhead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box J1; NS, not significant.</a:t>
            </a:r>
          </a:p>
        </p:txBody>
      </p:sp>
    </p:spTree>
    <p:extLst>
      <p:ext uri="{BB962C8B-B14F-4D97-AF65-F5344CB8AC3E}">
        <p14:creationId xmlns:p14="http://schemas.microsoft.com/office/powerpoint/2010/main" val="59272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3F147-271A-B56B-EBB2-5FB3E5F6E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2179993-CF41-DDEB-3A14-6548E9C9B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763" r="39856" b="15710"/>
          <a:stretch/>
        </p:blipFill>
        <p:spPr>
          <a:xfrm rot="5400000">
            <a:off x="2613233" y="5215711"/>
            <a:ext cx="2056940" cy="207013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58DA6BC-8075-B7DB-0CB2-58A2F9F2F4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3" r="39627" b="15359"/>
          <a:stretch/>
        </p:blipFill>
        <p:spPr>
          <a:xfrm rot="5400000">
            <a:off x="468884" y="5213141"/>
            <a:ext cx="2060608" cy="20815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DD7613-7B74-A417-1DBC-D6C76D4374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267" r="40061" b="15877"/>
          <a:stretch/>
        </p:blipFill>
        <p:spPr>
          <a:xfrm rot="5400000">
            <a:off x="4768207" y="5209237"/>
            <a:ext cx="2060262" cy="20918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CF6D7DC-5AF9-F62C-5251-EEB7B04D06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10733" r="27026" b="19614"/>
          <a:stretch/>
        </p:blipFill>
        <p:spPr>
          <a:xfrm rot="16200000">
            <a:off x="4747600" y="3056190"/>
            <a:ext cx="2095200" cy="20981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5EFD3D2-8529-F158-C357-EEB4FF8B5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t="10551" r="26765" b="19298"/>
          <a:stretch/>
        </p:blipFill>
        <p:spPr>
          <a:xfrm rot="16200000">
            <a:off x="462110" y="3045075"/>
            <a:ext cx="2095200" cy="20959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8AAAD7F-4965-E4F8-AA65-49141E2247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10624" r="25884" b="19402"/>
          <a:stretch/>
        </p:blipFill>
        <p:spPr>
          <a:xfrm rot="16200000">
            <a:off x="2608021" y="3044573"/>
            <a:ext cx="2091202" cy="208765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6E841C-99BC-3434-FDC4-509D6E3063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1231" b="18990"/>
          <a:stretch/>
        </p:blipFill>
        <p:spPr>
          <a:xfrm>
            <a:off x="462111" y="893530"/>
            <a:ext cx="2095200" cy="20629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C5E18D-FAD3-06D0-62F9-84C16F6633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b="19978"/>
          <a:stretch/>
        </p:blipFill>
        <p:spPr>
          <a:xfrm>
            <a:off x="2602681" y="893935"/>
            <a:ext cx="2095200" cy="20729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34772C-D77B-7F45-0B67-F7FEC99C82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0" t="1260" b="19111"/>
          <a:stretch/>
        </p:blipFill>
        <p:spPr>
          <a:xfrm>
            <a:off x="4729930" y="906169"/>
            <a:ext cx="2095200" cy="2060961"/>
          </a:xfrm>
          <a:prstGeom prst="rect">
            <a:avLst/>
          </a:prstGeom>
        </p:spPr>
      </p:pic>
      <p:sp>
        <p:nvSpPr>
          <p:cNvPr id="258" name="テキスト ボックス 257">
            <a:extLst>
              <a:ext uri="{FF2B5EF4-FFF2-40B4-BE49-F238E27FC236}">
                <a16:creationId xmlns:a16="http://schemas.microsoft.com/office/drawing/2014/main" id="{84C8ACDF-745B-8E16-A60D-C6A93135B2A6}"/>
              </a:ext>
            </a:extLst>
          </p:cNvPr>
          <p:cNvSpPr txBox="1"/>
          <p:nvPr/>
        </p:nvSpPr>
        <p:spPr>
          <a:xfrm>
            <a:off x="133226" y="76887"/>
            <a:ext cx="2825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kumimoji="1"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テキスト ボックス 162">
            <a:extLst>
              <a:ext uri="{FF2B5EF4-FFF2-40B4-BE49-F238E27FC236}">
                <a16:creationId xmlns:a16="http://schemas.microsoft.com/office/drawing/2014/main" id="{44DA84EA-A106-7417-F139-B23620B9C0AB}"/>
              </a:ext>
            </a:extLst>
          </p:cNvPr>
          <p:cNvSpPr txBox="1"/>
          <p:nvPr/>
        </p:nvSpPr>
        <p:spPr>
          <a:xfrm>
            <a:off x="2625066" y="5235730"/>
            <a:ext cx="37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テキスト ボックス 163">
            <a:extLst>
              <a:ext uri="{FF2B5EF4-FFF2-40B4-BE49-F238E27FC236}">
                <a16:creationId xmlns:a16="http://schemas.microsoft.com/office/drawing/2014/main" id="{B9B83018-21E9-ADD3-844C-0595549C0300}"/>
              </a:ext>
            </a:extLst>
          </p:cNvPr>
          <p:cNvSpPr txBox="1"/>
          <p:nvPr/>
        </p:nvSpPr>
        <p:spPr>
          <a:xfrm>
            <a:off x="482197" y="5220917"/>
            <a:ext cx="37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1" lang="ja-JP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文本框 12">
            <a:extLst>
              <a:ext uri="{FF2B5EF4-FFF2-40B4-BE49-F238E27FC236}">
                <a16:creationId xmlns:a16="http://schemas.microsoft.com/office/drawing/2014/main" id="{3961DEC8-5527-26F8-0E76-3EBB18E9625E}"/>
              </a:ext>
            </a:extLst>
          </p:cNvPr>
          <p:cNvSpPr txBox="1"/>
          <p:nvPr/>
        </p:nvSpPr>
        <p:spPr>
          <a:xfrm>
            <a:off x="2575820" y="7018708"/>
            <a:ext cx="641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PAX8</a:t>
            </a:r>
            <a:endParaRPr kumimoji="1"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文本框 14">
            <a:extLst>
              <a:ext uri="{FF2B5EF4-FFF2-40B4-BE49-F238E27FC236}">
                <a16:creationId xmlns:a16="http://schemas.microsoft.com/office/drawing/2014/main" id="{2C0627C5-9293-3A21-8D00-823D06018E41}"/>
              </a:ext>
            </a:extLst>
          </p:cNvPr>
          <p:cNvSpPr txBox="1"/>
          <p:nvPr/>
        </p:nvSpPr>
        <p:spPr>
          <a:xfrm>
            <a:off x="427769" y="7000547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FOXJ1</a:t>
            </a:r>
            <a:endParaRPr kumimoji="1"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文本框 18">
            <a:extLst>
              <a:ext uri="{FF2B5EF4-FFF2-40B4-BE49-F238E27FC236}">
                <a16:creationId xmlns:a16="http://schemas.microsoft.com/office/drawing/2014/main" id="{785562AE-694C-0382-8623-3CC23A1ED137}"/>
              </a:ext>
            </a:extLst>
          </p:cNvPr>
          <p:cNvSpPr txBox="1"/>
          <p:nvPr/>
        </p:nvSpPr>
        <p:spPr>
          <a:xfrm>
            <a:off x="4706450" y="7000849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</a:t>
            </a:r>
            <a:endParaRPr kumimoji="1"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テキスト ボックス 164">
            <a:extLst>
              <a:ext uri="{FF2B5EF4-FFF2-40B4-BE49-F238E27FC236}">
                <a16:creationId xmlns:a16="http://schemas.microsoft.com/office/drawing/2014/main" id="{D36477BE-EE3B-E3EF-3CDD-B0B5BF93D039}"/>
              </a:ext>
            </a:extLst>
          </p:cNvPr>
          <p:cNvSpPr txBox="1"/>
          <p:nvPr/>
        </p:nvSpPr>
        <p:spPr>
          <a:xfrm>
            <a:off x="4780191" y="5239249"/>
            <a:ext cx="37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1" lang="ja-JP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26C15C74-813E-62A1-35E3-FBC30A1B6F50}"/>
              </a:ext>
            </a:extLst>
          </p:cNvPr>
          <p:cNvSpPr txBox="1"/>
          <p:nvPr/>
        </p:nvSpPr>
        <p:spPr>
          <a:xfrm>
            <a:off x="6532" y="603419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6" name="直线连接符 18">
            <a:extLst>
              <a:ext uri="{FF2B5EF4-FFF2-40B4-BE49-F238E27FC236}">
                <a16:creationId xmlns:a16="http://schemas.microsoft.com/office/drawing/2014/main" id="{F82A3277-988C-0135-DA17-05B4DC5119A5}"/>
              </a:ext>
            </a:extLst>
          </p:cNvPr>
          <p:cNvCxnSpPr/>
          <p:nvPr/>
        </p:nvCxnSpPr>
        <p:spPr>
          <a:xfrm flipV="1">
            <a:off x="3306837" y="7238632"/>
            <a:ext cx="1364059" cy="14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线连接符 18">
            <a:extLst>
              <a:ext uri="{FF2B5EF4-FFF2-40B4-BE49-F238E27FC236}">
                <a16:creationId xmlns:a16="http://schemas.microsoft.com/office/drawing/2014/main" id="{A52EC70A-823E-7CB4-B9AA-978D43F96CD7}"/>
              </a:ext>
            </a:extLst>
          </p:cNvPr>
          <p:cNvCxnSpPr/>
          <p:nvPr/>
        </p:nvCxnSpPr>
        <p:spPr>
          <a:xfrm flipV="1">
            <a:off x="1164646" y="7238632"/>
            <a:ext cx="1364059" cy="14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线连接符 18">
            <a:extLst>
              <a:ext uri="{FF2B5EF4-FFF2-40B4-BE49-F238E27FC236}">
                <a16:creationId xmlns:a16="http://schemas.microsoft.com/office/drawing/2014/main" id="{6C46B63E-3C2D-5AEC-481E-0F8F20F0C1DB}"/>
              </a:ext>
            </a:extLst>
          </p:cNvPr>
          <p:cNvCxnSpPr/>
          <p:nvPr/>
        </p:nvCxnSpPr>
        <p:spPr>
          <a:xfrm flipV="1">
            <a:off x="5439443" y="7244687"/>
            <a:ext cx="1364059" cy="14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直线连接符 18">
            <a:extLst>
              <a:ext uri="{FF2B5EF4-FFF2-40B4-BE49-F238E27FC236}">
                <a16:creationId xmlns:a16="http://schemas.microsoft.com/office/drawing/2014/main" id="{1C80AAA1-6B2D-F77E-F1F9-B17DF8489F50}"/>
              </a:ext>
            </a:extLst>
          </p:cNvPr>
          <p:cNvCxnSpPr/>
          <p:nvPr/>
        </p:nvCxnSpPr>
        <p:spPr>
          <a:xfrm flipV="1">
            <a:off x="3321348" y="5082052"/>
            <a:ext cx="1364059" cy="14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テキスト ボックス 158">
            <a:extLst>
              <a:ext uri="{FF2B5EF4-FFF2-40B4-BE49-F238E27FC236}">
                <a16:creationId xmlns:a16="http://schemas.microsoft.com/office/drawing/2014/main" id="{B4B8D9D3-F897-EA14-4212-358F07281628}"/>
              </a:ext>
            </a:extLst>
          </p:cNvPr>
          <p:cNvSpPr txBox="1"/>
          <p:nvPr/>
        </p:nvSpPr>
        <p:spPr>
          <a:xfrm>
            <a:off x="2605248" y="3054348"/>
            <a:ext cx="37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1" lang="ja-JP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テキスト ボックス 160">
            <a:extLst>
              <a:ext uri="{FF2B5EF4-FFF2-40B4-BE49-F238E27FC236}">
                <a16:creationId xmlns:a16="http://schemas.microsoft.com/office/drawing/2014/main" id="{B088F09A-A9BF-F30B-28FE-65380674FA2A}"/>
              </a:ext>
            </a:extLst>
          </p:cNvPr>
          <p:cNvSpPr txBox="1"/>
          <p:nvPr/>
        </p:nvSpPr>
        <p:spPr>
          <a:xfrm>
            <a:off x="463374" y="3082863"/>
            <a:ext cx="37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1" lang="ja-JP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テキスト ボックス 161">
            <a:extLst>
              <a:ext uri="{FF2B5EF4-FFF2-40B4-BE49-F238E27FC236}">
                <a16:creationId xmlns:a16="http://schemas.microsoft.com/office/drawing/2014/main" id="{B542120C-F227-780E-4AF5-69B7FAB670BA}"/>
              </a:ext>
            </a:extLst>
          </p:cNvPr>
          <p:cNvSpPr txBox="1"/>
          <p:nvPr/>
        </p:nvSpPr>
        <p:spPr>
          <a:xfrm>
            <a:off x="4767378" y="3065591"/>
            <a:ext cx="37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B91078-C791-1D85-5633-3F7E87CA3EE8}"/>
              </a:ext>
            </a:extLst>
          </p:cNvPr>
          <p:cNvSpPr txBox="1"/>
          <p:nvPr/>
        </p:nvSpPr>
        <p:spPr>
          <a:xfrm>
            <a:off x="-23727" y="39269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3" name="直线连接符 18">
            <a:extLst>
              <a:ext uri="{FF2B5EF4-FFF2-40B4-BE49-F238E27FC236}">
                <a16:creationId xmlns:a16="http://schemas.microsoft.com/office/drawing/2014/main" id="{17CA0D27-D8A8-BBAE-647A-94775CD20A4C}"/>
              </a:ext>
            </a:extLst>
          </p:cNvPr>
          <p:cNvCxnSpPr/>
          <p:nvPr/>
        </p:nvCxnSpPr>
        <p:spPr>
          <a:xfrm flipV="1">
            <a:off x="1179157" y="5082052"/>
            <a:ext cx="1364059" cy="14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线连接符 18">
            <a:extLst>
              <a:ext uri="{FF2B5EF4-FFF2-40B4-BE49-F238E27FC236}">
                <a16:creationId xmlns:a16="http://schemas.microsoft.com/office/drawing/2014/main" id="{382EB4A6-8491-2936-187D-85682946C70E}"/>
              </a:ext>
            </a:extLst>
          </p:cNvPr>
          <p:cNvCxnSpPr/>
          <p:nvPr/>
        </p:nvCxnSpPr>
        <p:spPr>
          <a:xfrm flipV="1">
            <a:off x="5453954" y="5088107"/>
            <a:ext cx="1364059" cy="14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文本框 12">
            <a:extLst>
              <a:ext uri="{FF2B5EF4-FFF2-40B4-BE49-F238E27FC236}">
                <a16:creationId xmlns:a16="http://schemas.microsoft.com/office/drawing/2014/main" id="{D06E95F2-F8E1-F2B3-E49F-310E8C8231C9}"/>
              </a:ext>
            </a:extLst>
          </p:cNvPr>
          <p:cNvSpPr txBox="1"/>
          <p:nvPr/>
        </p:nvSpPr>
        <p:spPr>
          <a:xfrm>
            <a:off x="2583080" y="4874806"/>
            <a:ext cx="641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PAX8</a:t>
            </a:r>
            <a:endParaRPr kumimoji="1"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文本框 14">
            <a:extLst>
              <a:ext uri="{FF2B5EF4-FFF2-40B4-BE49-F238E27FC236}">
                <a16:creationId xmlns:a16="http://schemas.microsoft.com/office/drawing/2014/main" id="{B890FCEA-BB36-E03A-5BFA-C9F1714C5054}"/>
              </a:ext>
            </a:extLst>
          </p:cNvPr>
          <p:cNvSpPr txBox="1"/>
          <p:nvPr/>
        </p:nvSpPr>
        <p:spPr>
          <a:xfrm>
            <a:off x="435029" y="4866477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FOXJ1</a:t>
            </a:r>
            <a:endParaRPr kumimoji="1"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文本框 18">
            <a:extLst>
              <a:ext uri="{FF2B5EF4-FFF2-40B4-BE49-F238E27FC236}">
                <a16:creationId xmlns:a16="http://schemas.microsoft.com/office/drawing/2014/main" id="{91331C48-B121-8C43-4331-7194E7C3E959}"/>
              </a:ext>
            </a:extLst>
          </p:cNvPr>
          <p:cNvSpPr txBox="1"/>
          <p:nvPr/>
        </p:nvSpPr>
        <p:spPr>
          <a:xfrm>
            <a:off x="4713710" y="4859095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</a:t>
            </a:r>
            <a:endParaRPr kumimoji="1"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文本框 6">
            <a:extLst>
              <a:ext uri="{FF2B5EF4-FFF2-40B4-BE49-F238E27FC236}">
                <a16:creationId xmlns:a16="http://schemas.microsoft.com/office/drawing/2014/main" id="{797C36B4-31C5-4A33-2D5E-3278EED7AFB5}"/>
              </a:ext>
            </a:extLst>
          </p:cNvPr>
          <p:cNvSpPr txBox="1"/>
          <p:nvPr/>
        </p:nvSpPr>
        <p:spPr>
          <a:xfrm>
            <a:off x="2554166" y="2677255"/>
            <a:ext cx="641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PAX8</a:t>
            </a:r>
            <a:endParaRPr kumimoji="1"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文本框 7">
            <a:extLst>
              <a:ext uri="{FF2B5EF4-FFF2-40B4-BE49-F238E27FC236}">
                <a16:creationId xmlns:a16="http://schemas.microsoft.com/office/drawing/2014/main" id="{5B3B1F2D-F5B2-E8FD-2F4B-70A483F69F70}"/>
              </a:ext>
            </a:extLst>
          </p:cNvPr>
          <p:cNvSpPr txBox="1"/>
          <p:nvPr/>
        </p:nvSpPr>
        <p:spPr>
          <a:xfrm>
            <a:off x="420950" y="2684343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FOXJ1</a:t>
            </a:r>
            <a:endParaRPr kumimoji="1"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文本框 10">
            <a:extLst>
              <a:ext uri="{FF2B5EF4-FFF2-40B4-BE49-F238E27FC236}">
                <a16:creationId xmlns:a16="http://schemas.microsoft.com/office/drawing/2014/main" id="{A06498EB-5404-9101-7694-7D0CD938F95F}"/>
              </a:ext>
            </a:extLst>
          </p:cNvPr>
          <p:cNvSpPr txBox="1"/>
          <p:nvPr/>
        </p:nvSpPr>
        <p:spPr>
          <a:xfrm>
            <a:off x="4677253" y="2693298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</a:t>
            </a:r>
            <a:endParaRPr kumimoji="1"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テキスト ボックス 155">
            <a:extLst>
              <a:ext uri="{FF2B5EF4-FFF2-40B4-BE49-F238E27FC236}">
                <a16:creationId xmlns:a16="http://schemas.microsoft.com/office/drawing/2014/main" id="{0149F31E-0812-C23B-2898-55B8035241CA}"/>
              </a:ext>
            </a:extLst>
          </p:cNvPr>
          <p:cNvSpPr txBox="1"/>
          <p:nvPr/>
        </p:nvSpPr>
        <p:spPr>
          <a:xfrm>
            <a:off x="2597918" y="906629"/>
            <a:ext cx="37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テキスト ボックス 156">
            <a:extLst>
              <a:ext uri="{FF2B5EF4-FFF2-40B4-BE49-F238E27FC236}">
                <a16:creationId xmlns:a16="http://schemas.microsoft.com/office/drawing/2014/main" id="{7067E647-4BA5-7DE1-6295-79022E236652}"/>
              </a:ext>
            </a:extLst>
          </p:cNvPr>
          <p:cNvSpPr txBox="1"/>
          <p:nvPr/>
        </p:nvSpPr>
        <p:spPr>
          <a:xfrm>
            <a:off x="464399" y="887268"/>
            <a:ext cx="37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1" lang="ja-JP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テキスト ボックス 157">
            <a:extLst>
              <a:ext uri="{FF2B5EF4-FFF2-40B4-BE49-F238E27FC236}">
                <a16:creationId xmlns:a16="http://schemas.microsoft.com/office/drawing/2014/main" id="{EEED70C1-7587-E269-B431-4D9CA2057746}"/>
              </a:ext>
            </a:extLst>
          </p:cNvPr>
          <p:cNvSpPr txBox="1"/>
          <p:nvPr/>
        </p:nvSpPr>
        <p:spPr>
          <a:xfrm>
            <a:off x="4708821" y="893530"/>
            <a:ext cx="37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1637C172-CC00-4B3F-C92B-D8282D9675C3}"/>
              </a:ext>
            </a:extLst>
          </p:cNvPr>
          <p:cNvSpPr txBox="1"/>
          <p:nvPr/>
        </p:nvSpPr>
        <p:spPr>
          <a:xfrm>
            <a:off x="-98881" y="1477196"/>
            <a:ext cx="65832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</a:p>
          <a:p>
            <a:pPr algn="ctr"/>
            <a:r>
              <a:rPr kumimoji="1"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kumimoji="1" lang="en-US" altLang="zh-CN" sz="1700" dirty="0" err="1">
                <a:latin typeface="Arial" panose="020B0604020202020204" pitchFamily="34" charset="0"/>
                <a:cs typeface="Arial" panose="020B0604020202020204" pitchFamily="34" charset="0"/>
              </a:rPr>
              <a:t>Ov</a:t>
            </a:r>
            <a:endParaRPr kumimoji="1" lang="en-US" altLang="zh-CN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EMS</a:t>
            </a:r>
            <a:endParaRPr kumimoji="1" lang="zh-CN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3" name="直线连接符 18">
            <a:extLst>
              <a:ext uri="{FF2B5EF4-FFF2-40B4-BE49-F238E27FC236}">
                <a16:creationId xmlns:a16="http://schemas.microsoft.com/office/drawing/2014/main" id="{EE761480-6640-163A-088D-198EFD77FE03}"/>
              </a:ext>
            </a:extLst>
          </p:cNvPr>
          <p:cNvCxnSpPr/>
          <p:nvPr/>
        </p:nvCxnSpPr>
        <p:spPr>
          <a:xfrm flipV="1">
            <a:off x="5440040" y="2897968"/>
            <a:ext cx="1364059" cy="14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直线连接符 18">
            <a:extLst>
              <a:ext uri="{FF2B5EF4-FFF2-40B4-BE49-F238E27FC236}">
                <a16:creationId xmlns:a16="http://schemas.microsoft.com/office/drawing/2014/main" id="{077C8E5A-73D9-32C0-7D56-F1C9DE7FC494}"/>
              </a:ext>
            </a:extLst>
          </p:cNvPr>
          <p:cNvCxnSpPr/>
          <p:nvPr/>
        </p:nvCxnSpPr>
        <p:spPr>
          <a:xfrm flipV="1">
            <a:off x="1150742" y="2891917"/>
            <a:ext cx="1364059" cy="14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 26">
            <a:extLst>
              <a:ext uri="{FF2B5EF4-FFF2-40B4-BE49-F238E27FC236}">
                <a16:creationId xmlns:a16="http://schemas.microsoft.com/office/drawing/2014/main" id="{7755D020-75F7-6AD5-108D-049B4971A637}"/>
              </a:ext>
            </a:extLst>
          </p:cNvPr>
          <p:cNvGrpSpPr/>
          <p:nvPr/>
        </p:nvGrpSpPr>
        <p:grpSpPr>
          <a:xfrm>
            <a:off x="1843182" y="2586426"/>
            <a:ext cx="2807732" cy="295151"/>
            <a:chOff x="-365184" y="2507135"/>
            <a:chExt cx="2807732" cy="295151"/>
          </a:xfrm>
        </p:grpSpPr>
        <p:sp>
          <p:nvSpPr>
            <p:cNvPr id="136" name="文本框 38">
              <a:extLst>
                <a:ext uri="{FF2B5EF4-FFF2-40B4-BE49-F238E27FC236}">
                  <a16:creationId xmlns:a16="http://schemas.microsoft.com/office/drawing/2014/main" id="{95A31DBD-E21B-D565-38EC-759E2138BB5B}"/>
                </a:ext>
              </a:extLst>
            </p:cNvPr>
            <p:cNvSpPr txBox="1"/>
            <p:nvPr/>
          </p:nvSpPr>
          <p:spPr>
            <a:xfrm>
              <a:off x="-365184" y="2507135"/>
              <a:ext cx="670377" cy="276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r>
                <a:rPr lang="el-GR" altLang="zh-CN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μm</a:t>
              </a:r>
              <a:endParaRPr kumimoji="1"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0" name="直线连接符 18">
              <a:extLst>
                <a:ext uri="{FF2B5EF4-FFF2-40B4-BE49-F238E27FC236}">
                  <a16:creationId xmlns:a16="http://schemas.microsoft.com/office/drawing/2014/main" id="{54B3B3B0-C9CB-BDAA-42E2-52D69E751EFA}"/>
                </a:ext>
              </a:extLst>
            </p:cNvPr>
            <p:cNvCxnSpPr/>
            <p:nvPr/>
          </p:nvCxnSpPr>
          <p:spPr>
            <a:xfrm flipV="1">
              <a:off x="1078489" y="2802142"/>
              <a:ext cx="1364059" cy="144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 22">
            <a:extLst>
              <a:ext uri="{FF2B5EF4-FFF2-40B4-BE49-F238E27FC236}">
                <a16:creationId xmlns:a16="http://schemas.microsoft.com/office/drawing/2014/main" id="{5A7766A8-2D68-8752-FAA2-023BC86EF940}"/>
              </a:ext>
            </a:extLst>
          </p:cNvPr>
          <p:cNvGrpSpPr/>
          <p:nvPr/>
        </p:nvGrpSpPr>
        <p:grpSpPr>
          <a:xfrm>
            <a:off x="5377273" y="5467608"/>
            <a:ext cx="1414787" cy="790653"/>
            <a:chOff x="5360495" y="5442441"/>
            <a:chExt cx="1414787" cy="790653"/>
          </a:xfrm>
        </p:grpSpPr>
        <p:sp>
          <p:nvSpPr>
            <p:cNvPr id="102" name="三角形 82">
              <a:extLst>
                <a:ext uri="{FF2B5EF4-FFF2-40B4-BE49-F238E27FC236}">
                  <a16:creationId xmlns:a16="http://schemas.microsoft.com/office/drawing/2014/main" id="{46FA91D4-193D-4031-E53F-41B60D8CACC8}"/>
                </a:ext>
              </a:extLst>
            </p:cNvPr>
            <p:cNvSpPr/>
            <p:nvPr/>
          </p:nvSpPr>
          <p:spPr>
            <a:xfrm rot="19522000" flipV="1">
              <a:off x="5360495" y="5442441"/>
              <a:ext cx="82461" cy="11397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04" name="三角形 82">
              <a:extLst>
                <a:ext uri="{FF2B5EF4-FFF2-40B4-BE49-F238E27FC236}">
                  <a16:creationId xmlns:a16="http://schemas.microsoft.com/office/drawing/2014/main" id="{6A41FCE8-D558-9D05-3C78-B4DE8613204F}"/>
                </a:ext>
              </a:extLst>
            </p:cNvPr>
            <p:cNvSpPr/>
            <p:nvPr/>
          </p:nvSpPr>
          <p:spPr>
            <a:xfrm rot="14145084" flipV="1">
              <a:off x="6315252" y="5753839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05" name="三角形 82">
              <a:extLst>
                <a:ext uri="{FF2B5EF4-FFF2-40B4-BE49-F238E27FC236}">
                  <a16:creationId xmlns:a16="http://schemas.microsoft.com/office/drawing/2014/main" id="{A1AF4A67-E589-79EC-FCD6-C63AC9FD78ED}"/>
                </a:ext>
              </a:extLst>
            </p:cNvPr>
            <p:cNvSpPr/>
            <p:nvPr/>
          </p:nvSpPr>
          <p:spPr>
            <a:xfrm rot="15852822" flipV="1">
              <a:off x="6297018" y="5623546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06" name="三角形 82">
              <a:extLst>
                <a:ext uri="{FF2B5EF4-FFF2-40B4-BE49-F238E27FC236}">
                  <a16:creationId xmlns:a16="http://schemas.microsoft.com/office/drawing/2014/main" id="{2B58C5C9-7B63-6F72-DCB2-7DB204467BD5}"/>
                </a:ext>
              </a:extLst>
            </p:cNvPr>
            <p:cNvSpPr/>
            <p:nvPr/>
          </p:nvSpPr>
          <p:spPr>
            <a:xfrm rot="16572979">
              <a:off x="6665008" y="6122821"/>
              <a:ext cx="81235" cy="139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07" name="三角形 82">
              <a:extLst>
                <a:ext uri="{FF2B5EF4-FFF2-40B4-BE49-F238E27FC236}">
                  <a16:creationId xmlns:a16="http://schemas.microsoft.com/office/drawing/2014/main" id="{27359858-5B77-4E2F-85E8-C695C809F576}"/>
                </a:ext>
              </a:extLst>
            </p:cNvPr>
            <p:cNvSpPr/>
            <p:nvPr/>
          </p:nvSpPr>
          <p:spPr>
            <a:xfrm rot="14877533">
              <a:off x="6615444" y="5803909"/>
              <a:ext cx="81235" cy="139312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</p:grpSp>
      <p:grpSp>
        <p:nvGrpSpPr>
          <p:cNvPr id="21" name="组 20">
            <a:extLst>
              <a:ext uri="{FF2B5EF4-FFF2-40B4-BE49-F238E27FC236}">
                <a16:creationId xmlns:a16="http://schemas.microsoft.com/office/drawing/2014/main" id="{2031C334-49A0-B14F-AFD7-61DE64C51036}"/>
              </a:ext>
            </a:extLst>
          </p:cNvPr>
          <p:cNvGrpSpPr/>
          <p:nvPr/>
        </p:nvGrpSpPr>
        <p:grpSpPr>
          <a:xfrm>
            <a:off x="3388860" y="3149730"/>
            <a:ext cx="1271617" cy="1674571"/>
            <a:chOff x="1266534" y="3130614"/>
            <a:chExt cx="1271617" cy="1674571"/>
          </a:xfrm>
        </p:grpSpPr>
        <p:sp>
          <p:nvSpPr>
            <p:cNvPr id="109" name="三角形 74">
              <a:extLst>
                <a:ext uri="{FF2B5EF4-FFF2-40B4-BE49-F238E27FC236}">
                  <a16:creationId xmlns:a16="http://schemas.microsoft.com/office/drawing/2014/main" id="{EB5BFB93-8740-CBBE-3CBA-BF5E1732B1D2}"/>
                </a:ext>
              </a:extLst>
            </p:cNvPr>
            <p:cNvSpPr/>
            <p:nvPr/>
          </p:nvSpPr>
          <p:spPr>
            <a:xfrm rot="6559538" flipH="1">
              <a:off x="1294218" y="3326712"/>
              <a:ext cx="99614" cy="15498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10" name="三角形 80">
              <a:extLst>
                <a:ext uri="{FF2B5EF4-FFF2-40B4-BE49-F238E27FC236}">
                  <a16:creationId xmlns:a16="http://schemas.microsoft.com/office/drawing/2014/main" id="{16C22699-F843-1B85-A9BA-91DE4AD67631}"/>
                </a:ext>
              </a:extLst>
            </p:cNvPr>
            <p:cNvSpPr/>
            <p:nvPr/>
          </p:nvSpPr>
          <p:spPr>
            <a:xfrm rot="11046712">
              <a:off x="2438377" y="3130614"/>
              <a:ext cx="99774" cy="157177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11" name="三角形 82">
              <a:extLst>
                <a:ext uri="{FF2B5EF4-FFF2-40B4-BE49-F238E27FC236}">
                  <a16:creationId xmlns:a16="http://schemas.microsoft.com/office/drawing/2014/main" id="{30B77ADE-FED5-8BC2-C07B-47B1CC33DFE9}"/>
                </a:ext>
              </a:extLst>
            </p:cNvPr>
            <p:cNvSpPr/>
            <p:nvPr/>
          </p:nvSpPr>
          <p:spPr>
            <a:xfrm rot="15619882" flipV="1">
              <a:off x="1927518" y="4689885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13" name="三角形 82">
              <a:extLst>
                <a:ext uri="{FF2B5EF4-FFF2-40B4-BE49-F238E27FC236}">
                  <a16:creationId xmlns:a16="http://schemas.microsoft.com/office/drawing/2014/main" id="{FA1B8FEB-840C-06CD-22FC-A4C10C552F65}"/>
                </a:ext>
              </a:extLst>
            </p:cNvPr>
            <p:cNvSpPr/>
            <p:nvPr/>
          </p:nvSpPr>
          <p:spPr>
            <a:xfrm rot="16572979">
              <a:off x="1482907" y="4496587"/>
              <a:ext cx="81235" cy="139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14" name="三角形 82">
              <a:extLst>
                <a:ext uri="{FF2B5EF4-FFF2-40B4-BE49-F238E27FC236}">
                  <a16:creationId xmlns:a16="http://schemas.microsoft.com/office/drawing/2014/main" id="{CA60BA0F-547A-FB85-254C-E57858F8B590}"/>
                </a:ext>
              </a:extLst>
            </p:cNvPr>
            <p:cNvSpPr/>
            <p:nvPr/>
          </p:nvSpPr>
          <p:spPr>
            <a:xfrm rot="15619882" flipV="1">
              <a:off x="1722642" y="4084669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15" name="三角形 82">
              <a:extLst>
                <a:ext uri="{FF2B5EF4-FFF2-40B4-BE49-F238E27FC236}">
                  <a16:creationId xmlns:a16="http://schemas.microsoft.com/office/drawing/2014/main" id="{DF1EEF84-C2C9-222A-473A-16B6EF972AF2}"/>
                </a:ext>
              </a:extLst>
            </p:cNvPr>
            <p:cNvSpPr/>
            <p:nvPr/>
          </p:nvSpPr>
          <p:spPr>
            <a:xfrm rot="16572979">
              <a:off x="1891853" y="3572555"/>
              <a:ext cx="81235" cy="139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20" name="三角形 82">
              <a:extLst>
                <a:ext uri="{FF2B5EF4-FFF2-40B4-BE49-F238E27FC236}">
                  <a16:creationId xmlns:a16="http://schemas.microsoft.com/office/drawing/2014/main" id="{F155F59D-E20B-DAC2-31AE-881C76C5F375}"/>
                </a:ext>
              </a:extLst>
            </p:cNvPr>
            <p:cNvSpPr/>
            <p:nvPr/>
          </p:nvSpPr>
          <p:spPr>
            <a:xfrm rot="16572979">
              <a:off x="1889768" y="3436241"/>
              <a:ext cx="81235" cy="139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21" name="三角形 74">
              <a:extLst>
                <a:ext uri="{FF2B5EF4-FFF2-40B4-BE49-F238E27FC236}">
                  <a16:creationId xmlns:a16="http://schemas.microsoft.com/office/drawing/2014/main" id="{DC16B236-3AF6-A831-A5E6-067B681AE279}"/>
                </a:ext>
              </a:extLst>
            </p:cNvPr>
            <p:cNvSpPr/>
            <p:nvPr/>
          </p:nvSpPr>
          <p:spPr>
            <a:xfrm rot="6559538" flipH="1">
              <a:off x="1681756" y="3129172"/>
              <a:ext cx="99614" cy="15498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22" name="三角形 80">
              <a:extLst>
                <a:ext uri="{FF2B5EF4-FFF2-40B4-BE49-F238E27FC236}">
                  <a16:creationId xmlns:a16="http://schemas.microsoft.com/office/drawing/2014/main" id="{3BC76BB1-F0AA-8899-4070-D7EB788D4C5C}"/>
                </a:ext>
              </a:extLst>
            </p:cNvPr>
            <p:cNvSpPr/>
            <p:nvPr/>
          </p:nvSpPr>
          <p:spPr>
            <a:xfrm rot="8781251" flipV="1">
              <a:off x="2062866" y="3274869"/>
              <a:ext cx="89468" cy="19339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23" name="三角形 82">
              <a:extLst>
                <a:ext uri="{FF2B5EF4-FFF2-40B4-BE49-F238E27FC236}">
                  <a16:creationId xmlns:a16="http://schemas.microsoft.com/office/drawing/2014/main" id="{FBD36795-7C0F-A4AD-F338-C35B625219B2}"/>
                </a:ext>
              </a:extLst>
            </p:cNvPr>
            <p:cNvSpPr/>
            <p:nvPr/>
          </p:nvSpPr>
          <p:spPr>
            <a:xfrm rot="15619882" flipV="1">
              <a:off x="1760195" y="4236982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</p:grpSp>
      <p:grpSp>
        <p:nvGrpSpPr>
          <p:cNvPr id="125" name="组 124">
            <a:extLst>
              <a:ext uri="{FF2B5EF4-FFF2-40B4-BE49-F238E27FC236}">
                <a16:creationId xmlns:a16="http://schemas.microsoft.com/office/drawing/2014/main" id="{0082A24E-4342-6627-CE72-3E53FF8ADEE1}"/>
              </a:ext>
            </a:extLst>
          </p:cNvPr>
          <p:cNvGrpSpPr/>
          <p:nvPr/>
        </p:nvGrpSpPr>
        <p:grpSpPr>
          <a:xfrm>
            <a:off x="1237890" y="3097727"/>
            <a:ext cx="1271617" cy="1674571"/>
            <a:chOff x="1266534" y="3130614"/>
            <a:chExt cx="1271617" cy="1674571"/>
          </a:xfrm>
        </p:grpSpPr>
        <p:sp>
          <p:nvSpPr>
            <p:cNvPr id="126" name="三角形 74">
              <a:extLst>
                <a:ext uri="{FF2B5EF4-FFF2-40B4-BE49-F238E27FC236}">
                  <a16:creationId xmlns:a16="http://schemas.microsoft.com/office/drawing/2014/main" id="{852335B1-B3B4-8FF0-4878-E524835F6277}"/>
                </a:ext>
              </a:extLst>
            </p:cNvPr>
            <p:cNvSpPr/>
            <p:nvPr/>
          </p:nvSpPr>
          <p:spPr>
            <a:xfrm rot="6559538" flipH="1">
              <a:off x="1294218" y="3326712"/>
              <a:ext cx="99614" cy="15498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31" name="三角形 80">
              <a:extLst>
                <a:ext uri="{FF2B5EF4-FFF2-40B4-BE49-F238E27FC236}">
                  <a16:creationId xmlns:a16="http://schemas.microsoft.com/office/drawing/2014/main" id="{4F105D3D-05A5-0B92-AA48-2ADDD3EF1702}"/>
                </a:ext>
              </a:extLst>
            </p:cNvPr>
            <p:cNvSpPr/>
            <p:nvPr/>
          </p:nvSpPr>
          <p:spPr>
            <a:xfrm rot="11046712">
              <a:off x="2438377" y="3130614"/>
              <a:ext cx="99774" cy="157177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32" name="三角形 82">
              <a:extLst>
                <a:ext uri="{FF2B5EF4-FFF2-40B4-BE49-F238E27FC236}">
                  <a16:creationId xmlns:a16="http://schemas.microsoft.com/office/drawing/2014/main" id="{85B36AF5-8696-86CE-4AAE-4F1377DDB343}"/>
                </a:ext>
              </a:extLst>
            </p:cNvPr>
            <p:cNvSpPr/>
            <p:nvPr/>
          </p:nvSpPr>
          <p:spPr>
            <a:xfrm rot="15619882" flipV="1">
              <a:off x="1927518" y="4689885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34" name="三角形 82">
              <a:extLst>
                <a:ext uri="{FF2B5EF4-FFF2-40B4-BE49-F238E27FC236}">
                  <a16:creationId xmlns:a16="http://schemas.microsoft.com/office/drawing/2014/main" id="{24491A9F-8689-FD63-D7A0-464174BA4BFD}"/>
                </a:ext>
              </a:extLst>
            </p:cNvPr>
            <p:cNvSpPr/>
            <p:nvPr/>
          </p:nvSpPr>
          <p:spPr>
            <a:xfrm rot="16572979">
              <a:off x="1482907" y="4496587"/>
              <a:ext cx="81235" cy="139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35" name="三角形 82">
              <a:extLst>
                <a:ext uri="{FF2B5EF4-FFF2-40B4-BE49-F238E27FC236}">
                  <a16:creationId xmlns:a16="http://schemas.microsoft.com/office/drawing/2014/main" id="{D042FAA8-D7B6-2113-E63A-5289B381A86A}"/>
                </a:ext>
              </a:extLst>
            </p:cNvPr>
            <p:cNvSpPr/>
            <p:nvPr/>
          </p:nvSpPr>
          <p:spPr>
            <a:xfrm rot="15619882" flipV="1">
              <a:off x="1722642" y="4084669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38" name="三角形 82">
              <a:extLst>
                <a:ext uri="{FF2B5EF4-FFF2-40B4-BE49-F238E27FC236}">
                  <a16:creationId xmlns:a16="http://schemas.microsoft.com/office/drawing/2014/main" id="{996A23A0-F7ED-DD4B-5673-87F94F5F00EB}"/>
                </a:ext>
              </a:extLst>
            </p:cNvPr>
            <p:cNvSpPr/>
            <p:nvPr/>
          </p:nvSpPr>
          <p:spPr>
            <a:xfrm rot="16572979">
              <a:off x="1891853" y="3572555"/>
              <a:ext cx="81235" cy="139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42" name="三角形 82">
              <a:extLst>
                <a:ext uri="{FF2B5EF4-FFF2-40B4-BE49-F238E27FC236}">
                  <a16:creationId xmlns:a16="http://schemas.microsoft.com/office/drawing/2014/main" id="{8B61F582-02A7-6BCA-C4CC-EB8A857AB536}"/>
                </a:ext>
              </a:extLst>
            </p:cNvPr>
            <p:cNvSpPr/>
            <p:nvPr/>
          </p:nvSpPr>
          <p:spPr>
            <a:xfrm rot="16572979">
              <a:off x="1889768" y="3436241"/>
              <a:ext cx="81235" cy="139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43" name="三角形 74">
              <a:extLst>
                <a:ext uri="{FF2B5EF4-FFF2-40B4-BE49-F238E27FC236}">
                  <a16:creationId xmlns:a16="http://schemas.microsoft.com/office/drawing/2014/main" id="{362343F8-194F-5C51-F0E7-FB04C42DF69A}"/>
                </a:ext>
              </a:extLst>
            </p:cNvPr>
            <p:cNvSpPr/>
            <p:nvPr/>
          </p:nvSpPr>
          <p:spPr>
            <a:xfrm rot="6559538" flipH="1">
              <a:off x="1681756" y="3129172"/>
              <a:ext cx="99614" cy="15498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44" name="三角形 80">
              <a:extLst>
                <a:ext uri="{FF2B5EF4-FFF2-40B4-BE49-F238E27FC236}">
                  <a16:creationId xmlns:a16="http://schemas.microsoft.com/office/drawing/2014/main" id="{D22E8EDA-9A40-0F83-FCBB-11B8262A5CA9}"/>
                </a:ext>
              </a:extLst>
            </p:cNvPr>
            <p:cNvSpPr/>
            <p:nvPr/>
          </p:nvSpPr>
          <p:spPr>
            <a:xfrm rot="8781251" flipV="1">
              <a:off x="2062866" y="3274869"/>
              <a:ext cx="89468" cy="19339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45" name="三角形 82">
              <a:extLst>
                <a:ext uri="{FF2B5EF4-FFF2-40B4-BE49-F238E27FC236}">
                  <a16:creationId xmlns:a16="http://schemas.microsoft.com/office/drawing/2014/main" id="{9433EEA9-406B-40F8-3443-7109015D9EA5}"/>
                </a:ext>
              </a:extLst>
            </p:cNvPr>
            <p:cNvSpPr/>
            <p:nvPr/>
          </p:nvSpPr>
          <p:spPr>
            <a:xfrm rot="15619882" flipV="1">
              <a:off x="1760195" y="4236982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</p:grpSp>
      <p:grpSp>
        <p:nvGrpSpPr>
          <p:cNvPr id="146" name="组 145">
            <a:extLst>
              <a:ext uri="{FF2B5EF4-FFF2-40B4-BE49-F238E27FC236}">
                <a16:creationId xmlns:a16="http://schemas.microsoft.com/office/drawing/2014/main" id="{73EB95E1-CCED-473D-1733-3073A162A16C}"/>
              </a:ext>
            </a:extLst>
          </p:cNvPr>
          <p:cNvGrpSpPr/>
          <p:nvPr/>
        </p:nvGrpSpPr>
        <p:grpSpPr>
          <a:xfrm>
            <a:off x="5527538" y="3127261"/>
            <a:ext cx="1271617" cy="1674571"/>
            <a:chOff x="1266534" y="3130614"/>
            <a:chExt cx="1271617" cy="1674571"/>
          </a:xfrm>
        </p:grpSpPr>
        <p:sp>
          <p:nvSpPr>
            <p:cNvPr id="147" name="三角形 74">
              <a:extLst>
                <a:ext uri="{FF2B5EF4-FFF2-40B4-BE49-F238E27FC236}">
                  <a16:creationId xmlns:a16="http://schemas.microsoft.com/office/drawing/2014/main" id="{C0EEE36B-127E-4161-6A5F-E35864AF1C76}"/>
                </a:ext>
              </a:extLst>
            </p:cNvPr>
            <p:cNvSpPr/>
            <p:nvPr/>
          </p:nvSpPr>
          <p:spPr>
            <a:xfrm rot="6559538" flipH="1">
              <a:off x="1294218" y="3326712"/>
              <a:ext cx="99614" cy="15498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48" name="三角形 80">
              <a:extLst>
                <a:ext uri="{FF2B5EF4-FFF2-40B4-BE49-F238E27FC236}">
                  <a16:creationId xmlns:a16="http://schemas.microsoft.com/office/drawing/2014/main" id="{A0CF7BA1-34A8-DC1F-49A4-EA2830756844}"/>
                </a:ext>
              </a:extLst>
            </p:cNvPr>
            <p:cNvSpPr/>
            <p:nvPr/>
          </p:nvSpPr>
          <p:spPr>
            <a:xfrm rot="11046712">
              <a:off x="2438377" y="3130614"/>
              <a:ext cx="99774" cy="157177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49" name="三角形 82">
              <a:extLst>
                <a:ext uri="{FF2B5EF4-FFF2-40B4-BE49-F238E27FC236}">
                  <a16:creationId xmlns:a16="http://schemas.microsoft.com/office/drawing/2014/main" id="{0E9AB03E-33F8-1E7B-6975-46CC822293CF}"/>
                </a:ext>
              </a:extLst>
            </p:cNvPr>
            <p:cNvSpPr/>
            <p:nvPr/>
          </p:nvSpPr>
          <p:spPr>
            <a:xfrm rot="15619882" flipV="1">
              <a:off x="1927518" y="4689885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50" name="三角形 82">
              <a:extLst>
                <a:ext uri="{FF2B5EF4-FFF2-40B4-BE49-F238E27FC236}">
                  <a16:creationId xmlns:a16="http://schemas.microsoft.com/office/drawing/2014/main" id="{42C9F97F-BB24-BEC8-378A-496146FE9574}"/>
                </a:ext>
              </a:extLst>
            </p:cNvPr>
            <p:cNvSpPr/>
            <p:nvPr/>
          </p:nvSpPr>
          <p:spPr>
            <a:xfrm rot="16572979">
              <a:off x="1482907" y="4496587"/>
              <a:ext cx="81235" cy="139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51" name="三角形 82">
              <a:extLst>
                <a:ext uri="{FF2B5EF4-FFF2-40B4-BE49-F238E27FC236}">
                  <a16:creationId xmlns:a16="http://schemas.microsoft.com/office/drawing/2014/main" id="{22E968A3-F1FC-9E48-3EBB-F0DA1FDB288E}"/>
                </a:ext>
              </a:extLst>
            </p:cNvPr>
            <p:cNvSpPr/>
            <p:nvPr/>
          </p:nvSpPr>
          <p:spPr>
            <a:xfrm rot="15619882" flipV="1">
              <a:off x="1722642" y="4084669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52" name="三角形 82">
              <a:extLst>
                <a:ext uri="{FF2B5EF4-FFF2-40B4-BE49-F238E27FC236}">
                  <a16:creationId xmlns:a16="http://schemas.microsoft.com/office/drawing/2014/main" id="{089B16DC-2338-3FFD-DFD3-69867A911373}"/>
                </a:ext>
              </a:extLst>
            </p:cNvPr>
            <p:cNvSpPr/>
            <p:nvPr/>
          </p:nvSpPr>
          <p:spPr>
            <a:xfrm rot="16572979">
              <a:off x="1891853" y="3572555"/>
              <a:ext cx="81235" cy="139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53" name="三角形 82">
              <a:extLst>
                <a:ext uri="{FF2B5EF4-FFF2-40B4-BE49-F238E27FC236}">
                  <a16:creationId xmlns:a16="http://schemas.microsoft.com/office/drawing/2014/main" id="{D0FD9C71-E85B-36E0-BF01-43F1CF368A41}"/>
                </a:ext>
              </a:extLst>
            </p:cNvPr>
            <p:cNvSpPr/>
            <p:nvPr/>
          </p:nvSpPr>
          <p:spPr>
            <a:xfrm rot="16572979">
              <a:off x="1889768" y="3436241"/>
              <a:ext cx="81235" cy="139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54" name="三角形 74">
              <a:extLst>
                <a:ext uri="{FF2B5EF4-FFF2-40B4-BE49-F238E27FC236}">
                  <a16:creationId xmlns:a16="http://schemas.microsoft.com/office/drawing/2014/main" id="{78F87636-4871-DAE4-7868-11C5E8FA4660}"/>
                </a:ext>
              </a:extLst>
            </p:cNvPr>
            <p:cNvSpPr/>
            <p:nvPr/>
          </p:nvSpPr>
          <p:spPr>
            <a:xfrm rot="6559538" flipH="1">
              <a:off x="1681756" y="3129172"/>
              <a:ext cx="99614" cy="15498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55" name="三角形 80">
              <a:extLst>
                <a:ext uri="{FF2B5EF4-FFF2-40B4-BE49-F238E27FC236}">
                  <a16:creationId xmlns:a16="http://schemas.microsoft.com/office/drawing/2014/main" id="{31B027D4-0AB4-934C-B089-FA8DFAAD0BC8}"/>
                </a:ext>
              </a:extLst>
            </p:cNvPr>
            <p:cNvSpPr/>
            <p:nvPr/>
          </p:nvSpPr>
          <p:spPr>
            <a:xfrm rot="8781251" flipV="1">
              <a:off x="2062866" y="3274869"/>
              <a:ext cx="89468" cy="19339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56" name="三角形 82">
              <a:extLst>
                <a:ext uri="{FF2B5EF4-FFF2-40B4-BE49-F238E27FC236}">
                  <a16:creationId xmlns:a16="http://schemas.microsoft.com/office/drawing/2014/main" id="{1CBDEAF4-3A5D-89DA-0AA0-66E9AB17FDE0}"/>
                </a:ext>
              </a:extLst>
            </p:cNvPr>
            <p:cNvSpPr/>
            <p:nvPr/>
          </p:nvSpPr>
          <p:spPr>
            <a:xfrm rot="15619882" flipV="1">
              <a:off x="1760195" y="4236982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</p:grpSp>
      <p:grpSp>
        <p:nvGrpSpPr>
          <p:cNvPr id="157" name="组 156">
            <a:extLst>
              <a:ext uri="{FF2B5EF4-FFF2-40B4-BE49-F238E27FC236}">
                <a16:creationId xmlns:a16="http://schemas.microsoft.com/office/drawing/2014/main" id="{6D82C6BF-ED79-CCC4-EB9B-FB12AF855B15}"/>
              </a:ext>
            </a:extLst>
          </p:cNvPr>
          <p:cNvGrpSpPr/>
          <p:nvPr/>
        </p:nvGrpSpPr>
        <p:grpSpPr>
          <a:xfrm>
            <a:off x="1088412" y="5448219"/>
            <a:ext cx="1414787" cy="790653"/>
            <a:chOff x="5360495" y="5442441"/>
            <a:chExt cx="1414787" cy="790653"/>
          </a:xfrm>
        </p:grpSpPr>
        <p:sp>
          <p:nvSpPr>
            <p:cNvPr id="158" name="三角形 82">
              <a:extLst>
                <a:ext uri="{FF2B5EF4-FFF2-40B4-BE49-F238E27FC236}">
                  <a16:creationId xmlns:a16="http://schemas.microsoft.com/office/drawing/2014/main" id="{4AEEAC89-9B4F-9D1D-4073-50027E2BFC6B}"/>
                </a:ext>
              </a:extLst>
            </p:cNvPr>
            <p:cNvSpPr/>
            <p:nvPr/>
          </p:nvSpPr>
          <p:spPr>
            <a:xfrm rot="19522000" flipV="1">
              <a:off x="5360495" y="5442441"/>
              <a:ext cx="82461" cy="11397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59" name="三角形 82">
              <a:extLst>
                <a:ext uri="{FF2B5EF4-FFF2-40B4-BE49-F238E27FC236}">
                  <a16:creationId xmlns:a16="http://schemas.microsoft.com/office/drawing/2014/main" id="{461070F1-BF35-8D5F-245B-F65FAE82D218}"/>
                </a:ext>
              </a:extLst>
            </p:cNvPr>
            <p:cNvSpPr/>
            <p:nvPr/>
          </p:nvSpPr>
          <p:spPr>
            <a:xfrm rot="14145084" flipV="1">
              <a:off x="6315252" y="5753839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60" name="三角形 82">
              <a:extLst>
                <a:ext uri="{FF2B5EF4-FFF2-40B4-BE49-F238E27FC236}">
                  <a16:creationId xmlns:a16="http://schemas.microsoft.com/office/drawing/2014/main" id="{5E4A6C1D-5718-44D3-4C70-B6A0839A579A}"/>
                </a:ext>
              </a:extLst>
            </p:cNvPr>
            <p:cNvSpPr/>
            <p:nvPr/>
          </p:nvSpPr>
          <p:spPr>
            <a:xfrm rot="15852822" flipV="1">
              <a:off x="6297018" y="5623546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61" name="三角形 82">
              <a:extLst>
                <a:ext uri="{FF2B5EF4-FFF2-40B4-BE49-F238E27FC236}">
                  <a16:creationId xmlns:a16="http://schemas.microsoft.com/office/drawing/2014/main" id="{395D620C-31A4-3E79-BAE2-B9B7E27561DB}"/>
                </a:ext>
              </a:extLst>
            </p:cNvPr>
            <p:cNvSpPr/>
            <p:nvPr/>
          </p:nvSpPr>
          <p:spPr>
            <a:xfrm rot="16572979">
              <a:off x="6665008" y="6122821"/>
              <a:ext cx="81235" cy="139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62" name="三角形 82">
              <a:extLst>
                <a:ext uri="{FF2B5EF4-FFF2-40B4-BE49-F238E27FC236}">
                  <a16:creationId xmlns:a16="http://schemas.microsoft.com/office/drawing/2014/main" id="{12579F8A-35C8-8F73-975C-A8FC9736D3BF}"/>
                </a:ext>
              </a:extLst>
            </p:cNvPr>
            <p:cNvSpPr/>
            <p:nvPr/>
          </p:nvSpPr>
          <p:spPr>
            <a:xfrm rot="14877533">
              <a:off x="6615444" y="5803909"/>
              <a:ext cx="81235" cy="139312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</p:grpSp>
      <p:grpSp>
        <p:nvGrpSpPr>
          <p:cNvPr id="163" name="组 162">
            <a:extLst>
              <a:ext uri="{FF2B5EF4-FFF2-40B4-BE49-F238E27FC236}">
                <a16:creationId xmlns:a16="http://schemas.microsoft.com/office/drawing/2014/main" id="{34C9E17C-38A1-742A-184E-FB8120CEE1B4}"/>
              </a:ext>
            </a:extLst>
          </p:cNvPr>
          <p:cNvGrpSpPr/>
          <p:nvPr/>
        </p:nvGrpSpPr>
        <p:grpSpPr>
          <a:xfrm>
            <a:off x="3215754" y="5451497"/>
            <a:ext cx="1414787" cy="790653"/>
            <a:chOff x="5360495" y="5442441"/>
            <a:chExt cx="1414787" cy="790653"/>
          </a:xfrm>
        </p:grpSpPr>
        <p:sp>
          <p:nvSpPr>
            <p:cNvPr id="164" name="三角形 82">
              <a:extLst>
                <a:ext uri="{FF2B5EF4-FFF2-40B4-BE49-F238E27FC236}">
                  <a16:creationId xmlns:a16="http://schemas.microsoft.com/office/drawing/2014/main" id="{DD1AB660-F323-E0B3-EABF-E3916EC9A85C}"/>
                </a:ext>
              </a:extLst>
            </p:cNvPr>
            <p:cNvSpPr/>
            <p:nvPr/>
          </p:nvSpPr>
          <p:spPr>
            <a:xfrm rot="19522000" flipV="1">
              <a:off x="5360495" y="5442441"/>
              <a:ext cx="82461" cy="11397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65" name="三角形 82">
              <a:extLst>
                <a:ext uri="{FF2B5EF4-FFF2-40B4-BE49-F238E27FC236}">
                  <a16:creationId xmlns:a16="http://schemas.microsoft.com/office/drawing/2014/main" id="{0A689B9B-9408-393C-4403-3060D0D5B650}"/>
                </a:ext>
              </a:extLst>
            </p:cNvPr>
            <p:cNvSpPr/>
            <p:nvPr/>
          </p:nvSpPr>
          <p:spPr>
            <a:xfrm rot="14145084" flipV="1">
              <a:off x="6315252" y="5753839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66" name="三角形 82">
              <a:extLst>
                <a:ext uri="{FF2B5EF4-FFF2-40B4-BE49-F238E27FC236}">
                  <a16:creationId xmlns:a16="http://schemas.microsoft.com/office/drawing/2014/main" id="{EBE5D954-EB96-B3C7-92AB-286B28FEDDA1}"/>
                </a:ext>
              </a:extLst>
            </p:cNvPr>
            <p:cNvSpPr/>
            <p:nvPr/>
          </p:nvSpPr>
          <p:spPr>
            <a:xfrm rot="15852822" flipV="1">
              <a:off x="6297018" y="5623546"/>
              <a:ext cx="78971" cy="1516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67" name="三角形 82">
              <a:extLst>
                <a:ext uri="{FF2B5EF4-FFF2-40B4-BE49-F238E27FC236}">
                  <a16:creationId xmlns:a16="http://schemas.microsoft.com/office/drawing/2014/main" id="{065A411A-EBD9-8683-8268-1D85B61E6656}"/>
                </a:ext>
              </a:extLst>
            </p:cNvPr>
            <p:cNvSpPr/>
            <p:nvPr/>
          </p:nvSpPr>
          <p:spPr>
            <a:xfrm rot="16572979">
              <a:off x="6665008" y="6122821"/>
              <a:ext cx="81235" cy="139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  <p:sp>
          <p:nvSpPr>
            <p:cNvPr id="168" name="三角形 82">
              <a:extLst>
                <a:ext uri="{FF2B5EF4-FFF2-40B4-BE49-F238E27FC236}">
                  <a16:creationId xmlns:a16="http://schemas.microsoft.com/office/drawing/2014/main" id="{A8A4A16B-D5B7-4F47-86CC-8B5059E229C7}"/>
                </a:ext>
              </a:extLst>
            </p:cNvPr>
            <p:cNvSpPr/>
            <p:nvPr/>
          </p:nvSpPr>
          <p:spPr>
            <a:xfrm rot="14877533">
              <a:off x="6615444" y="5803909"/>
              <a:ext cx="81235" cy="139312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/>
            </a:p>
          </p:txBody>
        </p:sp>
      </p:grpSp>
      <p:sp>
        <p:nvSpPr>
          <p:cNvPr id="4" name="三角形 80">
            <a:extLst>
              <a:ext uri="{FF2B5EF4-FFF2-40B4-BE49-F238E27FC236}">
                <a16:creationId xmlns:a16="http://schemas.microsoft.com/office/drawing/2014/main" id="{07B39A6E-EA91-7B2A-9BA2-2B860AB9B480}"/>
              </a:ext>
            </a:extLst>
          </p:cNvPr>
          <p:cNvSpPr/>
          <p:nvPr/>
        </p:nvSpPr>
        <p:spPr>
          <a:xfrm rot="11046712">
            <a:off x="3252603" y="2184530"/>
            <a:ext cx="99774" cy="157177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/>
          </a:p>
        </p:txBody>
      </p:sp>
      <p:sp>
        <p:nvSpPr>
          <p:cNvPr id="5" name="三角形 80">
            <a:extLst>
              <a:ext uri="{FF2B5EF4-FFF2-40B4-BE49-F238E27FC236}">
                <a16:creationId xmlns:a16="http://schemas.microsoft.com/office/drawing/2014/main" id="{32F646A6-76DB-0639-ED73-F3733AACE052}"/>
              </a:ext>
            </a:extLst>
          </p:cNvPr>
          <p:cNvSpPr/>
          <p:nvPr/>
        </p:nvSpPr>
        <p:spPr>
          <a:xfrm rot="11046712">
            <a:off x="1143986" y="2127377"/>
            <a:ext cx="99774" cy="157177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/>
          </a:p>
        </p:txBody>
      </p:sp>
      <p:sp>
        <p:nvSpPr>
          <p:cNvPr id="6" name="三角形 80">
            <a:extLst>
              <a:ext uri="{FF2B5EF4-FFF2-40B4-BE49-F238E27FC236}">
                <a16:creationId xmlns:a16="http://schemas.microsoft.com/office/drawing/2014/main" id="{6145781E-5D43-FF45-4036-C11CA1270006}"/>
              </a:ext>
            </a:extLst>
          </p:cNvPr>
          <p:cNvSpPr/>
          <p:nvPr/>
        </p:nvSpPr>
        <p:spPr>
          <a:xfrm rot="11046712">
            <a:off x="5388855" y="2158831"/>
            <a:ext cx="99774" cy="157177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241752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AE6C2F8-E7CF-EBEE-588D-8583AFE0568A}"/>
              </a:ext>
            </a:extLst>
          </p:cNvPr>
          <p:cNvSpPr txBox="1"/>
          <p:nvPr/>
        </p:nvSpPr>
        <p:spPr>
          <a:xfrm>
            <a:off x="290206" y="396299"/>
            <a:ext cx="636967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Fig. 2. Co-localization of FOXJ1 and PAX8 in type 1 ovarian endometrioma, deep endometriosis, and peritoneal endometriosis</a:t>
            </a:r>
          </a:p>
          <a:p>
            <a:pPr>
              <a:buNone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 double immunofluorescence images of FOXJ1 (green) and PAX8 (red); merged images include DAPI nuclear counterstaining (blue).</a:t>
            </a: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(A–C) Type 1 ovarian endometrioma (Ov EMS), (D–F) deep endometriosis (DE), and (G–I) peritoneal endometriosis (PE). Arrowheads indicate FOXJ1-positive ciliated cells; in DE and PE, white arrowheads denote FOXJ1-positive cells without PAX8 signal, whereas yellow arrowheads denote FOXJ1-positive cells with strong nuclear PAX8 co-expression. Scale bar: 100 </a:t>
            </a:r>
            <a:r>
              <a:rPr lang="el-GR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FOXJ1,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Forkhead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box J1; PAX8, paired box gene 8; Ov EMS, ovarian endometrioma; DE, deep endometriosis; PE, peritoneal endometriosis.</a:t>
            </a:r>
          </a:p>
        </p:txBody>
      </p:sp>
    </p:spTree>
    <p:extLst>
      <p:ext uri="{BB962C8B-B14F-4D97-AF65-F5344CB8AC3E}">
        <p14:creationId xmlns:p14="http://schemas.microsoft.com/office/powerpoint/2010/main" val="1067612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17651</TotalTime>
  <Words>286</Words>
  <Application>Microsoft Office PowerPoint</Application>
  <PresentationFormat>レター サイズ 8.5x11 インチ</PresentationFormat>
  <Paragraphs>32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Arial Unicode MS</vt:lpstr>
      <vt:lpstr>Arial</vt:lpstr>
      <vt:lpstr>Calibri</vt:lpstr>
      <vt:lpstr>Calibri Light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平田 哲也</dc:creator>
  <cp:lastModifiedBy>哲也 平田</cp:lastModifiedBy>
  <cp:revision>39</cp:revision>
  <dcterms:created xsi:type="dcterms:W3CDTF">2022-05-08T07:49:02Z</dcterms:created>
  <dcterms:modified xsi:type="dcterms:W3CDTF">2026-01-10T09:03:59Z</dcterms:modified>
</cp:coreProperties>
</file>