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04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39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712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46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022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523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41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0878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715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953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099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4252D-ACF2-4394-8070-C238CBBEAA6D}" type="datetimeFigureOut">
              <a:rPr lang="ko-KR" altLang="en-US" smtClean="0"/>
              <a:t>2026-03-12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D982D-9B17-4F26-9529-E3C71EEB16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1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_x242753856">
            <a:extLst>
              <a:ext uri="{FF2B5EF4-FFF2-40B4-BE49-F238E27FC236}">
                <a16:creationId xmlns:a16="http://schemas.microsoft.com/office/drawing/2014/main" id="{4FA69505-2F43-4A8F-878A-194A84A94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40" y="1289776"/>
            <a:ext cx="6721485" cy="445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F85B7D7-2FEA-410F-82E5-416A17562242}"/>
              </a:ext>
            </a:extLst>
          </p:cNvPr>
          <p:cNvSpPr/>
          <p:nvPr/>
        </p:nvSpPr>
        <p:spPr>
          <a:xfrm>
            <a:off x="7323825" y="1289776"/>
            <a:ext cx="2595042" cy="421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A; Wild-type mice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B; DW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C; Zo,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D: </a:t>
            </a:r>
            <a:r>
              <a:rPr lang="en-US" altLang="ko-KR" sz="1300" kern="0" dirty="0" err="1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Pg</a:t>
            </a: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E; PZ 1:3,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F; PZ 1:1,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G; PZ 3:1 </a:t>
            </a:r>
            <a:endParaRPr lang="en-US" altLang="ko-KR" sz="13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ME; muscularis externa,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SM; submucosa,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MM; muscularis mucosa,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Arrow; hemorrhage, arrow head; epithelial disruption. (x200).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1300" kern="0" dirty="0">
                <a:solidFill>
                  <a:srgbClr val="000000"/>
                </a:solidFill>
                <a:latin typeface="Calibri" panose="020F0502020204030204" pitchFamily="34" charset="0"/>
                <a:ea typeface="휴먼명조"/>
                <a:cs typeface="Calibri" panose="020F0502020204030204" pitchFamily="34" charset="0"/>
              </a:rPr>
              <a:t>(n-2 in each group) </a:t>
            </a:r>
            <a:endParaRPr lang="en-US" altLang="ko-KR" sz="13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6F7CC2-B19C-4CEF-BD80-694117EC527D}"/>
              </a:ext>
            </a:extLst>
          </p:cNvPr>
          <p:cNvSpPr txBox="1"/>
          <p:nvPr/>
        </p:nvSpPr>
        <p:spPr>
          <a:xfrm>
            <a:off x="455693" y="740306"/>
            <a:ext cx="6099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Suppl. 1. </a:t>
            </a:r>
            <a:r>
              <a:rPr lang="en-US" altLang="ko-KR" dirty="0">
                <a:solidFill>
                  <a:srgbClr val="000000"/>
                </a:solidFill>
                <a:cs typeface="Arial" panose="020B0604020202020204" pitchFamily="34" charset="0"/>
              </a:rPr>
              <a:t>Hematoxylin &amp; eosin staining of gastric tissue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19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654646-4ACC-4190-A2D8-CFB879ABD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798" y="2263793"/>
            <a:ext cx="4273316" cy="265055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FE65CE-A27F-4FC6-B024-BD7FFD3395E0}"/>
              </a:ext>
            </a:extLst>
          </p:cNvPr>
          <p:cNvSpPr txBox="1"/>
          <p:nvPr/>
        </p:nvSpPr>
        <p:spPr>
          <a:xfrm>
            <a:off x="992038" y="830067"/>
            <a:ext cx="10360324" cy="12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cs typeface="Arial" panose="020B0604020202020204" pitchFamily="34" charset="0"/>
              </a:rPr>
              <a:t>Suppl. 2. </a:t>
            </a:r>
            <a:r>
              <a:rPr lang="en-US" altLang="ko-KR" dirty="0">
                <a:cs typeface="Arial" panose="020B0604020202020204" pitchFamily="34" charset="0"/>
              </a:rPr>
              <a:t>Photographs of the inside of the stomach of normal mice and mice subjected to water immersion stress.</a:t>
            </a:r>
            <a:endParaRPr lang="ko-KR" altLang="en-US" dirty="0"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34F70B1-EC9E-45B3-9D99-CB552B609D64}"/>
              </a:ext>
            </a:extLst>
          </p:cNvPr>
          <p:cNvSpPr/>
          <p:nvPr/>
        </p:nvSpPr>
        <p:spPr>
          <a:xfrm>
            <a:off x="5768922" y="1971405"/>
            <a:ext cx="1441677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300">
                <a:latin typeface="Arial" panose="020B0604020202020204" pitchFamily="34" charset="0"/>
                <a:cs typeface="Arial" panose="020B0604020202020204" pitchFamily="34" charset="0"/>
              </a:rPr>
              <a:t>Water immersion</a:t>
            </a:r>
            <a:endParaRPr lang="ko-KR" alt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8E5AD27-827A-44E6-8ACA-CE0662DFF688}"/>
              </a:ext>
            </a:extLst>
          </p:cNvPr>
          <p:cNvSpPr/>
          <p:nvPr/>
        </p:nvSpPr>
        <p:spPr>
          <a:xfrm>
            <a:off x="3781916" y="1971405"/>
            <a:ext cx="1438214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300" dirty="0">
                <a:latin typeface="Arial" panose="020B0604020202020204" pitchFamily="34" charset="0"/>
                <a:cs typeface="Arial" panose="020B0604020202020204" pitchFamily="34" charset="0"/>
              </a:rPr>
              <a:t>Normal condition</a:t>
            </a:r>
            <a:endParaRPr lang="ko-KR" alt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5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928B45-EF8A-4FBA-9969-7A6F77D825BB}"/>
              </a:ext>
            </a:extLst>
          </p:cNvPr>
          <p:cNvSpPr txBox="1"/>
          <p:nvPr/>
        </p:nvSpPr>
        <p:spPr>
          <a:xfrm>
            <a:off x="291789" y="396816"/>
            <a:ext cx="45390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Suppl. 3.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WIRS-induced gastrointestinal bleeding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973B3A8-7499-440B-AD67-A10D58F60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4543" y="164309"/>
            <a:ext cx="4761389" cy="652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83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107</Words>
  <Application>Microsoft Office PowerPoint</Application>
  <PresentationFormat>와이드스크린</PresentationFormat>
  <Paragraphs>18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정수련</dc:creator>
  <cp:lastModifiedBy>수련 정</cp:lastModifiedBy>
  <cp:revision>11</cp:revision>
  <dcterms:created xsi:type="dcterms:W3CDTF">2024-09-30T02:29:11Z</dcterms:created>
  <dcterms:modified xsi:type="dcterms:W3CDTF">2026-03-12T07:20:44Z</dcterms:modified>
</cp:coreProperties>
</file>