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F27AD1-F1E4-0C42-7001-01C573ACF191}" name="stephane.compant@ait.ac.at" initials="st" userId="S::urn:spo:guest#stephane.compant@ait.ac.at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5ABED-3EDA-41C5-ACA6-58062BC5AA47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73403-62E9-486C-B675-1CE7DE5D5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027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C6337-9680-35E3-2ADE-C98F5646D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F88DFB4-D3A4-1511-0B44-66375E712C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9F1B012-70F7-0D30-BF52-CE1E6ED5CD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/>
              <a:t>Additional file 3: Fig. S3</a:t>
            </a:r>
            <a:r>
              <a:rPr lang="de-DE" sz="2800">
                <a:effectLst/>
                <a:latin typeface="+mn-lt"/>
                <a:ea typeface="+mn-ea"/>
              </a:rPr>
              <a:t>. </a:t>
            </a:r>
            <a:r>
              <a:rPr lang="en-US" sz="180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Treemap</a:t>
            </a: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visualization of the GO enrichment analysis of DEG sets of </a:t>
            </a:r>
            <a:r>
              <a:rPr lang="en-US" sz="180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XfDD</a:t>
            </a: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infected samples compared to non-infected samples without any treatment or within each treatment group at T6 by the </a:t>
            </a:r>
            <a:r>
              <a:rPr lang="en-US" sz="180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rrvgo</a:t>
            </a: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package.</a:t>
            </a:r>
            <a:endParaRPr lang="it-IT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4811C97-C3C6-C7FC-8E7A-AFD3E0776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92C24-1D03-6A4A-BD7C-2D8F6BF4B03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68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EBA4C3-22A5-B14D-9A64-4494E3146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3F512C5-3699-3100-B1D0-9087AA14D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559729-DF7D-B76E-DEEE-8E68FE63E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7E862A-E8BE-FB54-0321-BB94B225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C2BCB5-FFC2-A25B-0CCF-BE3D2934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82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B1C7F4-A9B6-6F4B-6B6E-77D92F8B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6DCC61D-D3A7-1AFE-BD5E-09EA37F6A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FD5A9A-D4A2-3A73-DF28-A6AE11A2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0FAC2A-5833-B671-381F-9EB11D3D2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45C210-7E10-C350-27BB-5D00CD38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668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0F15B94-51F2-3456-799C-F2A3D0ABD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A79E2F-B3BA-7A4C-E281-4C4F9BC27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03473-EA4D-CFB3-A858-7DE9C2AC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3A3F36-1286-7648-D129-538E5E0F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95179C-0317-E252-6BEA-67F212B3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42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1A1983-6FAC-78E0-87EA-39450D21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507ADF-0127-8EE5-08D0-AB4C6C289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559461-CD0D-A24B-C005-627AB2399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5227A3-1734-D8DE-EED0-6F36A31B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9DD85C-5FB2-4207-9BFE-4974B5B9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61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56F63-1809-3B05-3AEF-05D18E1CC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203FBE-64A7-7B9E-828D-62D450249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85AB62-3356-D718-FFFA-C2E63557D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6BA618-1182-4EC7-8032-AB2B97D01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EEE1B3-5192-668B-46AA-DB663B28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74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B0F96D-5506-1644-8E1C-A49231B9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D7D030-5572-F43F-1730-DC1567FC7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49D27E-96C2-F1CD-0E34-89C0DE498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4D08BD-33B5-231D-8F44-AB93C4BC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00E52C-C4BA-6A1C-6D24-2D398FBF2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470CFC-D83A-9905-843A-018AC5C53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07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F72369-AFB0-42D7-35CA-5BCE405D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E9189C-81AD-1774-1370-944AA7A40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407C93-AB62-524A-5132-5292060F6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CF70078-1711-8CCB-870E-FE4662CE4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5D4B47A-3A54-2DB3-5C77-DB4CF9CDB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A0ECF95-AB62-0C8C-8C95-6BBEB73B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FC85455-07BB-DBD3-9EC0-29A39696E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AF67663-64C7-B302-8F29-05F2969B6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35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76DB9D-213D-FD89-5DB7-59521B3D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1731BB5-1A3F-4E27-6187-5D8A5320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4218401-CFE9-10D5-2AD2-6A840FC8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9E88F2E-599A-9FAD-ED39-0A6C318C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79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3C2AF05-6A8E-9680-2853-526C61880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AD8F238-B53B-B091-378A-CCA8D056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D84E12-7E70-13C0-B132-DD7706F18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164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576D5-DEA3-F11B-27E4-953B1A63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8BD31-CFF4-FC50-E4E3-56E970DA4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F307DC-5102-5B13-CA88-41E0EF084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0D4733-4C00-562A-63C1-D3322DD08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A5ADC6-144E-7265-F523-F50E56366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056B2C-74E9-21EA-9678-36B1BC884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650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FE2BF-17DB-BB20-3B3C-29221829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3C27CDF-84C6-C8B6-87A4-A09A4B7ED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435F33-BCA4-5029-2A3A-770C9F578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32E223A-C15F-ECFC-6B13-B7CF1AA4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FE083DC-DD2F-896E-FEEE-09917AB0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DD0439-5216-AE79-1D84-A03D7CEE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609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EC7A6C6-BC5E-B57A-04FE-EAA466C37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330FDD-DD63-32D6-8256-A9ED9C914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5FA9ED-AE3E-86E4-E03E-BD37EC204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3ACC1E-7B64-4F94-B471-4B7885AA5F6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985660-EF44-C3A3-08F0-3B61AB69A4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D662AD-4AC0-2DEC-BFAC-8985660E6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0A8CC-81A2-463B-9D49-B6CC630856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46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607AA-4B12-440C-51B8-18B11A14D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, schermata, Policromia, design&#10;&#10;Descrizione generata automaticamente">
            <a:extLst>
              <a:ext uri="{FF2B5EF4-FFF2-40B4-BE49-F238E27FC236}">
                <a16:creationId xmlns:a16="http://schemas.microsoft.com/office/drawing/2014/main" id="{6C7E776E-A1DF-B40A-677B-EC5A7D428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18" y="581771"/>
            <a:ext cx="6011983" cy="3038099"/>
          </a:xfrm>
          <a:prstGeom prst="rect">
            <a:avLst/>
          </a:prstGeom>
        </p:spPr>
      </p:pic>
      <p:pic>
        <p:nvPicPr>
          <p:cNvPr id="6" name="Immagine 5" descr="Immagine che contiene testo, schermata, Policromia, software&#10;&#10;Descrizione generata automaticamente">
            <a:extLst>
              <a:ext uri="{FF2B5EF4-FFF2-40B4-BE49-F238E27FC236}">
                <a16:creationId xmlns:a16="http://schemas.microsoft.com/office/drawing/2014/main" id="{21674925-286E-3E39-8D0B-F1A38F102C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9073" y="581772"/>
            <a:ext cx="5942147" cy="3038098"/>
          </a:xfrm>
          <a:prstGeom prst="rect">
            <a:avLst/>
          </a:prstGeom>
        </p:spPr>
      </p:pic>
      <p:pic>
        <p:nvPicPr>
          <p:cNvPr id="7" name="Immagine 6" descr="Immagine che contiene testo, schermata, Policromia, software&#10;&#10;Descrizione generata automaticamente">
            <a:extLst>
              <a:ext uri="{FF2B5EF4-FFF2-40B4-BE49-F238E27FC236}">
                <a16:creationId xmlns:a16="http://schemas.microsoft.com/office/drawing/2014/main" id="{29D52208-FA83-E159-3B14-A02FB9F1EC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6083" y="3722287"/>
            <a:ext cx="5965137" cy="3104370"/>
          </a:xfrm>
          <a:prstGeom prst="rect">
            <a:avLst/>
          </a:prstGeom>
        </p:spPr>
      </p:pic>
      <p:pic>
        <p:nvPicPr>
          <p:cNvPr id="2" name="Google Shape;841;p79">
            <a:extLst>
              <a:ext uri="{FF2B5EF4-FFF2-40B4-BE49-F238E27FC236}">
                <a16:creationId xmlns:a16="http://schemas.microsoft.com/office/drawing/2014/main" id="{91800AD0-84E3-650A-3A9B-1136C0394AD6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8528" y="3619869"/>
            <a:ext cx="6011983" cy="320678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E5286CC2-066E-9826-2262-FAB4007FC354}"/>
              </a:ext>
            </a:extLst>
          </p:cNvPr>
          <p:cNvSpPr txBox="1"/>
          <p:nvPr/>
        </p:nvSpPr>
        <p:spPr>
          <a:xfrm>
            <a:off x="1592" y="-2867"/>
            <a:ext cx="1050628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800" dirty="0"/>
              <a:t>Additional file 3: Fig. S3</a:t>
            </a:r>
            <a:r>
              <a:rPr lang="de-DE" dirty="0"/>
              <a:t>.:</a:t>
            </a:r>
            <a:r>
              <a:rPr lang="de-DE" sz="1800" dirty="0">
                <a:effectLst/>
                <a:latin typeface="+mn-lt"/>
                <a:ea typeface="+mn-ea"/>
              </a:rPr>
              <a:t> </a:t>
            </a:r>
            <a:r>
              <a:rPr lang="de-DE" dirty="0"/>
              <a:t> </a:t>
            </a:r>
            <a:r>
              <a:rPr lang="en-US" dirty="0"/>
              <a:t>GO enrichment (BP) of DEGs of </a:t>
            </a:r>
            <a:r>
              <a:rPr lang="en-US" dirty="0" err="1"/>
              <a:t>XfDD</a:t>
            </a:r>
            <a:r>
              <a:rPr lang="en-US" dirty="0"/>
              <a:t>-infected vs. non-infected at T6</a:t>
            </a:r>
            <a:endParaRPr lang="de-DE" dirty="0"/>
          </a:p>
          <a:p>
            <a:endParaRPr lang="de-D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69F677-2653-1FBE-A7EA-1A886698B3F1}"/>
              </a:ext>
            </a:extLst>
          </p:cNvPr>
          <p:cNvSpPr txBox="1"/>
          <p:nvPr/>
        </p:nvSpPr>
        <p:spPr>
          <a:xfrm>
            <a:off x="225777" y="460962"/>
            <a:ext cx="5804369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Control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7AF9F2-C8B2-37B8-DF95-CD5E58E9A8AF}"/>
              </a:ext>
            </a:extLst>
          </p:cNvPr>
          <p:cNvSpPr txBox="1"/>
          <p:nvPr/>
        </p:nvSpPr>
        <p:spPr>
          <a:xfrm>
            <a:off x="6237111" y="460962"/>
            <a:ext cx="5804369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Onion treatment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3DC50E-A3B2-5ECE-CD3B-0AF8A38E2929}"/>
              </a:ext>
            </a:extLst>
          </p:cNvPr>
          <p:cNvSpPr txBox="1"/>
          <p:nvPr/>
        </p:nvSpPr>
        <p:spPr>
          <a:xfrm>
            <a:off x="225776" y="3584221"/>
            <a:ext cx="5804369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Aptos"/>
                <a:cs typeface="Times New Roman"/>
              </a:rPr>
              <a:t>Sankari©</a:t>
            </a:r>
            <a:r>
              <a:rPr lang="en-US" sz="1200" dirty="0">
                <a:cs typeface="Times New Roman"/>
              </a:rPr>
              <a:t> </a:t>
            </a:r>
            <a:r>
              <a:rPr lang="en-US" sz="1200" dirty="0"/>
              <a:t>treatment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82E452-916D-AC23-0AB6-2EE78E8968EB}"/>
              </a:ext>
            </a:extLst>
          </p:cNvPr>
          <p:cNvSpPr txBox="1"/>
          <p:nvPr/>
        </p:nvSpPr>
        <p:spPr>
          <a:xfrm>
            <a:off x="6180665" y="3603034"/>
            <a:ext cx="5804369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>
                <a:latin typeface="Aptos"/>
                <a:cs typeface="Times New Roman"/>
              </a:rPr>
              <a:t>PsJN</a:t>
            </a:r>
            <a:r>
              <a:rPr lang="en-US" sz="1200" dirty="0">
                <a:cs typeface="Times New Roman"/>
              </a:rPr>
              <a:t> </a:t>
            </a:r>
            <a:r>
              <a:rPr lang="en-US" sz="1200" dirty="0"/>
              <a:t>treatment</a:t>
            </a:r>
          </a:p>
        </p:txBody>
      </p:sp>
    </p:spTree>
    <p:extLst>
      <p:ext uri="{BB962C8B-B14F-4D97-AF65-F5344CB8AC3E}">
        <p14:creationId xmlns:p14="http://schemas.microsoft.com/office/powerpoint/2010/main" val="2995164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ANNALISA GIAMPETRUZZI</dc:creator>
  <cp:lastModifiedBy>ANNALISA GIAMPETRUZZI</cp:lastModifiedBy>
  <cp:revision>1</cp:revision>
  <dcterms:created xsi:type="dcterms:W3CDTF">2026-01-13T14:59:57Z</dcterms:created>
  <dcterms:modified xsi:type="dcterms:W3CDTF">2026-01-13T15:00:37Z</dcterms:modified>
</cp:coreProperties>
</file>