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7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25" autoAdjust="0"/>
    <p:restoredTop sz="94660"/>
  </p:normalViewPr>
  <p:slideViewPr>
    <p:cSldViewPr snapToGrid="0">
      <p:cViewPr varScale="1">
        <p:scale>
          <a:sx n="98" d="100"/>
          <a:sy n="98" d="100"/>
        </p:scale>
        <p:origin x="27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A93EFD-E273-44FE-B58B-8E092C4E5B04}" type="datetimeFigureOut">
              <a:rPr lang="it-IT" smtClean="0"/>
              <a:t>12/01/2026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F2B5E5-8253-4B58-AFA7-8D5C1FD340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145497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/>
              <a:t>Additional file 1: Fig. S1</a:t>
            </a:r>
            <a:r>
              <a:rPr lang="de-DE" sz="2800" i="0">
                <a:effectLst/>
                <a:latin typeface="+mn-lt"/>
                <a:ea typeface="+mn-ea"/>
              </a:rPr>
              <a:t>.</a:t>
            </a:r>
            <a:r>
              <a:rPr lang="it-IT" sz="1800" i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Evaluation of </a:t>
            </a:r>
            <a:r>
              <a:rPr lang="it-IT" sz="1800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 vitro </a:t>
            </a:r>
            <a:r>
              <a:rPr lang="it-IT" sz="1800" i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antagonistic</a:t>
            </a:r>
            <a:r>
              <a:rPr lang="it-IT" sz="1800" i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activity of </a:t>
            </a:r>
            <a:r>
              <a:rPr lang="it-IT" sz="1800" i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Paraburkholderia</a:t>
            </a:r>
            <a:r>
              <a:rPr lang="it-IT" sz="1800" i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1800" i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phytofirmans</a:t>
            </a:r>
            <a:r>
              <a:rPr lang="it-IT" sz="1800" i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strain </a:t>
            </a:r>
            <a:r>
              <a:rPr lang="it-IT" sz="1800" i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PsJN</a:t>
            </a:r>
            <a:r>
              <a:rPr lang="it-IT" sz="1800" i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1800" i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against</a:t>
            </a:r>
            <a:r>
              <a:rPr lang="it-IT" sz="1800" i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1800" i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XfDD</a:t>
            </a:r>
            <a:r>
              <a:rPr lang="it-IT" sz="1800" i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(a) and </a:t>
            </a:r>
            <a:r>
              <a:rPr lang="it-IT" sz="1800" i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Onion</a:t>
            </a:r>
            <a:r>
              <a:rPr lang="it-IT" sz="1800" i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1800" i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extract</a:t>
            </a:r>
            <a:r>
              <a:rPr lang="it-IT" sz="1800" i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(b). </a:t>
            </a:r>
            <a:r>
              <a:rPr lang="it-IT" sz="1800" i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PsJN</a:t>
            </a:r>
            <a:r>
              <a:rPr lang="it-IT" sz="1800" i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1800" i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was</a:t>
            </a:r>
            <a:r>
              <a:rPr lang="it-IT" sz="1800" i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1800" i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inoculated</a:t>
            </a:r>
            <a:r>
              <a:rPr lang="it-IT" sz="1800" i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on the top of the agar in a single point </a:t>
            </a:r>
            <a:r>
              <a:rPr lang="it-IT" sz="1800" i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while</a:t>
            </a:r>
            <a:r>
              <a:rPr lang="it-IT" sz="1800" i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1800" i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XfDD</a:t>
            </a:r>
            <a:r>
              <a:rPr lang="it-IT" sz="1800" i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1800" i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was</a:t>
            </a:r>
            <a:r>
              <a:rPr lang="it-IT" sz="1800" i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1800" i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placed</a:t>
            </a:r>
            <a:r>
              <a:rPr lang="it-IT" sz="1800" i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1800" i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as</a:t>
            </a:r>
            <a:r>
              <a:rPr lang="it-IT" sz="1800" i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1800" i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suspension</a:t>
            </a:r>
            <a:r>
              <a:rPr lang="it-IT" sz="1800" i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drop. </a:t>
            </a:r>
            <a:r>
              <a:rPr lang="it-IT" sz="1800" i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Different</a:t>
            </a:r>
            <a:r>
              <a:rPr lang="it-IT" sz="1800" i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1800" i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concentrations</a:t>
            </a:r>
            <a:r>
              <a:rPr lang="it-IT" sz="1800" i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of </a:t>
            </a:r>
            <a:r>
              <a:rPr lang="it-IT" sz="1800" i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Onion</a:t>
            </a:r>
            <a:r>
              <a:rPr lang="it-IT" sz="1800" i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1800" i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extract</a:t>
            </a:r>
            <a:r>
              <a:rPr lang="it-IT" sz="1800" i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1800" i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were</a:t>
            </a:r>
            <a:r>
              <a:rPr lang="it-IT" sz="1800" i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1800" i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pipetted</a:t>
            </a:r>
            <a:r>
              <a:rPr lang="it-IT" sz="1800" i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in a </a:t>
            </a:r>
            <a:r>
              <a:rPr lang="it-IT" sz="1800" i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well</a:t>
            </a:r>
            <a:r>
              <a:rPr lang="it-IT" sz="1800" i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1800" i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as</a:t>
            </a:r>
            <a:r>
              <a:rPr lang="it-IT" sz="1800" i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1800" i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indicated</a:t>
            </a:r>
            <a:r>
              <a:rPr lang="it-IT" sz="1800" i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in the </a:t>
            </a:r>
            <a:r>
              <a:rPr lang="it-IT" sz="1800" i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right</a:t>
            </a:r>
            <a:r>
              <a:rPr lang="it-IT" sz="1800" i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1800" i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scheme</a:t>
            </a:r>
            <a:r>
              <a:rPr lang="it-IT" sz="1800" i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of (b).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sz="1800" i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D92C24-1D03-6A4A-BD7C-2D8F6BF4B03F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405500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E4EA203-22DE-7156-A133-FE058F9192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E7A44748-9C50-8702-4B3B-668E86D95D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F123C24-4F9F-70FF-335C-FB482999B1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7D2F5-6F41-46BC-A598-A919C3D65BAD}" type="datetimeFigureOut">
              <a:rPr lang="it-IT" smtClean="0"/>
              <a:t>12/01/2026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FDE1473-32C8-89EC-9F74-2D6579308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49766B4-0BB3-5875-C938-EC93DEF5A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9F44B-F2A0-4532-B8A7-D20311F6F5A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96728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72884D2-03F6-AFD3-4ECB-285232ACE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C3CAD28E-B736-2F7F-C88C-DAE0DE955F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2451348-A773-0F1B-C5D7-B0385A8EB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7D2F5-6F41-46BC-A598-A919C3D65BAD}" type="datetimeFigureOut">
              <a:rPr lang="it-IT" smtClean="0"/>
              <a:t>12/01/2026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3DDC3CD-F2EF-3BF6-A9A2-0D24AC13E0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94F0EF6-0A0E-A526-4038-36DEFAEBE7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9F44B-F2A0-4532-B8A7-D20311F6F5A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3210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3BC46123-E44D-325F-FB8D-1948798AEF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D977A125-17E2-D939-C70B-91EA044E8D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AFC1E14-09B6-EC41-73C2-9EAF00B0AA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7D2F5-6F41-46BC-A598-A919C3D65BAD}" type="datetimeFigureOut">
              <a:rPr lang="it-IT" smtClean="0"/>
              <a:t>12/01/2026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6564AF2-BE4A-F0ED-CDE5-2FC4CBE446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8655249-E24C-D2CE-73CB-8CA7FDBA3E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9F44B-F2A0-4532-B8A7-D20311F6F5A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60949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90469D7-8E48-7E52-95E4-D3B0EB45F4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BBDFD6B-99DB-8891-F8D8-403761FBE3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EAEC211-FC39-E093-D25E-EB0ACEEF73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7D2F5-6F41-46BC-A598-A919C3D65BAD}" type="datetimeFigureOut">
              <a:rPr lang="it-IT" smtClean="0"/>
              <a:t>12/01/2026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DC5C5DE-3351-2F6B-C968-8AD004E2A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FEF86C1-0BE7-9E6A-A9BC-406993C9B0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9F44B-F2A0-4532-B8A7-D20311F6F5A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56408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4C99223-7A6F-C97A-11ED-9AF3F4D5A5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EEE31C9-4F58-07C2-C89B-D96FB532D5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FD9C0E7-65F4-FCAD-84A6-66E48F91B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7D2F5-6F41-46BC-A598-A919C3D65BAD}" type="datetimeFigureOut">
              <a:rPr lang="it-IT" smtClean="0"/>
              <a:t>12/01/2026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E18795E-09A9-D79E-9262-DA302184E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4C77814-DC0E-93F9-2F9B-D62DE2AB0E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9F44B-F2A0-4532-B8A7-D20311F6F5A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41510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DC2B1F0-FE2C-2BE7-4BA6-3884B0CD5B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D1F04DE-1FBB-2812-D32C-AD3283B2CE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5DA5E6BB-A26C-EE7B-0413-58BC03B79E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50DE0D5-C985-951D-E72C-0828C72EA3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7D2F5-6F41-46BC-A598-A919C3D65BAD}" type="datetimeFigureOut">
              <a:rPr lang="it-IT" smtClean="0"/>
              <a:t>12/01/2026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4F46AE0-3DB4-88EF-001F-BEE0E08452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53EF869-62E3-385F-E469-DCF0580D01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9F44B-F2A0-4532-B8A7-D20311F6F5A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95136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48CF779-6811-7E05-B7A5-B4C2CB18C5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71B1EE1-DAB7-03A2-50F9-456CD9E9AE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F8E12C6D-C25F-3841-C03A-EC08C7CD37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C1F2B6EC-B4E1-45E0-6DA4-F8FB0BD23D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A17672E5-9F78-5DC2-1C72-E419589CE3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2B084F69-D794-9239-B7E2-C48F9CEC54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7D2F5-6F41-46BC-A598-A919C3D65BAD}" type="datetimeFigureOut">
              <a:rPr lang="it-IT" smtClean="0"/>
              <a:t>12/01/2026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E2B83BD6-B8E5-36E4-1AC0-8E63B4CFF3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C5520BE4-E5AE-F1B2-CD1E-769AAA16C5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9F44B-F2A0-4532-B8A7-D20311F6F5A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7794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DD94C35-FEEC-8A39-B445-65D63A775D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92CAA8F0-9558-197F-11B9-B36B3234AA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7D2F5-6F41-46BC-A598-A919C3D65BAD}" type="datetimeFigureOut">
              <a:rPr lang="it-IT" smtClean="0"/>
              <a:t>12/01/2026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6AAF1726-4E4E-BB0A-D6EA-DC0617BD0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0AEA2779-6400-35B8-53E1-44967588FC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9F44B-F2A0-4532-B8A7-D20311F6F5A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71120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9B308369-76B7-FD3A-17A8-AD29C1FB21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7D2F5-6F41-46BC-A598-A919C3D65BAD}" type="datetimeFigureOut">
              <a:rPr lang="it-IT" smtClean="0"/>
              <a:t>12/01/2026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2468421A-EEFF-272C-E76B-DD6480014D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30E4562-310E-0E8A-4755-6437B3623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9F44B-F2A0-4532-B8A7-D20311F6F5A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7821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43477CE-917B-C498-44EA-4A9F4EEDCB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A56980E-4A90-5161-DDA6-6C18E4E185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355172A-755A-D8C1-51DE-ABE8BCCB1A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E79BEAE-3F04-0BE1-C541-2BE6C360E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7D2F5-6F41-46BC-A598-A919C3D65BAD}" type="datetimeFigureOut">
              <a:rPr lang="it-IT" smtClean="0"/>
              <a:t>12/01/2026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5E8D848-AB84-F4A2-07A8-CF8C7F0148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6C56439-0DD5-2ADA-7336-AFB7B1066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9F44B-F2A0-4532-B8A7-D20311F6F5A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620857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7219AD3-3EFC-8FA0-D3D7-8F306B57F0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CB09B662-2275-703C-93D7-2A6E87A172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A945BCB4-3634-D98D-AE38-628FE51D64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AEEB0CF8-2303-D822-3146-1B718B735B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7D2F5-6F41-46BC-A598-A919C3D65BAD}" type="datetimeFigureOut">
              <a:rPr lang="it-IT" smtClean="0"/>
              <a:t>12/01/2026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D62C2F5E-C9B5-AE48-A271-594885E89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8362354-1E7B-EA1A-858E-22C4D8C49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9F44B-F2A0-4532-B8A7-D20311F6F5A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87019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16C73C94-A2D0-9F83-F45E-BD8DA632EE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228D1BB-9073-1F63-6423-DE7A838A31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735957E-CB09-629C-2043-05CCADA91D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367D2F5-6F41-46BC-A598-A919C3D65BAD}" type="datetimeFigureOut">
              <a:rPr lang="it-IT" smtClean="0"/>
              <a:t>12/01/2026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2B61858-0695-E5CC-C16B-A774787B5F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D240E44-495C-C0BA-73E7-05E13B2EA7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0B9F44B-F2A0-4532-B8A7-D20311F6F5A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93786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>
            <a:extLst>
              <a:ext uri="{FF2B5EF4-FFF2-40B4-BE49-F238E27FC236}">
                <a16:creationId xmlns:a16="http://schemas.microsoft.com/office/drawing/2014/main" id="{006C26BE-4874-A37A-B274-C66558C4C5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8607" y="1708554"/>
            <a:ext cx="2064385" cy="3191510"/>
          </a:xfrm>
          <a:prstGeom prst="rect">
            <a:avLst/>
          </a:prstGeom>
        </p:spPr>
      </p:pic>
      <p:pic>
        <p:nvPicPr>
          <p:cNvPr id="5" name="image1.jpg" descr="Immagine che contiene stoviglie, cerchio, Materiale trasparente&#10;&#10;Il contenuto generato dall'IA potrebbe non essere corretto.">
            <a:extLst>
              <a:ext uri="{FF2B5EF4-FFF2-40B4-BE49-F238E27FC236}">
                <a16:creationId xmlns:a16="http://schemas.microsoft.com/office/drawing/2014/main" id="{BEAF826F-B7D3-7C9A-5DE9-BFB7C2002DE3}"/>
              </a:ext>
            </a:extLst>
          </p:cNvPr>
          <p:cNvPicPr/>
          <p:nvPr/>
        </p:nvPicPr>
        <p:blipFill>
          <a:blip r:embed="rId4"/>
          <a:srcRect/>
          <a:stretch>
            <a:fillRect/>
          </a:stretch>
        </p:blipFill>
        <p:spPr>
          <a:xfrm>
            <a:off x="5276100" y="1708555"/>
            <a:ext cx="3292910" cy="3062922"/>
          </a:xfrm>
          <a:prstGeom prst="rect">
            <a:avLst/>
          </a:prstGeom>
          <a:ln/>
        </p:spPr>
      </p:pic>
      <p:pic>
        <p:nvPicPr>
          <p:cNvPr id="6" name="image7.png" descr="Immagine che contiene testo, schermata, Carattere, numero&#10;&#10;Il contenuto generato dall'IA potrebbe non essere corretto.">
            <a:extLst>
              <a:ext uri="{FF2B5EF4-FFF2-40B4-BE49-F238E27FC236}">
                <a16:creationId xmlns:a16="http://schemas.microsoft.com/office/drawing/2014/main" id="{5F69BA38-083D-12B3-7436-DA69ED5B19C8}"/>
              </a:ext>
            </a:extLst>
          </p:cNvPr>
          <p:cNvPicPr/>
          <p:nvPr/>
        </p:nvPicPr>
        <p:blipFill>
          <a:blip r:embed="rId5"/>
          <a:srcRect/>
          <a:stretch>
            <a:fillRect/>
          </a:stretch>
        </p:blipFill>
        <p:spPr>
          <a:xfrm>
            <a:off x="8569010" y="2950932"/>
            <a:ext cx="2183130" cy="1820545"/>
          </a:xfrm>
          <a:prstGeom prst="rect">
            <a:avLst/>
          </a:prstGeom>
          <a:ln/>
        </p:spPr>
      </p:pic>
      <p:sp>
        <p:nvSpPr>
          <p:cNvPr id="7" name="CasellaDiTesto 6">
            <a:extLst>
              <a:ext uri="{FF2B5EF4-FFF2-40B4-BE49-F238E27FC236}">
                <a16:creationId xmlns:a16="http://schemas.microsoft.com/office/drawing/2014/main" id="{8EC905AA-A163-D2AF-A18D-D71C01C6DC66}"/>
              </a:ext>
            </a:extLst>
          </p:cNvPr>
          <p:cNvSpPr txBox="1"/>
          <p:nvPr/>
        </p:nvSpPr>
        <p:spPr>
          <a:xfrm>
            <a:off x="1260088" y="4973444"/>
            <a:ext cx="37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/>
              <a:t>a)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7B28D754-2DEF-834E-AEA9-00E2B4B1A918}"/>
              </a:ext>
            </a:extLst>
          </p:cNvPr>
          <p:cNvSpPr txBox="1"/>
          <p:nvPr/>
        </p:nvSpPr>
        <p:spPr>
          <a:xfrm>
            <a:off x="5216627" y="4973444"/>
            <a:ext cx="381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/>
              <a:t>b)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AE35F135-4D3A-6D2B-B794-A86D2BC3199E}"/>
              </a:ext>
            </a:extLst>
          </p:cNvPr>
          <p:cNvSpPr txBox="1"/>
          <p:nvPr/>
        </p:nvSpPr>
        <p:spPr>
          <a:xfrm>
            <a:off x="261358" y="84828"/>
            <a:ext cx="6934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/>
              <a:t>Additional file 1: Fig. S1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9630757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83</Words>
  <Application>Microsoft Office PowerPoint</Application>
  <PresentationFormat>Widescreen</PresentationFormat>
  <Paragraphs>5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Times New Roman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ANNALISA GIAMPETRUZZI</dc:creator>
  <cp:lastModifiedBy>ANNALISA GIAMPETRUZZI</cp:lastModifiedBy>
  <cp:revision>1</cp:revision>
  <dcterms:created xsi:type="dcterms:W3CDTF">2026-01-12T09:34:07Z</dcterms:created>
  <dcterms:modified xsi:type="dcterms:W3CDTF">2026-01-12T09:34:50Z</dcterms:modified>
</cp:coreProperties>
</file>