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4" userDrawn="1">
          <p15:clr>
            <a:srgbClr val="A4A3A4"/>
          </p15:clr>
        </p15:guide>
        <p15:guide id="2" pos="37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384"/>
        <p:guide pos="37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tiff"/><Relationship Id="rId8" Type="http://schemas.openxmlformats.org/officeDocument/2006/relationships/image" Target="../media/image8.tiff"/><Relationship Id="rId7" Type="http://schemas.openxmlformats.org/officeDocument/2006/relationships/image" Target="../media/image7.tiff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7.xml"/><Relationship Id="rId7" Type="http://schemas.openxmlformats.org/officeDocument/2006/relationships/image" Target="../media/image74.jpeg"/><Relationship Id="rId6" Type="http://schemas.openxmlformats.org/officeDocument/2006/relationships/tags" Target="../tags/tag6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image" Target="../media/image69.tif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jpeg"/><Relationship Id="rId8" Type="http://schemas.openxmlformats.org/officeDocument/2006/relationships/image" Target="../media/image81.png"/><Relationship Id="rId7" Type="http://schemas.openxmlformats.org/officeDocument/2006/relationships/image" Target="../media/image80.jpeg"/><Relationship Id="rId6" Type="http://schemas.openxmlformats.org/officeDocument/2006/relationships/image" Target="../media/image79.jpeg"/><Relationship Id="rId5" Type="http://schemas.openxmlformats.org/officeDocument/2006/relationships/tags" Target="../tags/tag68.xml"/><Relationship Id="rId4" Type="http://schemas.openxmlformats.org/officeDocument/2006/relationships/image" Target="../media/image78.jpe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png"/><Relationship Id="rId8" Type="http://schemas.openxmlformats.org/officeDocument/2006/relationships/image" Target="../media/image89.png"/><Relationship Id="rId7" Type="http://schemas.openxmlformats.org/officeDocument/2006/relationships/tags" Target="../tags/tag7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5.xml"/><Relationship Id="rId1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tiff"/><Relationship Id="rId8" Type="http://schemas.openxmlformats.org/officeDocument/2006/relationships/tags" Target="../tags/tag6.xml"/><Relationship Id="rId7" Type="http://schemas.openxmlformats.org/officeDocument/2006/relationships/image" Target="../media/image12.tiff"/><Relationship Id="rId6" Type="http://schemas.openxmlformats.org/officeDocument/2006/relationships/tags" Target="../tags/tag5.xml"/><Relationship Id="rId5" Type="http://schemas.openxmlformats.org/officeDocument/2006/relationships/image" Target="../media/image11.tiff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5.xml"/><Relationship Id="rId20" Type="http://schemas.openxmlformats.org/officeDocument/2006/relationships/tags" Target="../tags/tag14.xml"/><Relationship Id="rId2" Type="http://schemas.openxmlformats.org/officeDocument/2006/relationships/tags" Target="../tags/tag2.xml"/><Relationship Id="rId19" Type="http://schemas.openxmlformats.org/officeDocument/2006/relationships/tags" Target="../tags/tag13.xml"/><Relationship Id="rId18" Type="http://schemas.openxmlformats.org/officeDocument/2006/relationships/tags" Target="../tags/tag12.xml"/><Relationship Id="rId17" Type="http://schemas.openxmlformats.org/officeDocument/2006/relationships/image" Target="../media/image16.tiff"/><Relationship Id="rId16" Type="http://schemas.openxmlformats.org/officeDocument/2006/relationships/tags" Target="../tags/tag11.xml"/><Relationship Id="rId15" Type="http://schemas.openxmlformats.org/officeDocument/2006/relationships/image" Target="../media/image15.tiff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image" Target="../media/image14.tiff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image" Target="../media/image22.tiff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3" Type="http://schemas.openxmlformats.org/officeDocument/2006/relationships/image" Target="../media/image18.tiff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image" Target="../media/image28.tiff"/><Relationship Id="rId2" Type="http://schemas.openxmlformats.org/officeDocument/2006/relationships/tags" Target="../tags/tag16.xml"/><Relationship Id="rId19" Type="http://schemas.openxmlformats.org/officeDocument/2006/relationships/image" Target="../media/image27.jpeg"/><Relationship Id="rId18" Type="http://schemas.openxmlformats.org/officeDocument/2006/relationships/image" Target="../media/image26.tiff"/><Relationship Id="rId17" Type="http://schemas.openxmlformats.org/officeDocument/2006/relationships/image" Target="../media/image25.tiff"/><Relationship Id="rId16" Type="http://schemas.openxmlformats.org/officeDocument/2006/relationships/image" Target="../media/image24.tiff"/><Relationship Id="rId15" Type="http://schemas.openxmlformats.org/officeDocument/2006/relationships/tags" Target="../tags/tag23.xml"/><Relationship Id="rId14" Type="http://schemas.openxmlformats.org/officeDocument/2006/relationships/image" Target="../media/image23.tiff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jpeg"/><Relationship Id="rId7" Type="http://schemas.openxmlformats.org/officeDocument/2006/relationships/image" Target="../media/image32.tiff"/><Relationship Id="rId6" Type="http://schemas.openxmlformats.org/officeDocument/2006/relationships/tags" Target="../tags/tag32.xml"/><Relationship Id="rId5" Type="http://schemas.openxmlformats.org/officeDocument/2006/relationships/image" Target="../media/image31.tiff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30.jpe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image" Target="../media/image36.jpeg"/><Relationship Id="rId10" Type="http://schemas.openxmlformats.org/officeDocument/2006/relationships/image" Target="../media/image35.tiff"/><Relationship Id="rId1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image" Target="../media/image43.jpeg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tags" Target="../tags/tag40.xml"/><Relationship Id="rId4" Type="http://schemas.openxmlformats.org/officeDocument/2006/relationships/image" Target="../media/image40.jpeg"/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1.xml"/><Relationship Id="rId1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3.xml"/><Relationship Id="rId7" Type="http://schemas.openxmlformats.org/officeDocument/2006/relationships/image" Target="../media/image50.tiff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tags" Target="../tags/tag42.xml"/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tiff"/><Relationship Id="rId8" Type="http://schemas.openxmlformats.org/officeDocument/2006/relationships/image" Target="../media/image54.jpeg"/><Relationship Id="rId7" Type="http://schemas.openxmlformats.org/officeDocument/2006/relationships/image" Target="../media/image53.tiff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image" Target="../media/image52.jpeg"/><Relationship Id="rId2" Type="http://schemas.openxmlformats.org/officeDocument/2006/relationships/tags" Target="../tags/tag4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8.xml"/><Relationship Id="rId10" Type="http://schemas.openxmlformats.org/officeDocument/2006/relationships/image" Target="../media/image56.jpeg"/><Relationship Id="rId1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tiff"/><Relationship Id="rId8" Type="http://schemas.openxmlformats.org/officeDocument/2006/relationships/tags" Target="../tags/tag53.xml"/><Relationship Id="rId7" Type="http://schemas.openxmlformats.org/officeDocument/2006/relationships/image" Target="../media/image59.jpeg"/><Relationship Id="rId6" Type="http://schemas.openxmlformats.org/officeDocument/2006/relationships/tags" Target="../tags/tag5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56.xml"/><Relationship Id="rId13" Type="http://schemas.openxmlformats.org/officeDocument/2006/relationships/image" Target="../media/image62.jpeg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image" Target="../media/image61.jpeg"/><Relationship Id="rId1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image" Target="../media/image66.jpeg"/><Relationship Id="rId7" Type="http://schemas.openxmlformats.org/officeDocument/2006/relationships/tags" Target="../tags/tag60.xml"/><Relationship Id="rId6" Type="http://schemas.openxmlformats.org/officeDocument/2006/relationships/image" Target="../media/image65.jpeg"/><Relationship Id="rId5" Type="http://schemas.openxmlformats.org/officeDocument/2006/relationships/tags" Target="../tags/tag59.xml"/><Relationship Id="rId4" Type="http://schemas.openxmlformats.org/officeDocument/2006/relationships/image" Target="../media/image64.tiff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image" Target="../media/image68.jpeg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image" Target="../media/image67.jpeg"/><Relationship Id="rId1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-A"/>
          <p:cNvPicPr>
            <a:picLocks noChangeAspect="1"/>
          </p:cNvPicPr>
          <p:nvPr/>
        </p:nvPicPr>
        <p:blipFill>
          <a:blip r:embed="rId1"/>
          <a:srcRect l="3881" t="19314" r="5481" b="26975"/>
          <a:stretch>
            <a:fillRect/>
          </a:stretch>
        </p:blipFill>
        <p:spPr>
          <a:xfrm>
            <a:off x="1152525" y="1657350"/>
            <a:ext cx="3104515" cy="70040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1235710" y="514350"/>
            <a:ext cx="3020695" cy="782320"/>
            <a:chOff x="2312" y="2407"/>
            <a:chExt cx="4518" cy="1082"/>
          </a:xfrm>
        </p:grpSpPr>
        <p:pic>
          <p:nvPicPr>
            <p:cNvPr id="11" name="图片 10" descr="2-A"/>
            <p:cNvPicPr>
              <a:picLocks noChangeAspect="1"/>
            </p:cNvPicPr>
            <p:nvPr/>
          </p:nvPicPr>
          <p:blipFill>
            <a:blip r:embed="rId2"/>
            <a:srcRect l="6360" t="22954" r="5482" b="17146"/>
            <a:stretch>
              <a:fillRect/>
            </a:stretch>
          </p:blipFill>
          <p:spPr>
            <a:xfrm>
              <a:off x="2312" y="2407"/>
              <a:ext cx="4519" cy="108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2480" y="2671"/>
              <a:ext cx="3980" cy="5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2" name="图片 11" descr="BCL-2-3-A"/>
          <p:cNvPicPr>
            <a:picLocks noChangeAspect="1"/>
          </p:cNvPicPr>
          <p:nvPr/>
        </p:nvPicPr>
        <p:blipFill>
          <a:blip r:embed="rId3"/>
          <a:srcRect l="6649" t="25043" r="8040" b="23276"/>
          <a:stretch>
            <a:fillRect/>
          </a:stretch>
        </p:blipFill>
        <p:spPr>
          <a:xfrm>
            <a:off x="1235710" y="2693035"/>
            <a:ext cx="3041650" cy="803910"/>
          </a:xfrm>
          <a:prstGeom prst="rect">
            <a:avLst/>
          </a:prstGeom>
        </p:spPr>
      </p:pic>
      <p:pic>
        <p:nvPicPr>
          <p:cNvPr id="14" name="图片 13" descr="1-A"/>
          <p:cNvPicPr>
            <a:picLocks noChangeAspect="1"/>
          </p:cNvPicPr>
          <p:nvPr/>
        </p:nvPicPr>
        <p:blipFill>
          <a:blip r:embed="rId4"/>
          <a:srcRect l="6227" t="17860" r="4941" b="18930"/>
          <a:stretch>
            <a:fillRect/>
          </a:stretch>
        </p:blipFill>
        <p:spPr>
          <a:xfrm>
            <a:off x="1122045" y="5393690"/>
            <a:ext cx="3333750" cy="108775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7025640" y="514350"/>
            <a:ext cx="3157220" cy="809625"/>
            <a:chOff x="11271" y="2320"/>
            <a:chExt cx="4972" cy="1275"/>
          </a:xfrm>
        </p:grpSpPr>
        <p:pic>
          <p:nvPicPr>
            <p:cNvPr id="15" name="图片 14" descr="1-A"/>
            <p:cNvPicPr>
              <a:picLocks noChangeAspect="1"/>
            </p:cNvPicPr>
            <p:nvPr/>
          </p:nvPicPr>
          <p:blipFill>
            <a:blip r:embed="rId5"/>
            <a:srcRect l="1609" t="8541" r="1978" b="5716"/>
            <a:stretch>
              <a:fillRect/>
            </a:stretch>
          </p:blipFill>
          <p:spPr>
            <a:xfrm>
              <a:off x="11271" y="2320"/>
              <a:ext cx="4972" cy="1275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1571" y="2824"/>
              <a:ext cx="3784" cy="5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6" name="图片 15" descr="2-A"/>
          <p:cNvPicPr>
            <a:picLocks noChangeAspect="1"/>
          </p:cNvPicPr>
          <p:nvPr/>
        </p:nvPicPr>
        <p:blipFill>
          <a:blip r:embed="rId6"/>
          <a:srcRect l="15854" t="19005" r="39846" b="21393"/>
          <a:stretch>
            <a:fillRect/>
          </a:stretch>
        </p:blipFill>
        <p:spPr>
          <a:xfrm>
            <a:off x="7157085" y="2812415"/>
            <a:ext cx="2892425" cy="590550"/>
          </a:xfrm>
          <a:prstGeom prst="rect">
            <a:avLst/>
          </a:prstGeom>
        </p:spPr>
      </p:pic>
      <p:pic>
        <p:nvPicPr>
          <p:cNvPr id="17" name="图片 16" descr="BAX2-A"/>
          <p:cNvPicPr>
            <a:picLocks noChangeAspect="1"/>
          </p:cNvPicPr>
          <p:nvPr/>
        </p:nvPicPr>
        <p:blipFill>
          <a:blip r:embed="rId7"/>
          <a:srcRect l="3512" t="6742" r="2666" b="7929"/>
          <a:stretch>
            <a:fillRect/>
          </a:stretch>
        </p:blipFill>
        <p:spPr>
          <a:xfrm>
            <a:off x="6966585" y="3890010"/>
            <a:ext cx="3239770" cy="1004570"/>
          </a:xfrm>
          <a:prstGeom prst="rect">
            <a:avLst/>
          </a:prstGeom>
        </p:spPr>
      </p:pic>
      <p:pic>
        <p:nvPicPr>
          <p:cNvPr id="18" name="图片 17" descr="1-A"/>
          <p:cNvPicPr>
            <a:picLocks noChangeAspect="1"/>
          </p:cNvPicPr>
          <p:nvPr/>
        </p:nvPicPr>
        <p:blipFill>
          <a:blip r:embed="rId8"/>
          <a:srcRect l="4296" t="21836" r="4071" b="17515"/>
          <a:stretch>
            <a:fillRect/>
          </a:stretch>
        </p:blipFill>
        <p:spPr>
          <a:xfrm rot="21420000">
            <a:off x="6671310" y="5488305"/>
            <a:ext cx="3630295" cy="998220"/>
          </a:xfrm>
          <a:prstGeom prst="rect">
            <a:avLst/>
          </a:prstGeom>
        </p:spPr>
      </p:pic>
      <p:pic>
        <p:nvPicPr>
          <p:cNvPr id="28" name="图片 27" descr="BAX1-marker (6)-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9115" y="1630680"/>
            <a:ext cx="3160395" cy="69342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13410" y="113030"/>
            <a:ext cx="4024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Figure2-D:BCL-2,BAX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90500" y="755650"/>
            <a:ext cx="931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BCL-2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895975" y="757555"/>
            <a:ext cx="678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BAX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>
            <a:off x="4100830" y="48133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3706495" y="29591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641215" y="757555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26Kda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987405" y="602615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21Kda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4100830" y="723900"/>
            <a:ext cx="847090" cy="535305"/>
            <a:chOff x="6634" y="1168"/>
            <a:chExt cx="1334" cy="843"/>
          </a:xfrm>
        </p:grpSpPr>
        <p:sp>
          <p:nvSpPr>
            <p:cNvPr id="52" name="文本框 51"/>
            <p:cNvSpPr txBox="1"/>
            <p:nvPr/>
          </p:nvSpPr>
          <p:spPr>
            <a:xfrm>
              <a:off x="6634" y="1168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634" y="1529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190500" y="1989455"/>
            <a:ext cx="931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BCL-2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90500" y="3034665"/>
            <a:ext cx="931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BCL-2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9906635" y="664210"/>
            <a:ext cx="847090" cy="533400"/>
            <a:chOff x="15601" y="1046"/>
            <a:chExt cx="1334" cy="840"/>
          </a:xfrm>
        </p:grpSpPr>
        <p:sp>
          <p:nvSpPr>
            <p:cNvPr id="57" name="文本框 56"/>
            <p:cNvSpPr txBox="1"/>
            <p:nvPr/>
          </p:nvSpPr>
          <p:spPr>
            <a:xfrm>
              <a:off x="15601" y="1046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5601" y="1404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3772535" y="141351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>
            <a:off x="10057765" y="539369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>
            <a:off x="9994265" y="362648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9861550" y="269303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>
            <a:off x="9861550" y="154622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>
            <a:off x="4157980" y="274129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>
            <a:off x="4100830" y="165735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>
            <a:off x="9749790" y="49720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>
            <a:off x="4058285" y="539369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0" name="文本框 69"/>
          <p:cNvSpPr txBox="1"/>
          <p:nvPr/>
        </p:nvSpPr>
        <p:spPr>
          <a:xfrm>
            <a:off x="9618980" y="331978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9526905" y="238633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9457690" y="123952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9457690" y="20764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706495" y="513588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3772535" y="245046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9736455" y="508698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4641215" y="1900555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26Kda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641215" y="3001645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26Kda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4641215" y="4258945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26Kda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4641215" y="5684520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26Kda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10987405" y="1657350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21Kda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0987405" y="2921000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21Kda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0987405" y="4109085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21Kda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0987405" y="5684520"/>
            <a:ext cx="84709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21Kda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190500" y="4315460"/>
            <a:ext cx="931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BCL-2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190500" y="5684520"/>
            <a:ext cx="931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BCL-2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4100830" y="5575935"/>
            <a:ext cx="847090" cy="535305"/>
            <a:chOff x="6634" y="1168"/>
            <a:chExt cx="1334" cy="843"/>
          </a:xfrm>
        </p:grpSpPr>
        <p:sp>
          <p:nvSpPr>
            <p:cNvPr id="90" name="文本框 89"/>
            <p:cNvSpPr txBox="1"/>
            <p:nvPr/>
          </p:nvSpPr>
          <p:spPr>
            <a:xfrm>
              <a:off x="6634" y="1168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6634" y="1529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897255" y="3748405"/>
            <a:ext cx="3429000" cy="1068070"/>
            <a:chOff x="1234" y="5903"/>
            <a:chExt cx="5400" cy="1682"/>
          </a:xfrm>
        </p:grpSpPr>
        <p:pic>
          <p:nvPicPr>
            <p:cNvPr id="13" name="图片 12" descr="3-A"/>
            <p:cNvPicPr>
              <a:picLocks noChangeAspect="1"/>
            </p:cNvPicPr>
            <p:nvPr/>
          </p:nvPicPr>
          <p:blipFill>
            <a:blip r:embed="rId10"/>
            <a:srcRect l="3778" t="10465" r="3938" b="11860"/>
            <a:stretch>
              <a:fillRect/>
            </a:stretch>
          </p:blipFill>
          <p:spPr>
            <a:xfrm>
              <a:off x="2018" y="6249"/>
              <a:ext cx="4616" cy="1336"/>
            </a:xfrm>
            <a:prstGeom prst="rect">
              <a:avLst/>
            </a:prstGeom>
          </p:spPr>
        </p:pic>
        <p:cxnSp>
          <p:nvCxnSpPr>
            <p:cNvPr id="68" name="直接箭头连接符 67"/>
            <p:cNvCxnSpPr/>
            <p:nvPr/>
          </p:nvCxnSpPr>
          <p:spPr>
            <a:xfrm>
              <a:off x="2341" y="6386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75" name="文本框 74"/>
            <p:cNvSpPr txBox="1"/>
            <p:nvPr/>
          </p:nvSpPr>
          <p:spPr>
            <a:xfrm>
              <a:off x="1767" y="5903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1234" y="6707"/>
              <a:ext cx="1334" cy="843"/>
              <a:chOff x="6634" y="1168"/>
              <a:chExt cx="1334" cy="843"/>
            </a:xfrm>
          </p:grpSpPr>
          <p:sp>
            <p:nvSpPr>
              <p:cNvPr id="93" name="文本框 92"/>
              <p:cNvSpPr txBox="1"/>
              <p:nvPr/>
            </p:nvSpPr>
            <p:spPr>
              <a:xfrm>
                <a:off x="6634" y="1168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6634" y="1529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95" name="组合 94"/>
          <p:cNvGrpSpPr/>
          <p:nvPr/>
        </p:nvGrpSpPr>
        <p:grpSpPr>
          <a:xfrm>
            <a:off x="4100830" y="1822450"/>
            <a:ext cx="847090" cy="535305"/>
            <a:chOff x="6634" y="1168"/>
            <a:chExt cx="1334" cy="843"/>
          </a:xfrm>
        </p:grpSpPr>
        <p:sp>
          <p:nvSpPr>
            <p:cNvPr id="96" name="文本框 95"/>
            <p:cNvSpPr txBox="1"/>
            <p:nvPr/>
          </p:nvSpPr>
          <p:spPr>
            <a:xfrm>
              <a:off x="6634" y="1168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6634" y="1529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4100830" y="2953385"/>
            <a:ext cx="847090" cy="535305"/>
            <a:chOff x="6634" y="1168"/>
            <a:chExt cx="1334" cy="843"/>
          </a:xfrm>
        </p:grpSpPr>
        <p:sp>
          <p:nvSpPr>
            <p:cNvPr id="99" name="文本框 98"/>
            <p:cNvSpPr txBox="1"/>
            <p:nvPr/>
          </p:nvSpPr>
          <p:spPr>
            <a:xfrm>
              <a:off x="6634" y="1168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6634" y="1529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102" name="文本框 101"/>
          <p:cNvSpPr txBox="1"/>
          <p:nvPr/>
        </p:nvSpPr>
        <p:spPr>
          <a:xfrm>
            <a:off x="5895975" y="1900555"/>
            <a:ext cx="678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BAX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5895975" y="3001645"/>
            <a:ext cx="678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BAX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5895975" y="4258945"/>
            <a:ext cx="678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BAX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5895975" y="5684520"/>
            <a:ext cx="678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BAX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9906635" y="1593850"/>
            <a:ext cx="847090" cy="533400"/>
            <a:chOff x="15601" y="1046"/>
            <a:chExt cx="1334" cy="840"/>
          </a:xfrm>
        </p:grpSpPr>
        <p:sp>
          <p:nvSpPr>
            <p:cNvPr id="108" name="文本框 107"/>
            <p:cNvSpPr txBox="1"/>
            <p:nvPr/>
          </p:nvSpPr>
          <p:spPr>
            <a:xfrm>
              <a:off x="15601" y="1046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15601" y="1404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9906635" y="2812415"/>
            <a:ext cx="847090" cy="533400"/>
            <a:chOff x="15601" y="1046"/>
            <a:chExt cx="1334" cy="840"/>
          </a:xfrm>
        </p:grpSpPr>
        <p:sp>
          <p:nvSpPr>
            <p:cNvPr id="111" name="文本框 110"/>
            <p:cNvSpPr txBox="1"/>
            <p:nvPr/>
          </p:nvSpPr>
          <p:spPr>
            <a:xfrm>
              <a:off x="15601" y="1046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12" name="文本框 111"/>
            <p:cNvSpPr txBox="1"/>
            <p:nvPr/>
          </p:nvSpPr>
          <p:spPr>
            <a:xfrm>
              <a:off x="15601" y="1404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10123805" y="4055110"/>
            <a:ext cx="847090" cy="533400"/>
            <a:chOff x="15601" y="1046"/>
            <a:chExt cx="1334" cy="840"/>
          </a:xfrm>
        </p:grpSpPr>
        <p:sp>
          <p:nvSpPr>
            <p:cNvPr id="114" name="文本框 113"/>
            <p:cNvSpPr txBox="1"/>
            <p:nvPr/>
          </p:nvSpPr>
          <p:spPr>
            <a:xfrm>
              <a:off x="15601" y="1046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15601" y="1404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118" name="文本框 117"/>
          <p:cNvSpPr txBox="1"/>
          <p:nvPr/>
        </p:nvSpPr>
        <p:spPr>
          <a:xfrm>
            <a:off x="10182860" y="557593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45160" y="29019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Figure6-A:STING,TUBULIN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图片 11" descr="tubulin-marker (3)-A"/>
          <p:cNvPicPr>
            <a:picLocks noChangeAspect="1"/>
          </p:cNvPicPr>
          <p:nvPr/>
        </p:nvPicPr>
        <p:blipFill>
          <a:blip r:embed="rId1"/>
          <a:srcRect l="4465" t="23521" r="5557" b="14343"/>
          <a:stretch>
            <a:fillRect/>
          </a:stretch>
        </p:blipFill>
        <p:spPr>
          <a:xfrm>
            <a:off x="6788785" y="4028440"/>
            <a:ext cx="2727325" cy="911225"/>
          </a:xfrm>
          <a:prstGeom prst="rect">
            <a:avLst/>
          </a:prstGeom>
        </p:spPr>
      </p:pic>
      <p:sp>
        <p:nvSpPr>
          <p:cNvPr id="79" name="文本框 66"/>
          <p:cNvSpPr txBox="1"/>
          <p:nvPr/>
        </p:nvSpPr>
        <p:spPr>
          <a:xfrm>
            <a:off x="4497070" y="4414520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33Kda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113790" y="4175125"/>
            <a:ext cx="3394075" cy="940435"/>
            <a:chOff x="1185" y="5824"/>
            <a:chExt cx="5345" cy="1481"/>
          </a:xfrm>
        </p:grpSpPr>
        <p:pic>
          <p:nvPicPr>
            <p:cNvPr id="11" name="图片 10" descr="3-A"/>
            <p:cNvPicPr>
              <a:picLocks noChangeAspect="1"/>
            </p:cNvPicPr>
            <p:nvPr/>
          </p:nvPicPr>
          <p:blipFill>
            <a:blip r:embed="rId2"/>
            <a:srcRect l="12887" t="19377" r="29840" b="20415"/>
            <a:stretch>
              <a:fillRect/>
            </a:stretch>
          </p:blipFill>
          <p:spPr>
            <a:xfrm>
              <a:off x="2076" y="5824"/>
              <a:ext cx="4454" cy="1481"/>
            </a:xfrm>
            <a:prstGeom prst="rect">
              <a:avLst/>
            </a:prstGeom>
          </p:spPr>
        </p:pic>
        <p:grpSp>
          <p:nvGrpSpPr>
            <p:cNvPr id="95" name="组合 94"/>
            <p:cNvGrpSpPr/>
            <p:nvPr/>
          </p:nvGrpSpPr>
          <p:grpSpPr>
            <a:xfrm rot="0">
              <a:off x="1185" y="6009"/>
              <a:ext cx="1334" cy="1158"/>
              <a:chOff x="6634" y="1168"/>
              <a:chExt cx="1334" cy="619"/>
            </a:xfrm>
          </p:grpSpPr>
          <p:sp>
            <p:nvSpPr>
              <p:cNvPr id="96" name="文本框 95"/>
              <p:cNvSpPr txBox="1"/>
              <p:nvPr/>
            </p:nvSpPr>
            <p:spPr>
              <a:xfrm>
                <a:off x="6634" y="1168"/>
                <a:ext cx="1334" cy="2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35Kda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97" name="文本框 96"/>
              <p:cNvSpPr txBox="1"/>
              <p:nvPr/>
            </p:nvSpPr>
            <p:spPr>
              <a:xfrm>
                <a:off x="6634" y="1529"/>
                <a:ext cx="1334" cy="2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1466850" y="367601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1864995" y="398208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98120" y="4533900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STING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5" name="文本框 65"/>
          <p:cNvSpPr txBox="1"/>
          <p:nvPr/>
        </p:nvSpPr>
        <p:spPr>
          <a:xfrm>
            <a:off x="5553710" y="4414520"/>
            <a:ext cx="118745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TUBULIN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047480" y="355854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>
            <a:off x="9407525" y="380936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 rot="0">
            <a:off x="9407525" y="3982720"/>
            <a:ext cx="847090" cy="875226"/>
            <a:chOff x="6248" y="5802"/>
            <a:chExt cx="1334" cy="1291"/>
          </a:xfrm>
        </p:grpSpPr>
        <p:sp>
          <p:nvSpPr>
            <p:cNvPr id="51" name="文本框 50"/>
            <p:cNvSpPr txBox="1"/>
            <p:nvPr/>
          </p:nvSpPr>
          <p:spPr>
            <a:xfrm>
              <a:off x="6248" y="6147"/>
              <a:ext cx="1334" cy="45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248" y="6641"/>
              <a:ext cx="1334" cy="45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248" y="5802"/>
              <a:ext cx="1334" cy="45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98120" y="2353310"/>
            <a:ext cx="10703560" cy="1128395"/>
            <a:chOff x="312" y="1988"/>
            <a:chExt cx="16856" cy="1777"/>
          </a:xfrm>
        </p:grpSpPr>
        <p:sp>
          <p:nvSpPr>
            <p:cNvPr id="65" name="文本框 64"/>
            <p:cNvSpPr txBox="1"/>
            <p:nvPr/>
          </p:nvSpPr>
          <p:spPr>
            <a:xfrm>
              <a:off x="312" y="2616"/>
              <a:ext cx="14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STING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657" y="2504"/>
              <a:ext cx="5345" cy="1184"/>
              <a:chOff x="1185" y="2423"/>
              <a:chExt cx="5345" cy="1184"/>
            </a:xfrm>
          </p:grpSpPr>
          <p:pic>
            <p:nvPicPr>
              <p:cNvPr id="7" name="图片 6" descr="1-sample (2)"/>
              <p:cNvPicPr>
                <a:picLocks noChangeAspect="1"/>
              </p:cNvPicPr>
              <p:nvPr/>
            </p:nvPicPr>
            <p:blipFill>
              <a:blip r:embed="rId3"/>
              <a:srcRect l="36738" t="22861" r="37456" b="71306"/>
              <a:stretch>
                <a:fillRect/>
              </a:stretch>
            </p:blipFill>
            <p:spPr>
              <a:xfrm>
                <a:off x="2076" y="2423"/>
                <a:ext cx="4454" cy="1184"/>
              </a:xfrm>
              <a:prstGeom prst="rect">
                <a:avLst/>
              </a:prstGeom>
            </p:spPr>
          </p:pic>
          <p:sp>
            <p:nvSpPr>
              <p:cNvPr id="27" name="文本框 26"/>
              <p:cNvSpPr txBox="1"/>
              <p:nvPr/>
            </p:nvSpPr>
            <p:spPr>
              <a:xfrm>
                <a:off x="1185" y="2806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2310" y="2050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>
              <a:off x="2763" y="2446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文本框 66"/>
            <p:cNvSpPr txBox="1"/>
            <p:nvPr/>
          </p:nvSpPr>
          <p:spPr>
            <a:xfrm>
              <a:off x="7082" y="2623"/>
              <a:ext cx="1424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33Kda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8" name="文本框 65"/>
            <p:cNvSpPr txBox="1"/>
            <p:nvPr/>
          </p:nvSpPr>
          <p:spPr>
            <a:xfrm>
              <a:off x="8746" y="2571"/>
              <a:ext cx="1870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TUBULIN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80" name="文本框 67"/>
            <p:cNvSpPr txBox="1"/>
            <p:nvPr/>
          </p:nvSpPr>
          <p:spPr>
            <a:xfrm>
              <a:off x="15744" y="2455"/>
              <a:ext cx="1424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55Kda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cxnSp>
          <p:nvCxnSpPr>
            <p:cNvPr id="43" name="直接箭头连接符 42"/>
            <p:cNvCxnSpPr/>
            <p:nvPr/>
          </p:nvCxnSpPr>
          <p:spPr>
            <a:xfrm>
              <a:off x="11679" y="2342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56" name="组合 55"/>
            <p:cNvGrpSpPr/>
            <p:nvPr/>
          </p:nvGrpSpPr>
          <p:grpSpPr>
            <a:xfrm>
              <a:off x="10096" y="1988"/>
              <a:ext cx="4890" cy="1777"/>
              <a:chOff x="10526" y="1963"/>
              <a:chExt cx="4890" cy="1777"/>
            </a:xfrm>
          </p:grpSpPr>
          <p:pic>
            <p:nvPicPr>
              <p:cNvPr id="8" name="图片 7" descr="tubulin-marker (3)-P"/>
              <p:cNvPicPr>
                <a:picLocks noChangeAspect="1"/>
              </p:cNvPicPr>
              <p:nvPr/>
            </p:nvPicPr>
            <p:blipFill>
              <a:blip r:embed="rId4"/>
              <a:srcRect l="45971" t="77620" r="29998" b="15231"/>
              <a:stretch>
                <a:fillRect/>
              </a:stretch>
            </p:blipFill>
            <p:spPr>
              <a:xfrm>
                <a:off x="11350" y="2317"/>
                <a:ext cx="4066" cy="1423"/>
              </a:xfrm>
              <a:prstGeom prst="rect">
                <a:avLst/>
              </a:prstGeom>
            </p:spPr>
          </p:pic>
          <p:sp>
            <p:nvSpPr>
              <p:cNvPr id="68" name="文本框 67"/>
              <p:cNvSpPr txBox="1"/>
              <p:nvPr/>
            </p:nvSpPr>
            <p:spPr>
              <a:xfrm>
                <a:off x="10943" y="1963"/>
                <a:ext cx="147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marker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 rot="0">
                <a:off x="10526" y="2504"/>
                <a:ext cx="1334" cy="1143"/>
                <a:chOff x="6248" y="5802"/>
                <a:chExt cx="1334" cy="1454"/>
              </a:xfrm>
            </p:grpSpPr>
            <p:sp>
              <p:nvSpPr>
                <p:cNvPr id="45" name="文本框 44"/>
                <p:cNvSpPr txBox="1"/>
                <p:nvPr/>
              </p:nvSpPr>
              <p:spPr>
                <a:xfrm>
                  <a:off x="6248" y="6147"/>
                  <a:ext cx="1334" cy="6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marL="0" indent="0" algn="l" defTabSz="26670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60Kda</a:t>
                  </a:r>
                  <a:endPara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46" name="文本框 45"/>
                <p:cNvSpPr txBox="1"/>
                <p:nvPr/>
              </p:nvSpPr>
              <p:spPr>
                <a:xfrm>
                  <a:off x="6248" y="6641"/>
                  <a:ext cx="1334" cy="6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marL="0" indent="0" algn="l" defTabSz="26670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45Kda</a:t>
                  </a:r>
                  <a:endPara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47" name="文本框 46"/>
                <p:cNvSpPr txBox="1"/>
                <p:nvPr/>
              </p:nvSpPr>
              <p:spPr>
                <a:xfrm>
                  <a:off x="6248" y="5802"/>
                  <a:ext cx="1334" cy="6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marL="0" indent="0" algn="l" defTabSz="26670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75Kda</a:t>
                  </a:r>
                  <a:endPara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</p:grpSp>
        </p:grpSp>
      </p:grpSp>
      <p:grpSp>
        <p:nvGrpSpPr>
          <p:cNvPr id="60" name="组合 59"/>
          <p:cNvGrpSpPr/>
          <p:nvPr/>
        </p:nvGrpSpPr>
        <p:grpSpPr>
          <a:xfrm>
            <a:off x="216535" y="756285"/>
            <a:ext cx="10703560" cy="1352550"/>
            <a:chOff x="312" y="3740"/>
            <a:chExt cx="16856" cy="2130"/>
          </a:xfrm>
        </p:grpSpPr>
        <p:grpSp>
          <p:nvGrpSpPr>
            <p:cNvPr id="37" name="组合 36"/>
            <p:cNvGrpSpPr/>
            <p:nvPr/>
          </p:nvGrpSpPr>
          <p:grpSpPr>
            <a:xfrm>
              <a:off x="10783" y="4366"/>
              <a:ext cx="4202" cy="1496"/>
              <a:chOff x="10296" y="3693"/>
              <a:chExt cx="4202" cy="1496"/>
            </a:xfrm>
          </p:grpSpPr>
          <p:pic>
            <p:nvPicPr>
              <p:cNvPr id="10" name="图片 9" descr="tubulin-marker (3)-P"/>
              <p:cNvPicPr>
                <a:picLocks noChangeAspect="1"/>
              </p:cNvPicPr>
              <p:nvPr/>
            </p:nvPicPr>
            <p:blipFill>
              <a:blip r:embed="rId5"/>
              <a:srcRect l="39460" t="82556" r="36270" b="10102"/>
              <a:stretch>
                <a:fillRect/>
              </a:stretch>
            </p:blipFill>
            <p:spPr>
              <a:xfrm>
                <a:off x="10296" y="3693"/>
                <a:ext cx="4203" cy="1496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10806" y="4387"/>
                <a:ext cx="3284" cy="5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726" y="4516"/>
              <a:ext cx="5561" cy="1354"/>
              <a:chOff x="1185" y="4162"/>
              <a:chExt cx="5561" cy="1354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1978" y="4162"/>
                <a:ext cx="4768" cy="1354"/>
                <a:chOff x="1978" y="2914"/>
                <a:chExt cx="4768" cy="1354"/>
              </a:xfrm>
            </p:grpSpPr>
            <p:pic>
              <p:nvPicPr>
                <p:cNvPr id="9" name="图片 8" descr="1-P"/>
                <p:cNvPicPr>
                  <a:picLocks noChangeAspect="1"/>
                </p:cNvPicPr>
                <p:nvPr/>
              </p:nvPicPr>
              <p:blipFill>
                <a:blip r:embed="rId7"/>
                <a:srcRect l="32829" t="22556" r="40059" b="70898"/>
                <a:stretch>
                  <a:fillRect/>
                </a:stretch>
              </p:blipFill>
              <p:spPr>
                <a:xfrm>
                  <a:off x="1978" y="2914"/>
                  <a:ext cx="4768" cy="1354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2584" y="2914"/>
                  <a:ext cx="3556" cy="55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" name="文本框 5"/>
              <p:cNvSpPr txBox="1"/>
              <p:nvPr/>
            </p:nvSpPr>
            <p:spPr>
              <a:xfrm>
                <a:off x="1185" y="4598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2443" y="3883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2937" y="4438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312" y="4848"/>
              <a:ext cx="14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STING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32" name="文本框 66"/>
            <p:cNvSpPr txBox="1"/>
            <p:nvPr/>
          </p:nvSpPr>
          <p:spPr>
            <a:xfrm>
              <a:off x="7082" y="4696"/>
              <a:ext cx="1424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33Kda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34" name="文本框 65"/>
            <p:cNvSpPr txBox="1"/>
            <p:nvPr/>
          </p:nvSpPr>
          <p:spPr>
            <a:xfrm>
              <a:off x="8746" y="4667"/>
              <a:ext cx="1870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TUBULIN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4046" y="3740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42" name="直接箭头连接符 41"/>
            <p:cNvCxnSpPr/>
            <p:nvPr/>
          </p:nvCxnSpPr>
          <p:spPr>
            <a:xfrm>
              <a:off x="14678" y="4106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48" name="组合 47"/>
            <p:cNvGrpSpPr/>
            <p:nvPr/>
          </p:nvGrpSpPr>
          <p:grpSpPr>
            <a:xfrm rot="0">
              <a:off x="14678" y="4366"/>
              <a:ext cx="1334" cy="1466"/>
              <a:chOff x="6248" y="5802"/>
              <a:chExt cx="1334" cy="1251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6248" y="6147"/>
                <a:ext cx="1334" cy="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60Kda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6248" y="6641"/>
                <a:ext cx="1334" cy="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45Kda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6248" y="5802"/>
                <a:ext cx="1334" cy="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57" name="文本框 67"/>
            <p:cNvSpPr txBox="1"/>
            <p:nvPr/>
          </p:nvSpPr>
          <p:spPr>
            <a:xfrm>
              <a:off x="15744" y="4616"/>
              <a:ext cx="1424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55Kda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sp>
        <p:nvSpPr>
          <p:cNvPr id="58" name="文本框 67"/>
          <p:cNvSpPr txBox="1"/>
          <p:nvPr/>
        </p:nvSpPr>
        <p:spPr>
          <a:xfrm>
            <a:off x="9997440" y="435292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55Kda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>
            <a:off x="7140575" y="257810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文本框 40"/>
          <p:cNvSpPr txBox="1"/>
          <p:nvPr/>
        </p:nvSpPr>
        <p:spPr>
          <a:xfrm>
            <a:off x="613410" y="113030"/>
            <a:ext cx="4024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Figure7-A:cGAS,GAPDH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 descr="GAPDH (1)-P"/>
          <p:cNvPicPr>
            <a:picLocks noChangeAspect="1"/>
          </p:cNvPicPr>
          <p:nvPr/>
        </p:nvPicPr>
        <p:blipFill>
          <a:blip r:embed="rId1"/>
          <a:srcRect l="26198" t="80139" r="47169" b="12611"/>
          <a:stretch>
            <a:fillRect/>
          </a:stretch>
        </p:blipFill>
        <p:spPr>
          <a:xfrm>
            <a:off x="7892415" y="2315845"/>
            <a:ext cx="2392045" cy="765810"/>
          </a:xfrm>
          <a:prstGeom prst="rect">
            <a:avLst/>
          </a:prstGeom>
        </p:spPr>
      </p:pic>
      <p:pic>
        <p:nvPicPr>
          <p:cNvPr id="11" name="图片 10" descr="GAPDH (1)"/>
          <p:cNvPicPr>
            <a:picLocks noChangeAspect="1"/>
          </p:cNvPicPr>
          <p:nvPr/>
        </p:nvPicPr>
        <p:blipFill>
          <a:blip r:embed="rId2"/>
          <a:srcRect l="48634" t="78479" r="25365" b="16213"/>
          <a:stretch>
            <a:fillRect/>
          </a:stretch>
        </p:blipFill>
        <p:spPr>
          <a:xfrm>
            <a:off x="7947660" y="3460115"/>
            <a:ext cx="2383790" cy="572135"/>
          </a:xfrm>
          <a:prstGeom prst="rect">
            <a:avLst/>
          </a:prstGeom>
        </p:spPr>
      </p:pic>
      <p:pic>
        <p:nvPicPr>
          <p:cNvPr id="13" name="图片 12" descr="GAPDH (1)"/>
          <p:cNvPicPr>
            <a:picLocks noChangeAspect="1"/>
          </p:cNvPicPr>
          <p:nvPr/>
        </p:nvPicPr>
        <p:blipFill>
          <a:blip r:embed="rId3"/>
          <a:srcRect l="34291" t="70729" r="39553" b="21666"/>
          <a:stretch>
            <a:fillRect/>
          </a:stretch>
        </p:blipFill>
        <p:spPr>
          <a:xfrm>
            <a:off x="7770495" y="1149350"/>
            <a:ext cx="2513965" cy="859790"/>
          </a:xfrm>
          <a:prstGeom prst="rect">
            <a:avLst/>
          </a:prstGeom>
        </p:spPr>
      </p:pic>
      <p:pic>
        <p:nvPicPr>
          <p:cNvPr id="15" name="图片 14" descr="GAPDH (1)-P"/>
          <p:cNvPicPr>
            <a:picLocks noChangeAspect="1"/>
          </p:cNvPicPr>
          <p:nvPr/>
        </p:nvPicPr>
        <p:blipFill>
          <a:blip r:embed="rId4"/>
          <a:srcRect l="45264" t="72685" r="28223" b="21472"/>
          <a:stretch>
            <a:fillRect/>
          </a:stretch>
        </p:blipFill>
        <p:spPr>
          <a:xfrm>
            <a:off x="8013700" y="4410710"/>
            <a:ext cx="2317750" cy="6007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22580" y="1337310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3" name="文本框 10"/>
          <p:cNvSpPr txBox="1"/>
          <p:nvPr>
            <p:custDataLst>
              <p:tags r:id="rId5"/>
            </p:custDataLst>
          </p:nvPr>
        </p:nvSpPr>
        <p:spPr>
          <a:xfrm>
            <a:off x="4537710" y="133921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pic>
        <p:nvPicPr>
          <p:cNvPr id="7" name="图片 6" descr="1-P"/>
          <p:cNvPicPr>
            <a:picLocks noChangeAspect="1"/>
          </p:cNvPicPr>
          <p:nvPr/>
        </p:nvPicPr>
        <p:blipFill>
          <a:blip r:embed="rId6"/>
          <a:srcRect l="38034" t="51046" r="36509" b="42917"/>
          <a:stretch>
            <a:fillRect/>
          </a:stretch>
        </p:blipFill>
        <p:spPr>
          <a:xfrm>
            <a:off x="1437640" y="2454910"/>
            <a:ext cx="2600325" cy="725170"/>
          </a:xfrm>
          <a:prstGeom prst="rect">
            <a:avLst/>
          </a:prstGeom>
        </p:spPr>
      </p:pic>
      <p:pic>
        <p:nvPicPr>
          <p:cNvPr id="10" name="图片 9" descr="3-1-P"/>
          <p:cNvPicPr>
            <a:picLocks noChangeAspect="1"/>
          </p:cNvPicPr>
          <p:nvPr/>
        </p:nvPicPr>
        <p:blipFill>
          <a:blip r:embed="rId7"/>
          <a:srcRect l="33656" t="64537" r="39351" b="29120"/>
          <a:stretch>
            <a:fillRect/>
          </a:stretch>
        </p:blipFill>
        <p:spPr>
          <a:xfrm>
            <a:off x="1501140" y="3397885"/>
            <a:ext cx="2472690" cy="683260"/>
          </a:xfrm>
          <a:prstGeom prst="rect">
            <a:avLst/>
          </a:prstGeom>
        </p:spPr>
      </p:pic>
      <p:pic>
        <p:nvPicPr>
          <p:cNvPr id="14" name="图片 13" descr="3"/>
          <p:cNvPicPr>
            <a:picLocks noChangeAspect="1"/>
          </p:cNvPicPr>
          <p:nvPr/>
        </p:nvPicPr>
        <p:blipFill>
          <a:blip r:embed="rId8"/>
          <a:srcRect l="38854" t="59955" r="36510" b="33443"/>
          <a:stretch>
            <a:fillRect/>
          </a:stretch>
        </p:blipFill>
        <p:spPr>
          <a:xfrm>
            <a:off x="1541145" y="4370705"/>
            <a:ext cx="2432685" cy="76644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 rot="0">
            <a:off x="3849370" y="3397885"/>
            <a:ext cx="847090" cy="514350"/>
            <a:chOff x="6634" y="1168"/>
            <a:chExt cx="1334" cy="895"/>
          </a:xfrm>
        </p:grpSpPr>
        <p:sp>
          <p:nvSpPr>
            <p:cNvPr id="19" name="文本框 18"/>
            <p:cNvSpPr txBox="1"/>
            <p:nvPr/>
          </p:nvSpPr>
          <p:spPr>
            <a:xfrm>
              <a:off x="6634" y="1168"/>
              <a:ext cx="1334" cy="5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634" y="1529"/>
              <a:ext cx="1334" cy="5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0">
            <a:off x="3973830" y="2454910"/>
            <a:ext cx="847090" cy="596265"/>
            <a:chOff x="6634" y="1168"/>
            <a:chExt cx="1334" cy="743"/>
          </a:xfrm>
        </p:grpSpPr>
        <p:sp>
          <p:nvSpPr>
            <p:cNvPr id="18" name="文本框 17"/>
            <p:cNvSpPr txBox="1"/>
            <p:nvPr/>
          </p:nvSpPr>
          <p:spPr>
            <a:xfrm>
              <a:off x="6634" y="1168"/>
              <a:ext cx="1334" cy="38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634" y="1529"/>
              <a:ext cx="1334" cy="38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45565" y="864235"/>
            <a:ext cx="3383280" cy="1352550"/>
            <a:chOff x="2264" y="1339"/>
            <a:chExt cx="5328" cy="2130"/>
          </a:xfrm>
        </p:grpSpPr>
        <p:pic>
          <p:nvPicPr>
            <p:cNvPr id="12" name="图片 11" descr="2-P"/>
            <p:cNvPicPr>
              <a:picLocks noChangeAspect="1"/>
            </p:cNvPicPr>
            <p:nvPr/>
          </p:nvPicPr>
          <p:blipFill>
            <a:blip r:embed="rId9"/>
            <a:srcRect l="34364" t="68463" r="40538" b="23685"/>
            <a:stretch>
              <a:fillRect/>
            </a:stretch>
          </p:blipFill>
          <p:spPr>
            <a:xfrm>
              <a:off x="2264" y="1909"/>
              <a:ext cx="4240" cy="1560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5792" y="1339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32" name="直接箭头连接符 31"/>
            <p:cNvCxnSpPr/>
            <p:nvPr/>
          </p:nvCxnSpPr>
          <p:spPr>
            <a:xfrm>
              <a:off x="6258" y="1834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 rot="0">
              <a:off x="6258" y="2256"/>
              <a:ext cx="1334" cy="1156"/>
              <a:chOff x="6634" y="1168"/>
              <a:chExt cx="1334" cy="621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6634" y="1168"/>
                <a:ext cx="1334" cy="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60Kda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6634" y="1529"/>
                <a:ext cx="1334" cy="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45Kda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 rot="0">
            <a:off x="967740" y="4497070"/>
            <a:ext cx="847090" cy="514350"/>
            <a:chOff x="6634" y="1168"/>
            <a:chExt cx="1334" cy="895"/>
          </a:xfrm>
        </p:grpSpPr>
        <p:sp>
          <p:nvSpPr>
            <p:cNvPr id="25" name="文本框 24"/>
            <p:cNvSpPr txBox="1"/>
            <p:nvPr/>
          </p:nvSpPr>
          <p:spPr>
            <a:xfrm>
              <a:off x="6634" y="1168"/>
              <a:ext cx="1334" cy="5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34" y="1529"/>
              <a:ext cx="1334" cy="5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506470" y="200914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06470" y="293687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284605" y="397446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3849370" y="225806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3778885" y="319976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1627505" y="426275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322580" y="2484120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22580" y="3363595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22580" y="4535170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矩形 38"/>
          <p:cNvSpPr/>
          <p:nvPr>
            <p:custDataLst>
              <p:tags r:id="rId10"/>
            </p:custDataLst>
          </p:nvPr>
        </p:nvSpPr>
        <p:spPr>
          <a:xfrm>
            <a:off x="1627505" y="1355090"/>
            <a:ext cx="2258060" cy="350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文本框 10"/>
          <p:cNvSpPr txBox="1"/>
          <p:nvPr>
            <p:custDataLst>
              <p:tags r:id="rId11"/>
            </p:custDataLst>
          </p:nvPr>
        </p:nvSpPr>
        <p:spPr>
          <a:xfrm>
            <a:off x="4537710" y="245491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44" name="文本框 10"/>
          <p:cNvSpPr txBox="1"/>
          <p:nvPr>
            <p:custDataLst>
              <p:tags r:id="rId12"/>
            </p:custDataLst>
          </p:nvPr>
        </p:nvSpPr>
        <p:spPr>
          <a:xfrm>
            <a:off x="4537710" y="324167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45" name="文本框 10"/>
          <p:cNvSpPr txBox="1"/>
          <p:nvPr>
            <p:custDataLst>
              <p:tags r:id="rId13"/>
            </p:custDataLst>
          </p:nvPr>
        </p:nvSpPr>
        <p:spPr>
          <a:xfrm>
            <a:off x="4537710" y="453517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704965" y="133921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1" name="文本框 25"/>
          <p:cNvSpPr txBox="1"/>
          <p:nvPr/>
        </p:nvSpPr>
        <p:spPr>
          <a:xfrm>
            <a:off x="10797540" y="1275080"/>
            <a:ext cx="100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132695" y="139890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132695" y="2429510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477760" y="360997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284460" y="459676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770110" y="91948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770110" y="200914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851140" y="318008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705340" y="406400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6" name="直接箭头连接符 55"/>
          <p:cNvCxnSpPr/>
          <p:nvPr/>
        </p:nvCxnSpPr>
        <p:spPr>
          <a:xfrm>
            <a:off x="10132695" y="118618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10132695" y="225806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>
            <a:off x="8184515" y="346011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>
            <a:off x="10132695" y="437070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6704965" y="231584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704965" y="323723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704965" y="453517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文本框 25"/>
          <p:cNvSpPr txBox="1"/>
          <p:nvPr/>
        </p:nvSpPr>
        <p:spPr>
          <a:xfrm>
            <a:off x="10797540" y="2315845"/>
            <a:ext cx="100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65" name="文本框 25"/>
          <p:cNvSpPr txBox="1"/>
          <p:nvPr/>
        </p:nvSpPr>
        <p:spPr>
          <a:xfrm>
            <a:off x="10797540" y="3243580"/>
            <a:ext cx="100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66" name="文本框 25"/>
          <p:cNvSpPr txBox="1"/>
          <p:nvPr/>
        </p:nvSpPr>
        <p:spPr>
          <a:xfrm>
            <a:off x="10797540" y="4435475"/>
            <a:ext cx="100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67" name="矩形 66"/>
          <p:cNvSpPr/>
          <p:nvPr>
            <p:custDataLst>
              <p:tags r:id="rId14"/>
            </p:custDataLst>
          </p:nvPr>
        </p:nvSpPr>
        <p:spPr>
          <a:xfrm>
            <a:off x="8119745" y="1275080"/>
            <a:ext cx="1957070" cy="350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21360" y="17907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Figure7-A:NLRP3,GAPDH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图片 8" descr="GAPDH (1)-P"/>
          <p:cNvPicPr>
            <a:picLocks noChangeAspect="1"/>
          </p:cNvPicPr>
          <p:nvPr/>
        </p:nvPicPr>
        <p:blipFill>
          <a:blip r:embed="rId1"/>
          <a:srcRect l="34963" t="63926" r="39591" b="29426"/>
          <a:stretch>
            <a:fillRect/>
          </a:stretch>
        </p:blipFill>
        <p:spPr>
          <a:xfrm>
            <a:off x="8027035" y="1341120"/>
            <a:ext cx="2410460" cy="740410"/>
          </a:xfrm>
          <a:prstGeom prst="rect">
            <a:avLst/>
          </a:prstGeom>
        </p:spPr>
      </p:pic>
      <p:pic>
        <p:nvPicPr>
          <p:cNvPr id="10" name="图片 9" descr="GAPDH (1)-2"/>
          <p:cNvPicPr>
            <a:picLocks noChangeAspect="1"/>
          </p:cNvPicPr>
          <p:nvPr/>
        </p:nvPicPr>
        <p:blipFill>
          <a:blip r:embed="rId2"/>
          <a:srcRect l="23595" t="61009" r="52842" b="31537"/>
          <a:stretch>
            <a:fillRect/>
          </a:stretch>
        </p:blipFill>
        <p:spPr>
          <a:xfrm>
            <a:off x="7982585" y="2308225"/>
            <a:ext cx="2674620" cy="883920"/>
          </a:xfrm>
          <a:prstGeom prst="rect">
            <a:avLst/>
          </a:prstGeom>
        </p:spPr>
      </p:pic>
      <p:pic>
        <p:nvPicPr>
          <p:cNvPr id="11" name="图片 10" descr="GAPDH (1)"/>
          <p:cNvPicPr>
            <a:picLocks noChangeAspect="1"/>
          </p:cNvPicPr>
          <p:nvPr/>
        </p:nvPicPr>
        <p:blipFill>
          <a:blip r:embed="rId3"/>
          <a:srcRect l="35812" t="65276" r="35160" b="27410"/>
          <a:stretch>
            <a:fillRect/>
          </a:stretch>
        </p:blipFill>
        <p:spPr>
          <a:xfrm>
            <a:off x="7837170" y="3743960"/>
            <a:ext cx="2973705" cy="737870"/>
          </a:xfrm>
          <a:prstGeom prst="rect">
            <a:avLst/>
          </a:prstGeom>
        </p:spPr>
      </p:pic>
      <p:pic>
        <p:nvPicPr>
          <p:cNvPr id="12" name="图片 11" descr="GAPDH (1)-P"/>
          <p:cNvPicPr>
            <a:picLocks noChangeAspect="1"/>
          </p:cNvPicPr>
          <p:nvPr/>
        </p:nvPicPr>
        <p:blipFill>
          <a:blip r:embed="rId4"/>
          <a:srcRect l="55205" t="81241" r="19937" b="13519"/>
          <a:stretch>
            <a:fillRect/>
          </a:stretch>
        </p:blipFill>
        <p:spPr>
          <a:xfrm>
            <a:off x="7829550" y="5186045"/>
            <a:ext cx="2981325" cy="739140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464820" y="987425"/>
            <a:ext cx="5076190" cy="5334000"/>
            <a:chOff x="1004" y="1534"/>
            <a:chExt cx="7994" cy="8400"/>
          </a:xfrm>
        </p:grpSpPr>
        <p:pic>
          <p:nvPicPr>
            <p:cNvPr id="5" name="图片 4" descr="111-P"/>
            <p:cNvPicPr>
              <a:picLocks noChangeAspect="1"/>
            </p:cNvPicPr>
            <p:nvPr/>
          </p:nvPicPr>
          <p:blipFill>
            <a:blip r:embed="rId5"/>
            <a:srcRect l="48334" t="54870" r="25980" b="39898"/>
            <a:stretch>
              <a:fillRect/>
            </a:stretch>
          </p:blipFill>
          <p:spPr>
            <a:xfrm>
              <a:off x="3185" y="2317"/>
              <a:ext cx="4450" cy="1066"/>
            </a:xfrm>
            <a:prstGeom prst="rect">
              <a:avLst/>
            </a:prstGeom>
          </p:spPr>
        </p:pic>
        <p:pic>
          <p:nvPicPr>
            <p:cNvPr id="6" name="图片 5" descr="9-P"/>
            <p:cNvPicPr>
              <a:picLocks noChangeAspect="1"/>
            </p:cNvPicPr>
            <p:nvPr/>
          </p:nvPicPr>
          <p:blipFill>
            <a:blip r:embed="rId6"/>
            <a:srcRect l="22289" t="80944" r="53081" b="12315"/>
            <a:stretch>
              <a:fillRect/>
            </a:stretch>
          </p:blipFill>
          <p:spPr>
            <a:xfrm>
              <a:off x="3378" y="3883"/>
              <a:ext cx="4064" cy="1308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004" y="2481"/>
              <a:ext cx="143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NLRP3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7574" y="4134"/>
              <a:ext cx="14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118Kda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2325" y="2318"/>
              <a:ext cx="1334" cy="1150"/>
              <a:chOff x="2194" y="7335"/>
              <a:chExt cx="1334" cy="1150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2194" y="7647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100Kda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2194" y="8003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2194" y="7335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140Kda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2325" y="3922"/>
              <a:ext cx="1334" cy="1150"/>
              <a:chOff x="2194" y="7335"/>
              <a:chExt cx="1334" cy="1150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2194" y="7647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100Kda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2194" y="8003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2194" y="7335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140Kda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55" name="文本框 54"/>
            <p:cNvSpPr txBox="1"/>
            <p:nvPr/>
          </p:nvSpPr>
          <p:spPr>
            <a:xfrm>
              <a:off x="3054" y="3257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>
            <a:xfrm>
              <a:off x="3659" y="2071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7" name="图片 6" descr="8"/>
            <p:cNvPicPr>
              <a:picLocks noChangeAspect="1"/>
            </p:cNvPicPr>
            <p:nvPr/>
          </p:nvPicPr>
          <p:blipFill>
            <a:blip r:embed="rId8"/>
            <a:srcRect l="20801" t="78624" r="51366" b="13058"/>
            <a:stretch>
              <a:fillRect/>
            </a:stretch>
          </p:blipFill>
          <p:spPr>
            <a:xfrm>
              <a:off x="3351" y="5728"/>
              <a:ext cx="4284" cy="1505"/>
            </a:xfrm>
            <a:prstGeom prst="rect">
              <a:avLst/>
            </a:prstGeom>
          </p:spPr>
        </p:pic>
        <p:grpSp>
          <p:nvGrpSpPr>
            <p:cNvPr id="18" name="组合 17"/>
            <p:cNvGrpSpPr/>
            <p:nvPr/>
          </p:nvGrpSpPr>
          <p:grpSpPr>
            <a:xfrm rot="0">
              <a:off x="2411" y="6064"/>
              <a:ext cx="1334" cy="1150"/>
              <a:chOff x="2194" y="7335"/>
              <a:chExt cx="1334" cy="1150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2194" y="7647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100Kda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194" y="8003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194" y="7335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140Kda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cxnSp>
          <p:nvCxnSpPr>
            <p:cNvPr id="30" name="直接箭头连接符 29"/>
            <p:cNvCxnSpPr/>
            <p:nvPr/>
          </p:nvCxnSpPr>
          <p:spPr>
            <a:xfrm>
              <a:off x="3622" y="5756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>
              <a:off x="3535" y="3726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37" name="组合 36"/>
            <p:cNvGrpSpPr/>
            <p:nvPr/>
          </p:nvGrpSpPr>
          <p:grpSpPr>
            <a:xfrm>
              <a:off x="2412" y="7406"/>
              <a:ext cx="5616" cy="2529"/>
              <a:chOff x="2215" y="6863"/>
              <a:chExt cx="5616" cy="2529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215" y="7344"/>
                <a:ext cx="5617" cy="2048"/>
                <a:chOff x="2325" y="6810"/>
                <a:chExt cx="5617" cy="2048"/>
              </a:xfrm>
            </p:grpSpPr>
            <p:pic>
              <p:nvPicPr>
                <p:cNvPr id="8" name="图片 7" descr="33"/>
                <p:cNvPicPr>
                  <a:picLocks noChangeAspect="1"/>
                </p:cNvPicPr>
                <p:nvPr/>
              </p:nvPicPr>
              <p:blipFill>
                <a:blip r:embed="rId9"/>
                <a:srcRect l="59609" t="2825" r="13893" b="88289"/>
                <a:stretch>
                  <a:fillRect/>
                </a:stretch>
              </p:blipFill>
              <p:spPr>
                <a:xfrm>
                  <a:off x="3098" y="6948"/>
                  <a:ext cx="4844" cy="1910"/>
                </a:xfrm>
                <a:prstGeom prst="rect">
                  <a:avLst/>
                </a:prstGeom>
              </p:spPr>
            </p:pic>
            <p:grpSp>
              <p:nvGrpSpPr>
                <p:cNvPr id="17" name="组合 16"/>
                <p:cNvGrpSpPr/>
                <p:nvPr/>
              </p:nvGrpSpPr>
              <p:grpSpPr>
                <a:xfrm>
                  <a:off x="2325" y="7335"/>
                  <a:ext cx="1334" cy="1150"/>
                  <a:chOff x="2194" y="7335"/>
                  <a:chExt cx="1334" cy="1150"/>
                </a:xfrm>
              </p:grpSpPr>
              <p:sp>
                <p:nvSpPr>
                  <p:cNvPr id="50" name="文本框 49"/>
                  <p:cNvSpPr txBox="1"/>
                  <p:nvPr/>
                </p:nvSpPr>
                <p:spPr>
                  <a:xfrm>
                    <a:off x="2194" y="7647"/>
                    <a:ext cx="1334" cy="4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marL="0" indent="0" algn="l" defTabSz="26670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zh-CN" sz="1400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rPr>
                      <a:t>100Kda</a:t>
                    </a:r>
                    <a:endPara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51" name="文本框 50"/>
                  <p:cNvSpPr txBox="1"/>
                  <p:nvPr/>
                </p:nvSpPr>
                <p:spPr>
                  <a:xfrm>
                    <a:off x="2194" y="8003"/>
                    <a:ext cx="1334" cy="4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marL="0" indent="0" algn="l" defTabSz="26670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zh-CN" sz="1400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rPr>
                      <a:t>75Kda</a:t>
                    </a:r>
                    <a:endPara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52" name="文本框 51"/>
                  <p:cNvSpPr txBox="1"/>
                  <p:nvPr/>
                </p:nvSpPr>
                <p:spPr>
                  <a:xfrm>
                    <a:off x="2194" y="7335"/>
                    <a:ext cx="1334" cy="4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:pPr marL="0" indent="0" algn="l" defTabSz="26670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zh-CN" sz="1400">
                        <a:solidFill>
                          <a:srgbClr val="FF0000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rPr>
                      <a:t>140Kda</a:t>
                    </a:r>
                    <a:endPara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cxnSp>
              <p:nvCxnSpPr>
                <p:cNvPr id="33" name="直接箭头连接符 32"/>
                <p:cNvCxnSpPr/>
                <p:nvPr/>
              </p:nvCxnSpPr>
              <p:spPr>
                <a:xfrm>
                  <a:off x="3535" y="6810"/>
                  <a:ext cx="0" cy="41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文本框 35"/>
              <p:cNvSpPr txBox="1"/>
              <p:nvPr/>
            </p:nvSpPr>
            <p:spPr>
              <a:xfrm>
                <a:off x="2923" y="6863"/>
                <a:ext cx="147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marker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3120" y="5258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120" y="1534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574" y="2481"/>
              <a:ext cx="14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118Kda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43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7574" y="6166"/>
              <a:ext cx="14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118Kda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44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7574" y="8627"/>
              <a:ext cx="14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118Kda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04" y="4134"/>
              <a:ext cx="143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NLRP3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004" y="6279"/>
              <a:ext cx="143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NLRP3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004" y="8724"/>
              <a:ext cx="143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NLRP3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53" name="矩形 52"/>
          <p:cNvSpPr/>
          <p:nvPr>
            <p:custDataLst>
              <p:tags r:id="rId13"/>
            </p:custDataLst>
          </p:nvPr>
        </p:nvSpPr>
        <p:spPr>
          <a:xfrm>
            <a:off x="2264410" y="1766570"/>
            <a:ext cx="2148205" cy="309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/>
        </p:nvSpPr>
        <p:spPr>
          <a:xfrm>
            <a:off x="6453505" y="158877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3" name="文本框 42"/>
          <p:cNvSpPr txBox="1"/>
          <p:nvPr>
            <p:custDataLst>
              <p:tags r:id="rId14"/>
            </p:custDataLst>
          </p:nvPr>
        </p:nvSpPr>
        <p:spPr>
          <a:xfrm>
            <a:off x="10749280" y="148463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303770" y="5402580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503795" y="1484630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442835" y="2621280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442835" y="392874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784465" y="103441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7717155" y="208153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7647940" y="343725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647940" y="480250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63" name="直接箭头连接符 62"/>
          <p:cNvCxnSpPr/>
          <p:nvPr/>
        </p:nvCxnSpPr>
        <p:spPr>
          <a:xfrm>
            <a:off x="8184515" y="134112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>
            <a:off x="8115300" y="236093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>
            <a:off x="8150860" y="366839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>
            <a:off x="8115300" y="514223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6453505" y="263842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6453505" y="392874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453505" y="555307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0" name="文本框 42"/>
          <p:cNvSpPr txBox="1"/>
          <p:nvPr>
            <p:custDataLst>
              <p:tags r:id="rId15"/>
            </p:custDataLst>
          </p:nvPr>
        </p:nvSpPr>
        <p:spPr>
          <a:xfrm>
            <a:off x="10749280" y="262128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71" name="文本框 42"/>
          <p:cNvSpPr txBox="1"/>
          <p:nvPr>
            <p:custDataLst>
              <p:tags r:id="rId16"/>
            </p:custDataLst>
          </p:nvPr>
        </p:nvSpPr>
        <p:spPr>
          <a:xfrm>
            <a:off x="10749280" y="391985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72" name="文本框 42"/>
          <p:cNvSpPr txBox="1"/>
          <p:nvPr>
            <p:custDataLst>
              <p:tags r:id="rId17"/>
            </p:custDataLst>
          </p:nvPr>
        </p:nvSpPr>
        <p:spPr>
          <a:xfrm>
            <a:off x="10749280" y="541083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73" name="矩形 72"/>
          <p:cNvSpPr/>
          <p:nvPr>
            <p:custDataLst>
              <p:tags r:id="rId18"/>
            </p:custDataLst>
          </p:nvPr>
        </p:nvSpPr>
        <p:spPr>
          <a:xfrm>
            <a:off x="8350885" y="1341120"/>
            <a:ext cx="1962150" cy="309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45160" y="29019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Figure7-A:STING,TUBULIN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 descr="22-P"/>
          <p:cNvPicPr>
            <a:picLocks noChangeAspect="1"/>
          </p:cNvPicPr>
          <p:nvPr/>
        </p:nvPicPr>
        <p:blipFill>
          <a:blip r:embed="rId1"/>
          <a:srcRect l="24902" t="81444" r="50958" b="11204"/>
          <a:stretch>
            <a:fillRect/>
          </a:stretch>
        </p:blipFill>
        <p:spPr>
          <a:xfrm>
            <a:off x="1739900" y="2780030"/>
            <a:ext cx="2884805" cy="1033145"/>
          </a:xfrm>
          <a:prstGeom prst="rect">
            <a:avLst/>
          </a:prstGeom>
        </p:spPr>
      </p:pic>
      <p:pic>
        <p:nvPicPr>
          <p:cNvPr id="6" name="图片 5" descr="11-P"/>
          <p:cNvPicPr>
            <a:picLocks noChangeAspect="1"/>
          </p:cNvPicPr>
          <p:nvPr/>
        </p:nvPicPr>
        <p:blipFill>
          <a:blip r:embed="rId2"/>
          <a:srcRect l="25131" t="70778" r="49172" b="22481"/>
          <a:stretch>
            <a:fillRect/>
          </a:stretch>
        </p:blipFill>
        <p:spPr>
          <a:xfrm>
            <a:off x="1707515" y="1478915"/>
            <a:ext cx="2882900" cy="889635"/>
          </a:xfrm>
          <a:prstGeom prst="rect">
            <a:avLst/>
          </a:prstGeom>
        </p:spPr>
      </p:pic>
      <p:pic>
        <p:nvPicPr>
          <p:cNvPr id="7" name="图片 6" descr="3-1"/>
          <p:cNvPicPr>
            <a:picLocks noChangeAspect="1"/>
          </p:cNvPicPr>
          <p:nvPr/>
        </p:nvPicPr>
        <p:blipFill>
          <a:blip r:embed="rId3"/>
          <a:srcRect l="58941" t="83641" r="15911" b="9321"/>
          <a:stretch>
            <a:fillRect/>
          </a:stretch>
        </p:blipFill>
        <p:spPr>
          <a:xfrm>
            <a:off x="1501140" y="3981450"/>
            <a:ext cx="3491230" cy="1060450"/>
          </a:xfrm>
          <a:prstGeom prst="rect">
            <a:avLst/>
          </a:prstGeom>
        </p:spPr>
      </p:pic>
      <p:pic>
        <p:nvPicPr>
          <p:cNvPr id="8" name="图片 7" descr="3-P"/>
          <p:cNvPicPr>
            <a:picLocks noChangeAspect="1"/>
          </p:cNvPicPr>
          <p:nvPr/>
        </p:nvPicPr>
        <p:blipFill>
          <a:blip r:embed="rId4"/>
          <a:srcRect l="38632" t="53963" r="37816" b="40194"/>
          <a:stretch>
            <a:fillRect/>
          </a:stretch>
        </p:blipFill>
        <p:spPr>
          <a:xfrm>
            <a:off x="1739900" y="5425440"/>
            <a:ext cx="3405505" cy="76771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501140" y="378523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14425" y="1832610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41400" y="3188970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14425" y="4352290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04595" y="5527675"/>
            <a:ext cx="847090" cy="618165"/>
            <a:chOff x="6634" y="1168"/>
            <a:chExt cx="1334" cy="716"/>
          </a:xfrm>
        </p:grpSpPr>
        <p:sp>
          <p:nvSpPr>
            <p:cNvPr id="25" name="文本框 24"/>
            <p:cNvSpPr txBox="1"/>
            <p:nvPr/>
          </p:nvSpPr>
          <p:spPr>
            <a:xfrm>
              <a:off x="6634" y="1168"/>
              <a:ext cx="1334" cy="35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34" y="1529"/>
              <a:ext cx="1334" cy="35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cxnSp>
        <p:nvCxnSpPr>
          <p:cNvPr id="31" name="直接箭头连接符 30"/>
          <p:cNvCxnSpPr/>
          <p:nvPr/>
        </p:nvCxnSpPr>
        <p:spPr>
          <a:xfrm>
            <a:off x="1961515" y="140462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2051685" y="282956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1804035" y="409194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1888490" y="519811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1707515" y="251269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652905" y="108839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501140" y="482219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61620" y="1827530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STING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16535" y="3089910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STING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16535" y="4290695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STING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16535" y="5587365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STING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8" name="文本框 66"/>
          <p:cNvSpPr txBox="1"/>
          <p:nvPr/>
        </p:nvSpPr>
        <p:spPr>
          <a:xfrm>
            <a:off x="4976495" y="175323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33Kda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9" name="文本框 66"/>
          <p:cNvSpPr txBox="1"/>
          <p:nvPr/>
        </p:nvSpPr>
        <p:spPr>
          <a:xfrm>
            <a:off x="4976495" y="300799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33Kda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0" name="文本框 66"/>
          <p:cNvSpPr txBox="1"/>
          <p:nvPr/>
        </p:nvSpPr>
        <p:spPr>
          <a:xfrm>
            <a:off x="4976495" y="417131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33Kda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1" name="文本框 66"/>
          <p:cNvSpPr txBox="1"/>
          <p:nvPr/>
        </p:nvSpPr>
        <p:spPr>
          <a:xfrm>
            <a:off x="4976495" y="552767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33Kda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6532245" y="1323975"/>
            <a:ext cx="5208270" cy="4722495"/>
            <a:chOff x="9665" y="2085"/>
            <a:chExt cx="8202" cy="7437"/>
          </a:xfrm>
        </p:grpSpPr>
        <p:pic>
          <p:nvPicPr>
            <p:cNvPr id="9" name="图片 8" descr="tubulin-marker (6)-P"/>
            <p:cNvPicPr>
              <a:picLocks noChangeAspect="1"/>
            </p:cNvPicPr>
            <p:nvPr/>
          </p:nvPicPr>
          <p:blipFill>
            <a:blip r:embed="rId5"/>
            <a:srcRect l="53430" t="79935" r="22311" b="11611"/>
            <a:stretch>
              <a:fillRect/>
            </a:stretch>
          </p:blipFill>
          <p:spPr>
            <a:xfrm>
              <a:off x="11785" y="3957"/>
              <a:ext cx="3511" cy="1439"/>
            </a:xfrm>
            <a:prstGeom prst="rect">
              <a:avLst/>
            </a:prstGeom>
          </p:spPr>
        </p:pic>
        <p:pic>
          <p:nvPicPr>
            <p:cNvPr id="17" name="图片 16" descr="tubulin- (1)-P"/>
            <p:cNvPicPr>
              <a:picLocks noChangeAspect="1"/>
            </p:cNvPicPr>
            <p:nvPr/>
          </p:nvPicPr>
          <p:blipFill>
            <a:blip r:embed="rId6"/>
            <a:srcRect l="39928" t="66046" r="33079" b="26509"/>
            <a:stretch>
              <a:fillRect/>
            </a:stretch>
          </p:blipFill>
          <p:spPr>
            <a:xfrm>
              <a:off x="11894" y="6005"/>
              <a:ext cx="3918" cy="1271"/>
            </a:xfrm>
            <a:prstGeom prst="rect">
              <a:avLst/>
            </a:prstGeom>
          </p:spPr>
        </p:pic>
        <p:pic>
          <p:nvPicPr>
            <p:cNvPr id="18" name="图片 17" descr="tubulin- (1)"/>
            <p:cNvPicPr>
              <a:picLocks noChangeAspect="1"/>
            </p:cNvPicPr>
            <p:nvPr/>
          </p:nvPicPr>
          <p:blipFill>
            <a:blip r:embed="rId7"/>
            <a:srcRect l="41214" t="73303" r="31621" b="19078"/>
            <a:stretch>
              <a:fillRect/>
            </a:stretch>
          </p:blipFill>
          <p:spPr>
            <a:xfrm>
              <a:off x="12013" y="8186"/>
              <a:ext cx="4055" cy="1337"/>
            </a:xfrm>
            <a:prstGeom prst="rect">
              <a:avLst/>
            </a:prstGeom>
          </p:spPr>
        </p:pic>
        <p:pic>
          <p:nvPicPr>
            <p:cNvPr id="19" name="图片 18" descr="tubulin- (1)"/>
            <p:cNvPicPr>
              <a:picLocks noChangeAspect="1"/>
            </p:cNvPicPr>
            <p:nvPr/>
          </p:nvPicPr>
          <p:blipFill>
            <a:blip r:embed="rId8"/>
            <a:srcRect l="34974" t="73303" r="38202" b="19659"/>
            <a:stretch>
              <a:fillRect/>
            </a:stretch>
          </p:blipFill>
          <p:spPr>
            <a:xfrm>
              <a:off x="11785" y="2085"/>
              <a:ext cx="3611" cy="1114"/>
            </a:xfrm>
            <a:prstGeom prst="rect">
              <a:avLst/>
            </a:prstGeom>
          </p:spPr>
        </p:pic>
        <p:grpSp>
          <p:nvGrpSpPr>
            <p:cNvPr id="50" name="组合 49"/>
            <p:cNvGrpSpPr/>
            <p:nvPr/>
          </p:nvGrpSpPr>
          <p:grpSpPr>
            <a:xfrm rot="0">
              <a:off x="11379" y="8305"/>
              <a:ext cx="1334" cy="1168"/>
              <a:chOff x="6248" y="5802"/>
              <a:chExt cx="1334" cy="1431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6248" y="6147"/>
                <a:ext cx="1334" cy="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60Kda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6248" y="6641"/>
                <a:ext cx="1334" cy="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45Kda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6248" y="5802"/>
                <a:ext cx="1334" cy="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 rot="0">
              <a:off x="15189" y="2197"/>
              <a:ext cx="1334" cy="818"/>
              <a:chOff x="6248" y="5802"/>
              <a:chExt cx="1334" cy="843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6248" y="6147"/>
                <a:ext cx="1334" cy="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60Kda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6248" y="5802"/>
                <a:ext cx="1334" cy="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rot="0">
              <a:off x="15602" y="6005"/>
              <a:ext cx="1334" cy="1168"/>
              <a:chOff x="6248" y="5802"/>
              <a:chExt cx="1334" cy="1431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6248" y="6147"/>
                <a:ext cx="1334" cy="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60Kda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6248" y="6641"/>
                <a:ext cx="1334" cy="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45Kda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6248" y="5802"/>
                <a:ext cx="1334" cy="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 rot="0">
              <a:off x="11025" y="3953"/>
              <a:ext cx="1334" cy="1249"/>
              <a:chOff x="6248" y="5802"/>
              <a:chExt cx="1334" cy="1368"/>
            </a:xfrm>
          </p:grpSpPr>
          <p:sp>
            <p:nvSpPr>
              <p:cNvPr id="55" name="文本框 54"/>
              <p:cNvSpPr txBox="1"/>
              <p:nvPr/>
            </p:nvSpPr>
            <p:spPr>
              <a:xfrm>
                <a:off x="6248" y="6147"/>
                <a:ext cx="1334" cy="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60Kda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6248" y="6641"/>
                <a:ext cx="1334" cy="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45Kda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6248" y="5802"/>
                <a:ext cx="1334" cy="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58" name="文本框 65"/>
            <p:cNvSpPr txBox="1"/>
            <p:nvPr/>
          </p:nvSpPr>
          <p:spPr>
            <a:xfrm>
              <a:off x="9665" y="2711"/>
              <a:ext cx="1870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TUBULIN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9" name="文本框 65"/>
            <p:cNvSpPr txBox="1"/>
            <p:nvPr/>
          </p:nvSpPr>
          <p:spPr>
            <a:xfrm>
              <a:off x="9665" y="4701"/>
              <a:ext cx="1870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TUBULIN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0" name="文本框 65"/>
            <p:cNvSpPr txBox="1"/>
            <p:nvPr/>
          </p:nvSpPr>
          <p:spPr>
            <a:xfrm>
              <a:off x="9665" y="6519"/>
              <a:ext cx="1870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TUBULIN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1" name="文本框 65"/>
            <p:cNvSpPr txBox="1"/>
            <p:nvPr/>
          </p:nvSpPr>
          <p:spPr>
            <a:xfrm>
              <a:off x="9665" y="8655"/>
              <a:ext cx="1870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TUBULIN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2" name="文本框 67"/>
            <p:cNvSpPr txBox="1"/>
            <p:nvPr/>
          </p:nvSpPr>
          <p:spPr>
            <a:xfrm>
              <a:off x="16443" y="2527"/>
              <a:ext cx="1424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55Kda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3" name="文本框 67"/>
            <p:cNvSpPr txBox="1"/>
            <p:nvPr/>
          </p:nvSpPr>
          <p:spPr>
            <a:xfrm>
              <a:off x="16443" y="4534"/>
              <a:ext cx="1424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55Kda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4" name="文本框 67"/>
            <p:cNvSpPr txBox="1"/>
            <p:nvPr/>
          </p:nvSpPr>
          <p:spPr>
            <a:xfrm>
              <a:off x="16443" y="6425"/>
              <a:ext cx="1424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55Kda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5" name="文本框 67"/>
            <p:cNvSpPr txBox="1"/>
            <p:nvPr/>
          </p:nvSpPr>
          <p:spPr>
            <a:xfrm>
              <a:off x="16443" y="8582"/>
              <a:ext cx="1424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55Kda</a:t>
              </a:r>
              <a:endParaRPr lang="en-US" altLang="zh-CN" sz="12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2172335" y="1518285"/>
            <a:ext cx="2237740" cy="309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8197850" y="1604645"/>
            <a:ext cx="1767840" cy="309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574040" y="20002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Figure2-D:CASPASE3,GAPDH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4" name="文本框 42"/>
          <p:cNvSpPr txBox="1"/>
          <p:nvPr>
            <p:custDataLst>
              <p:tags r:id="rId1"/>
            </p:custDataLst>
          </p:nvPr>
        </p:nvSpPr>
        <p:spPr>
          <a:xfrm>
            <a:off x="11021695" y="156527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53" name="文本框 10"/>
          <p:cNvSpPr txBox="1"/>
          <p:nvPr>
            <p:custDataLst>
              <p:tags r:id="rId2"/>
            </p:custDataLst>
          </p:nvPr>
        </p:nvSpPr>
        <p:spPr>
          <a:xfrm>
            <a:off x="5254625" y="165925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32Kda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 rot="0">
            <a:off x="7322185" y="1295400"/>
            <a:ext cx="3242945" cy="3815715"/>
            <a:chOff x="11376" y="1776"/>
            <a:chExt cx="5107" cy="5678"/>
          </a:xfrm>
        </p:grpSpPr>
        <p:pic>
          <p:nvPicPr>
            <p:cNvPr id="5" name="图片 4" descr="GAPDH-A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3318" t="8878" r="5236" b="15783"/>
            <a:stretch>
              <a:fillRect/>
            </a:stretch>
          </p:blipFill>
          <p:spPr>
            <a:xfrm rot="21360000">
              <a:off x="11376" y="1776"/>
              <a:ext cx="5052" cy="1750"/>
            </a:xfrm>
            <a:prstGeom prst="rect">
              <a:avLst/>
            </a:prstGeom>
          </p:spPr>
        </p:pic>
        <p:pic>
          <p:nvPicPr>
            <p:cNvPr id="7" name="图片 6" descr="GAPDH-A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4044" t="12249" r="6648" b="13131"/>
            <a:stretch>
              <a:fillRect/>
            </a:stretch>
          </p:blipFill>
          <p:spPr>
            <a:xfrm>
              <a:off x="11686" y="3821"/>
              <a:ext cx="4797" cy="1614"/>
            </a:xfrm>
            <a:prstGeom prst="rect">
              <a:avLst/>
            </a:prstGeom>
          </p:spPr>
        </p:pic>
        <p:pic>
          <p:nvPicPr>
            <p:cNvPr id="9" name="图片 8" descr="GAPDH-A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4881" t="12633" r="5690" b="16904"/>
            <a:stretch>
              <a:fillRect/>
            </a:stretch>
          </p:blipFill>
          <p:spPr>
            <a:xfrm>
              <a:off x="11686" y="5998"/>
              <a:ext cx="4701" cy="1456"/>
            </a:xfrm>
            <a:prstGeom prst="rect">
              <a:avLst/>
            </a:prstGeom>
          </p:spPr>
        </p:pic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>
              <a:off x="11941" y="2375"/>
              <a:ext cx="3959" cy="5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6378575" y="164020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78575" y="298005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78575" y="457708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5" name="组合 94"/>
          <p:cNvGrpSpPr/>
          <p:nvPr/>
        </p:nvGrpSpPr>
        <p:grpSpPr>
          <a:xfrm rot="0">
            <a:off x="4591685" y="3081020"/>
            <a:ext cx="847090" cy="620395"/>
            <a:chOff x="6634" y="1168"/>
            <a:chExt cx="1334" cy="714"/>
          </a:xfrm>
        </p:grpSpPr>
        <p:sp>
          <p:nvSpPr>
            <p:cNvPr id="96" name="文本框 95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4086225" y="114363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 rot="0">
            <a:off x="1515745" y="1530985"/>
            <a:ext cx="3125470" cy="974090"/>
            <a:chOff x="2547" y="2960"/>
            <a:chExt cx="4922" cy="1618"/>
          </a:xfrm>
        </p:grpSpPr>
        <p:pic>
          <p:nvPicPr>
            <p:cNvPr id="4" name="图片 3" descr="1-A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3694" t="10710" r="4586" b="4715"/>
            <a:stretch>
              <a:fillRect/>
            </a:stretch>
          </p:blipFill>
          <p:spPr>
            <a:xfrm>
              <a:off x="2547" y="2960"/>
              <a:ext cx="4922" cy="1618"/>
            </a:xfrm>
            <a:prstGeom prst="rect">
              <a:avLst/>
            </a:prstGeom>
          </p:spPr>
        </p:pic>
        <p:sp>
          <p:nvSpPr>
            <p:cNvPr id="20" name="矩形 19"/>
            <p:cNvSpPr/>
            <p:nvPr>
              <p:custDataLst>
                <p:tags r:id="rId13"/>
              </p:custDataLst>
            </p:nvPr>
          </p:nvSpPr>
          <p:spPr>
            <a:xfrm>
              <a:off x="3174" y="3644"/>
              <a:ext cx="3659" cy="5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" name="图片 5" descr="2-A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5101" t="11506" r="4367" b="15821"/>
          <a:stretch>
            <a:fillRect/>
          </a:stretch>
        </p:blipFill>
        <p:spPr>
          <a:xfrm>
            <a:off x="1540510" y="2923540"/>
            <a:ext cx="3133090" cy="1034415"/>
          </a:xfrm>
          <a:prstGeom prst="rect">
            <a:avLst/>
          </a:prstGeom>
        </p:spPr>
      </p:pic>
      <p:pic>
        <p:nvPicPr>
          <p:cNvPr id="8" name="图片 7" descr="3-A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4929" t="14003" r="5447" b="14318"/>
          <a:stretch>
            <a:fillRect/>
          </a:stretch>
        </p:blipFill>
        <p:spPr>
          <a:xfrm rot="21420000">
            <a:off x="1539875" y="4338320"/>
            <a:ext cx="3071495" cy="958215"/>
          </a:xfrm>
          <a:prstGeom prst="rect">
            <a:avLst/>
          </a:prstGeom>
        </p:spPr>
      </p:pic>
      <p:cxnSp>
        <p:nvCxnSpPr>
          <p:cNvPr id="69" name="直接箭头连接符 68"/>
          <p:cNvCxnSpPr/>
          <p:nvPr/>
        </p:nvCxnSpPr>
        <p:spPr>
          <a:xfrm>
            <a:off x="4415155" y="1434465"/>
            <a:ext cx="0" cy="2470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90500" y="183197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CASPASE3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7955" y="320738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CASPASE3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90500" y="473583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CASPASE3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086225" y="256857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086225" y="397383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4415155" y="2844165"/>
            <a:ext cx="0" cy="2470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4373245" y="4258310"/>
            <a:ext cx="0" cy="2470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 rot="0">
            <a:off x="4591685" y="1565275"/>
            <a:ext cx="847090" cy="621030"/>
            <a:chOff x="6634" y="1168"/>
            <a:chExt cx="1334" cy="714"/>
          </a:xfrm>
        </p:grpSpPr>
        <p:sp>
          <p:nvSpPr>
            <p:cNvPr id="36" name="文本框 35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41" name="文本框 10"/>
          <p:cNvSpPr txBox="1"/>
          <p:nvPr>
            <p:custDataLst>
              <p:tags r:id="rId18"/>
            </p:custDataLst>
          </p:nvPr>
        </p:nvSpPr>
        <p:spPr>
          <a:xfrm>
            <a:off x="5254625" y="308102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32Kda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42" name="文本框 10"/>
          <p:cNvSpPr txBox="1"/>
          <p:nvPr>
            <p:custDataLst>
              <p:tags r:id="rId19"/>
            </p:custDataLst>
          </p:nvPr>
        </p:nvSpPr>
        <p:spPr>
          <a:xfrm>
            <a:off x="5254625" y="463486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32Kda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936480" y="375412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017760" y="252984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784715" y="110109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>
            <a:off x="10268585" y="137985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10354310" y="283654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10268585" y="405828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10398760" y="176212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398760" y="309689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0398760" y="4500880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6" name="文本框 42"/>
          <p:cNvSpPr txBox="1"/>
          <p:nvPr>
            <p:custDataLst>
              <p:tags r:id="rId20"/>
            </p:custDataLst>
          </p:nvPr>
        </p:nvSpPr>
        <p:spPr>
          <a:xfrm>
            <a:off x="11021695" y="290385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57" name="文本框 42"/>
          <p:cNvSpPr txBox="1"/>
          <p:nvPr>
            <p:custDataLst>
              <p:tags r:id="rId21"/>
            </p:custDataLst>
          </p:nvPr>
        </p:nvSpPr>
        <p:spPr>
          <a:xfrm>
            <a:off x="11021695" y="450088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4531995" y="4382770"/>
            <a:ext cx="847090" cy="552491"/>
            <a:chOff x="6634" y="1168"/>
            <a:chExt cx="1334" cy="811"/>
          </a:xfrm>
        </p:grpSpPr>
        <p:sp>
          <p:nvSpPr>
            <p:cNvPr id="13" name="文本框 12"/>
            <p:cNvSpPr txBox="1"/>
            <p:nvPr/>
          </p:nvSpPr>
          <p:spPr>
            <a:xfrm>
              <a:off x="6634" y="1168"/>
              <a:ext cx="1334" cy="45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634" y="1529"/>
              <a:ext cx="1334" cy="45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文本框 40"/>
          <p:cNvSpPr txBox="1"/>
          <p:nvPr/>
        </p:nvSpPr>
        <p:spPr>
          <a:xfrm>
            <a:off x="613410" y="113030"/>
            <a:ext cx="4024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Figure3-A:cGAS,GAPDH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898525" y="778510"/>
            <a:ext cx="2758440" cy="707390"/>
            <a:chOff x="1415" y="1413"/>
            <a:chExt cx="4344" cy="1114"/>
          </a:xfrm>
        </p:grpSpPr>
        <p:pic>
          <p:nvPicPr>
            <p:cNvPr id="13" name="图片 12" descr="CGAS-11-A"/>
            <p:cNvPicPr>
              <a:picLocks noChangeAspect="1"/>
            </p:cNvPicPr>
            <p:nvPr/>
          </p:nvPicPr>
          <p:blipFill>
            <a:blip r:embed="rId1"/>
            <a:srcRect l="11604" t="18789" r="4725" b="17228"/>
            <a:stretch>
              <a:fillRect/>
            </a:stretch>
          </p:blipFill>
          <p:spPr>
            <a:xfrm>
              <a:off x="1415" y="1413"/>
              <a:ext cx="4344" cy="1114"/>
            </a:xfrm>
            <a:prstGeom prst="rect">
              <a:avLst/>
            </a:prstGeom>
          </p:spPr>
        </p:pic>
        <p:sp>
          <p:nvSpPr>
            <p:cNvPr id="22" name="矩形 21"/>
            <p:cNvSpPr/>
            <p:nvPr>
              <p:custDataLst>
                <p:tags r:id="rId2"/>
              </p:custDataLst>
            </p:nvPr>
          </p:nvSpPr>
          <p:spPr>
            <a:xfrm>
              <a:off x="1816" y="1743"/>
              <a:ext cx="3247" cy="5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" name="图片 3" descr="1-A"/>
          <p:cNvPicPr>
            <a:picLocks noChangeAspect="1"/>
          </p:cNvPicPr>
          <p:nvPr/>
        </p:nvPicPr>
        <p:blipFill>
          <a:blip r:embed="rId3"/>
          <a:srcRect l="3108" t="9143" r="2331" b="9333"/>
          <a:stretch>
            <a:fillRect/>
          </a:stretch>
        </p:blipFill>
        <p:spPr>
          <a:xfrm>
            <a:off x="898525" y="1720215"/>
            <a:ext cx="2781935" cy="815340"/>
          </a:xfrm>
          <a:prstGeom prst="rect">
            <a:avLst/>
          </a:prstGeom>
        </p:spPr>
      </p:pic>
      <p:pic>
        <p:nvPicPr>
          <p:cNvPr id="6" name="图片 5" descr="2-A"/>
          <p:cNvPicPr>
            <a:picLocks noChangeAspect="1"/>
          </p:cNvPicPr>
          <p:nvPr/>
        </p:nvPicPr>
        <p:blipFill>
          <a:blip r:embed="rId4"/>
          <a:srcRect l="3682" t="17617" r="9296" b="16857"/>
          <a:stretch>
            <a:fillRect/>
          </a:stretch>
        </p:blipFill>
        <p:spPr>
          <a:xfrm>
            <a:off x="940435" y="2835275"/>
            <a:ext cx="2716530" cy="656590"/>
          </a:xfrm>
          <a:prstGeom prst="rect">
            <a:avLst/>
          </a:prstGeom>
        </p:spPr>
      </p:pic>
      <p:pic>
        <p:nvPicPr>
          <p:cNvPr id="8" name="图片 7" descr="1-A"/>
          <p:cNvPicPr>
            <a:picLocks noChangeAspect="1"/>
          </p:cNvPicPr>
          <p:nvPr/>
        </p:nvPicPr>
        <p:blipFill>
          <a:blip r:embed="rId5"/>
          <a:srcRect l="6618" t="19159" r="5508" b="3965"/>
          <a:stretch>
            <a:fillRect/>
          </a:stretch>
        </p:blipFill>
        <p:spPr>
          <a:xfrm rot="21120000">
            <a:off x="906780" y="3762375"/>
            <a:ext cx="2816225" cy="1004570"/>
          </a:xfrm>
          <a:prstGeom prst="rect">
            <a:avLst/>
          </a:prstGeom>
        </p:spPr>
      </p:pic>
      <p:pic>
        <p:nvPicPr>
          <p:cNvPr id="10" name="图片 9" descr="2-A"/>
          <p:cNvPicPr>
            <a:picLocks noChangeAspect="1"/>
          </p:cNvPicPr>
          <p:nvPr/>
        </p:nvPicPr>
        <p:blipFill>
          <a:blip r:embed="rId6"/>
          <a:srcRect l="3324" t="23209" r="7155" b="4840"/>
          <a:stretch>
            <a:fillRect/>
          </a:stretch>
        </p:blipFill>
        <p:spPr>
          <a:xfrm rot="240000">
            <a:off x="985520" y="4781550"/>
            <a:ext cx="2748915" cy="859155"/>
          </a:xfrm>
          <a:prstGeom prst="rect">
            <a:avLst/>
          </a:prstGeom>
        </p:spPr>
      </p:pic>
      <p:pic>
        <p:nvPicPr>
          <p:cNvPr id="15" name="图片 14" descr="2-A"/>
          <p:cNvPicPr>
            <a:picLocks noChangeAspect="1"/>
          </p:cNvPicPr>
          <p:nvPr/>
        </p:nvPicPr>
        <p:blipFill>
          <a:blip r:embed="rId7"/>
          <a:srcRect l="2241" t="21947" r="3405" b="10253"/>
          <a:stretch>
            <a:fillRect/>
          </a:stretch>
        </p:blipFill>
        <p:spPr>
          <a:xfrm>
            <a:off x="962025" y="5772785"/>
            <a:ext cx="2780030" cy="747395"/>
          </a:xfrm>
          <a:prstGeom prst="rect">
            <a:avLst/>
          </a:prstGeom>
        </p:spPr>
      </p:pic>
      <p:sp>
        <p:nvSpPr>
          <p:cNvPr id="53" name="文本框 10"/>
          <p:cNvSpPr txBox="1"/>
          <p:nvPr>
            <p:custDataLst>
              <p:tags r:id="rId8"/>
            </p:custDataLst>
          </p:nvPr>
        </p:nvSpPr>
        <p:spPr>
          <a:xfrm>
            <a:off x="4245610" y="97028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975610" y="542861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69" name="直接箭头连接符 68"/>
          <p:cNvCxnSpPr/>
          <p:nvPr/>
        </p:nvCxnSpPr>
        <p:spPr>
          <a:xfrm>
            <a:off x="3402330" y="58801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5821045" y="97028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56845" y="1025525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56845" y="1995170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6845" y="2964815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56845" y="4012565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56845" y="4847590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56845" y="5962650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215005" y="438150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215005" y="344233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116580" y="247777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028950" y="31559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116580" y="141351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 rot="0">
            <a:off x="3583940" y="1847850"/>
            <a:ext cx="847090" cy="621030"/>
            <a:chOff x="6634" y="1168"/>
            <a:chExt cx="1334" cy="714"/>
          </a:xfrm>
        </p:grpSpPr>
        <p:sp>
          <p:nvSpPr>
            <p:cNvPr id="64" name="文本框 63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3583940" y="718820"/>
            <a:ext cx="847090" cy="819150"/>
            <a:chOff x="5644" y="1132"/>
            <a:chExt cx="1334" cy="1290"/>
          </a:xfrm>
        </p:grpSpPr>
        <p:sp>
          <p:nvSpPr>
            <p:cNvPr id="36" name="文本框 35"/>
            <p:cNvSpPr txBox="1"/>
            <p:nvPr/>
          </p:nvSpPr>
          <p:spPr>
            <a:xfrm>
              <a:off x="5644" y="1444"/>
              <a:ext cx="1334" cy="48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644" y="1938"/>
              <a:ext cx="1334" cy="48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5644" y="1132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100Kda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cxnSp>
        <p:nvCxnSpPr>
          <p:cNvPr id="67" name="直接箭头连接符 66"/>
          <p:cNvCxnSpPr/>
          <p:nvPr/>
        </p:nvCxnSpPr>
        <p:spPr>
          <a:xfrm>
            <a:off x="3462020" y="167449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/>
        </p:nvCxnSpPr>
        <p:spPr>
          <a:xfrm>
            <a:off x="3529330" y="270446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/>
        </p:nvCxnSpPr>
        <p:spPr>
          <a:xfrm>
            <a:off x="3583940" y="367538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>
            <a:off x="3583940" y="460756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/>
          <p:nvPr/>
        </p:nvCxnSpPr>
        <p:spPr>
          <a:xfrm>
            <a:off x="3323590" y="568388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/>
          <p:nvPr/>
        </p:nvCxnSpPr>
        <p:spPr>
          <a:xfrm>
            <a:off x="9651365" y="68389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/>
        </p:nvGrpSpPr>
        <p:grpSpPr>
          <a:xfrm>
            <a:off x="3529330" y="5735320"/>
            <a:ext cx="847090" cy="819150"/>
            <a:chOff x="5644" y="1132"/>
            <a:chExt cx="1334" cy="1290"/>
          </a:xfrm>
        </p:grpSpPr>
        <p:sp>
          <p:nvSpPr>
            <p:cNvPr id="76" name="文本框 75"/>
            <p:cNvSpPr txBox="1"/>
            <p:nvPr/>
          </p:nvSpPr>
          <p:spPr>
            <a:xfrm>
              <a:off x="5644" y="1444"/>
              <a:ext cx="1334" cy="48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5644" y="1938"/>
              <a:ext cx="1334" cy="48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5644" y="1132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100Kda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 rot="0">
            <a:off x="3583940" y="4771390"/>
            <a:ext cx="847090" cy="621030"/>
            <a:chOff x="6634" y="1168"/>
            <a:chExt cx="1334" cy="714"/>
          </a:xfrm>
        </p:grpSpPr>
        <p:sp>
          <p:nvSpPr>
            <p:cNvPr id="80" name="文本框 79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 rot="0">
            <a:off x="3680460" y="3759835"/>
            <a:ext cx="847090" cy="621030"/>
            <a:chOff x="6634" y="1168"/>
            <a:chExt cx="1334" cy="714"/>
          </a:xfrm>
        </p:grpSpPr>
        <p:sp>
          <p:nvSpPr>
            <p:cNvPr id="83" name="文本框 82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 rot="0">
            <a:off x="3656330" y="2784475"/>
            <a:ext cx="847090" cy="621030"/>
            <a:chOff x="6634" y="1168"/>
            <a:chExt cx="1334" cy="714"/>
          </a:xfrm>
        </p:grpSpPr>
        <p:sp>
          <p:nvSpPr>
            <p:cNvPr id="86" name="文本框 85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88" name="文本框 10"/>
          <p:cNvSpPr txBox="1"/>
          <p:nvPr>
            <p:custDataLst>
              <p:tags r:id="rId9"/>
            </p:custDataLst>
          </p:nvPr>
        </p:nvSpPr>
        <p:spPr>
          <a:xfrm>
            <a:off x="4245610" y="199517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89" name="文本框 10"/>
          <p:cNvSpPr txBox="1"/>
          <p:nvPr>
            <p:custDataLst>
              <p:tags r:id="rId10"/>
            </p:custDataLst>
          </p:nvPr>
        </p:nvSpPr>
        <p:spPr>
          <a:xfrm>
            <a:off x="4245610" y="296481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0" name="文本框 10"/>
          <p:cNvSpPr txBox="1"/>
          <p:nvPr>
            <p:custDataLst>
              <p:tags r:id="rId11"/>
            </p:custDataLst>
          </p:nvPr>
        </p:nvSpPr>
        <p:spPr>
          <a:xfrm>
            <a:off x="4245610" y="401256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1" name="文本框 10"/>
          <p:cNvSpPr txBox="1"/>
          <p:nvPr>
            <p:custDataLst>
              <p:tags r:id="rId12"/>
            </p:custDataLst>
          </p:nvPr>
        </p:nvSpPr>
        <p:spPr>
          <a:xfrm>
            <a:off x="4245610" y="484759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2" name="文本框 10"/>
          <p:cNvSpPr txBox="1"/>
          <p:nvPr>
            <p:custDataLst>
              <p:tags r:id="rId13"/>
            </p:custDataLst>
          </p:nvPr>
        </p:nvSpPr>
        <p:spPr>
          <a:xfrm>
            <a:off x="4245610" y="596265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7077710" y="377190"/>
            <a:ext cx="3477260" cy="1105535"/>
            <a:chOff x="11343" y="594"/>
            <a:chExt cx="5476" cy="1741"/>
          </a:xfrm>
        </p:grpSpPr>
        <p:grpSp>
          <p:nvGrpSpPr>
            <p:cNvPr id="109" name="组合 108"/>
            <p:cNvGrpSpPr/>
            <p:nvPr/>
          </p:nvGrpSpPr>
          <p:grpSpPr>
            <a:xfrm>
              <a:off x="11343" y="1077"/>
              <a:ext cx="4405" cy="1259"/>
              <a:chOff x="11214" y="1132"/>
              <a:chExt cx="4066" cy="1162"/>
            </a:xfrm>
          </p:grpSpPr>
          <p:pic>
            <p:nvPicPr>
              <p:cNvPr id="14" name="图片 13" descr="gaPDH-11-A"/>
              <p:cNvPicPr>
                <a:picLocks noChangeAspect="1"/>
              </p:cNvPicPr>
              <p:nvPr/>
            </p:nvPicPr>
            <p:blipFill>
              <a:blip r:embed="rId14"/>
              <a:srcRect l="6747" t="30670" r="2629" b="1776"/>
              <a:stretch>
                <a:fillRect/>
              </a:stretch>
            </p:blipFill>
            <p:spPr>
              <a:xfrm rot="21360000">
                <a:off x="11214" y="1132"/>
                <a:ext cx="4067" cy="1162"/>
              </a:xfrm>
              <a:prstGeom prst="rect">
                <a:avLst/>
              </a:prstGeom>
            </p:spPr>
          </p:pic>
          <p:sp>
            <p:nvSpPr>
              <p:cNvPr id="28" name="矩形 27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478" y="1429"/>
                <a:ext cx="3020" cy="5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>
              <a:off x="15485" y="1468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14693" y="594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047230" y="1485900"/>
            <a:ext cx="3535045" cy="953770"/>
            <a:chOff x="11182" y="2340"/>
            <a:chExt cx="5567" cy="1502"/>
          </a:xfrm>
        </p:grpSpPr>
        <p:pic>
          <p:nvPicPr>
            <p:cNvPr id="5" name="图片 4" descr="GAPDH-marker-RAW (5)-A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182" y="2422"/>
              <a:ext cx="4690" cy="1420"/>
            </a:xfrm>
            <a:prstGeom prst="rect">
              <a:avLst/>
            </a:prstGeom>
          </p:spPr>
        </p:pic>
        <p:sp>
          <p:nvSpPr>
            <p:cNvPr id="94" name="文本框 93"/>
            <p:cNvSpPr txBox="1"/>
            <p:nvPr/>
          </p:nvSpPr>
          <p:spPr>
            <a:xfrm>
              <a:off x="14901" y="2340"/>
              <a:ext cx="138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99" name="直接箭头连接符 98"/>
            <p:cNvCxnSpPr/>
            <p:nvPr/>
          </p:nvCxnSpPr>
          <p:spPr>
            <a:xfrm>
              <a:off x="15485" y="2898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4" name="文本框 103"/>
            <p:cNvSpPr txBox="1"/>
            <p:nvPr/>
          </p:nvSpPr>
          <p:spPr>
            <a:xfrm>
              <a:off x="15415" y="3106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7025640" y="2552700"/>
            <a:ext cx="3538220" cy="963295"/>
            <a:chOff x="11182" y="3722"/>
            <a:chExt cx="5572" cy="1517"/>
          </a:xfrm>
        </p:grpSpPr>
        <p:pic>
          <p:nvPicPr>
            <p:cNvPr id="7" name="图片 6" descr="gapdh2-A"/>
            <p:cNvPicPr>
              <a:picLocks noChangeAspect="1"/>
            </p:cNvPicPr>
            <p:nvPr/>
          </p:nvPicPr>
          <p:blipFill>
            <a:blip r:embed="rId17"/>
            <a:srcRect l="8047" t="16711" r="5832" b="5902"/>
            <a:stretch>
              <a:fillRect/>
            </a:stretch>
          </p:blipFill>
          <p:spPr>
            <a:xfrm>
              <a:off x="11182" y="3965"/>
              <a:ext cx="4238" cy="1274"/>
            </a:xfrm>
            <a:prstGeom prst="rect">
              <a:avLst/>
            </a:prstGeom>
          </p:spPr>
        </p:pic>
        <p:sp>
          <p:nvSpPr>
            <p:cNvPr id="95" name="文本框 94"/>
            <p:cNvSpPr txBox="1"/>
            <p:nvPr/>
          </p:nvSpPr>
          <p:spPr>
            <a:xfrm>
              <a:off x="14693" y="3722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100" name="直接箭头连接符 99"/>
            <p:cNvCxnSpPr/>
            <p:nvPr/>
          </p:nvCxnSpPr>
          <p:spPr>
            <a:xfrm>
              <a:off x="15199" y="4205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5" name="文本框 104"/>
            <p:cNvSpPr txBox="1"/>
            <p:nvPr/>
          </p:nvSpPr>
          <p:spPr>
            <a:xfrm>
              <a:off x="15420" y="4385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6997700" y="3522980"/>
            <a:ext cx="3611245" cy="965200"/>
            <a:chOff x="11067" y="5141"/>
            <a:chExt cx="5687" cy="1520"/>
          </a:xfrm>
        </p:grpSpPr>
        <p:pic>
          <p:nvPicPr>
            <p:cNvPr id="9" name="图片 8" descr="GAPDH-1-A"/>
            <p:cNvPicPr>
              <a:picLocks noChangeAspect="1"/>
            </p:cNvPicPr>
            <p:nvPr/>
          </p:nvPicPr>
          <p:blipFill>
            <a:blip r:embed="rId18"/>
            <a:srcRect l="4221" t="19487" r="5230" b="13652"/>
            <a:stretch>
              <a:fillRect/>
            </a:stretch>
          </p:blipFill>
          <p:spPr>
            <a:xfrm rot="21360000">
              <a:off x="11067" y="5410"/>
              <a:ext cx="4484" cy="1251"/>
            </a:xfrm>
            <a:prstGeom prst="rect">
              <a:avLst/>
            </a:prstGeom>
          </p:spPr>
        </p:pic>
        <p:sp>
          <p:nvSpPr>
            <p:cNvPr id="96" name="文本框 95"/>
            <p:cNvSpPr txBox="1"/>
            <p:nvPr/>
          </p:nvSpPr>
          <p:spPr>
            <a:xfrm>
              <a:off x="14817" y="5141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101" name="直接箭头连接符 100"/>
            <p:cNvCxnSpPr/>
            <p:nvPr/>
          </p:nvCxnSpPr>
          <p:spPr>
            <a:xfrm>
              <a:off x="15317" y="5499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6" name="文本框 105"/>
            <p:cNvSpPr txBox="1"/>
            <p:nvPr/>
          </p:nvSpPr>
          <p:spPr>
            <a:xfrm>
              <a:off x="15420" y="5715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7178040" y="4371340"/>
            <a:ext cx="3391535" cy="974090"/>
            <a:chOff x="11310" y="6415"/>
            <a:chExt cx="5341" cy="1534"/>
          </a:xfrm>
        </p:grpSpPr>
        <p:pic>
          <p:nvPicPr>
            <p:cNvPr id="21" name="图片 20" descr="GAPDH-2-P"/>
            <p:cNvPicPr>
              <a:picLocks noChangeAspect="1"/>
            </p:cNvPicPr>
            <p:nvPr/>
          </p:nvPicPr>
          <p:blipFill>
            <a:blip r:embed="rId19"/>
            <a:srcRect l="33188" t="53667" r="36509" b="40000"/>
            <a:stretch>
              <a:fillRect/>
            </a:stretch>
          </p:blipFill>
          <p:spPr>
            <a:xfrm>
              <a:off x="11310" y="6912"/>
              <a:ext cx="4105" cy="1037"/>
            </a:xfrm>
            <a:prstGeom prst="rect">
              <a:avLst/>
            </a:prstGeom>
          </p:spPr>
        </p:pic>
        <p:sp>
          <p:nvSpPr>
            <p:cNvPr id="97" name="文本框 96"/>
            <p:cNvSpPr txBox="1"/>
            <p:nvPr/>
          </p:nvSpPr>
          <p:spPr>
            <a:xfrm>
              <a:off x="14581" y="6415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102" name="直接箭头连接符 101"/>
            <p:cNvCxnSpPr/>
            <p:nvPr/>
          </p:nvCxnSpPr>
          <p:spPr>
            <a:xfrm>
              <a:off x="15199" y="6846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7" name="文本框 106"/>
            <p:cNvSpPr txBox="1"/>
            <p:nvPr/>
          </p:nvSpPr>
          <p:spPr>
            <a:xfrm>
              <a:off x="15317" y="7151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6663055" y="5471160"/>
            <a:ext cx="3342005" cy="1080770"/>
            <a:chOff x="10490" y="8067"/>
            <a:chExt cx="5263" cy="1702"/>
          </a:xfrm>
        </p:grpSpPr>
        <p:sp>
          <p:nvSpPr>
            <p:cNvPr id="98" name="文本框 97"/>
            <p:cNvSpPr txBox="1"/>
            <p:nvPr/>
          </p:nvSpPr>
          <p:spPr>
            <a:xfrm>
              <a:off x="10896" y="8067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10490" y="8434"/>
              <a:ext cx="5263" cy="1335"/>
              <a:chOff x="10490" y="8434"/>
              <a:chExt cx="5263" cy="1335"/>
            </a:xfrm>
          </p:grpSpPr>
          <p:pic>
            <p:nvPicPr>
              <p:cNvPr id="16" name="图片 15" descr="GAPDH-A"/>
              <p:cNvPicPr>
                <a:picLocks noChangeAspect="1"/>
              </p:cNvPicPr>
              <p:nvPr/>
            </p:nvPicPr>
            <p:blipFill>
              <a:blip r:embed="rId20"/>
              <a:srcRect l="6280" t="26273" r="4335" b="12966"/>
              <a:stretch>
                <a:fillRect/>
              </a:stretch>
            </p:blipFill>
            <p:spPr>
              <a:xfrm rot="21420000">
                <a:off x="11341" y="8434"/>
                <a:ext cx="4412" cy="1335"/>
              </a:xfrm>
              <a:prstGeom prst="rect">
                <a:avLst/>
              </a:prstGeom>
            </p:spPr>
          </p:pic>
          <p:cxnSp>
            <p:nvCxnSpPr>
              <p:cNvPr id="103" name="直接箭头连接符 102"/>
              <p:cNvCxnSpPr/>
              <p:nvPr/>
            </p:nvCxnSpPr>
            <p:spPr>
              <a:xfrm>
                <a:off x="11539" y="8541"/>
                <a:ext cx="0" cy="4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08" name="文本框 107"/>
              <p:cNvSpPr txBox="1"/>
              <p:nvPr/>
            </p:nvSpPr>
            <p:spPr>
              <a:xfrm>
                <a:off x="10490" y="8868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35Kda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111" name="文本框 110"/>
          <p:cNvSpPr txBox="1"/>
          <p:nvPr/>
        </p:nvSpPr>
        <p:spPr>
          <a:xfrm>
            <a:off x="5821045" y="199517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5821045" y="296862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821045" y="401193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5821045" y="484759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5821045" y="596265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3" name="文本框 42"/>
          <p:cNvSpPr txBox="1"/>
          <p:nvPr>
            <p:custDataLst>
              <p:tags r:id="rId21"/>
            </p:custDataLst>
          </p:nvPr>
        </p:nvSpPr>
        <p:spPr>
          <a:xfrm>
            <a:off x="10396220" y="81089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24" name="文本框 42"/>
          <p:cNvSpPr txBox="1"/>
          <p:nvPr>
            <p:custDataLst>
              <p:tags r:id="rId22"/>
            </p:custDataLst>
          </p:nvPr>
        </p:nvSpPr>
        <p:spPr>
          <a:xfrm>
            <a:off x="10396220" y="191071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25" name="文本框 42"/>
          <p:cNvSpPr txBox="1"/>
          <p:nvPr>
            <p:custDataLst>
              <p:tags r:id="rId23"/>
            </p:custDataLst>
          </p:nvPr>
        </p:nvSpPr>
        <p:spPr>
          <a:xfrm>
            <a:off x="10396220" y="297370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26" name="文本框 42"/>
          <p:cNvSpPr txBox="1"/>
          <p:nvPr>
            <p:custDataLst>
              <p:tags r:id="rId24"/>
            </p:custDataLst>
          </p:nvPr>
        </p:nvSpPr>
        <p:spPr>
          <a:xfrm>
            <a:off x="10396220" y="393573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27" name="文本框 42"/>
          <p:cNvSpPr txBox="1"/>
          <p:nvPr>
            <p:custDataLst>
              <p:tags r:id="rId25"/>
            </p:custDataLst>
          </p:nvPr>
        </p:nvSpPr>
        <p:spPr>
          <a:xfrm>
            <a:off x="10396220" y="486092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28" name="文本框 42"/>
          <p:cNvSpPr txBox="1"/>
          <p:nvPr>
            <p:custDataLst>
              <p:tags r:id="rId26"/>
            </p:custDataLst>
          </p:nvPr>
        </p:nvSpPr>
        <p:spPr>
          <a:xfrm>
            <a:off x="10396220" y="596265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cxnSp>
        <p:nvCxnSpPr>
          <p:cNvPr id="129" name="直接箭头连接符 128"/>
          <p:cNvCxnSpPr/>
          <p:nvPr/>
        </p:nvCxnSpPr>
        <p:spPr>
          <a:xfrm>
            <a:off x="9533255" y="65659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8145" y="27559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Figure3-A:NLRP3,GAPDH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图片 15" descr="2-P"/>
          <p:cNvPicPr>
            <a:picLocks noChangeAspect="1"/>
          </p:cNvPicPr>
          <p:nvPr/>
        </p:nvPicPr>
        <p:blipFill>
          <a:blip r:embed="rId1"/>
          <a:srcRect l="38338" t="56870" r="31827" b="37278"/>
          <a:stretch>
            <a:fillRect/>
          </a:stretch>
        </p:blipFill>
        <p:spPr>
          <a:xfrm>
            <a:off x="6831330" y="3560445"/>
            <a:ext cx="3176905" cy="732790"/>
          </a:xfrm>
          <a:prstGeom prst="rect">
            <a:avLst/>
          </a:prstGeom>
        </p:spPr>
      </p:pic>
      <p:pic>
        <p:nvPicPr>
          <p:cNvPr id="17" name="图片 16" descr="3-P"/>
          <p:cNvPicPr>
            <a:picLocks noChangeAspect="1"/>
          </p:cNvPicPr>
          <p:nvPr/>
        </p:nvPicPr>
        <p:blipFill>
          <a:blip r:embed="rId2"/>
          <a:srcRect l="33798" t="54889" r="36259" b="39009"/>
          <a:stretch>
            <a:fillRect/>
          </a:stretch>
        </p:blipFill>
        <p:spPr>
          <a:xfrm>
            <a:off x="7017385" y="4740275"/>
            <a:ext cx="3110230" cy="74549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226060" y="1893570"/>
            <a:ext cx="90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NLRP3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862320" y="479615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3" name="文本框 42"/>
          <p:cNvSpPr txBox="1"/>
          <p:nvPr>
            <p:custDataLst>
              <p:tags r:id="rId3"/>
            </p:custDataLst>
          </p:nvPr>
        </p:nvSpPr>
        <p:spPr>
          <a:xfrm>
            <a:off x="10660380" y="173101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53" name="文本框 10"/>
          <p:cNvSpPr txBox="1"/>
          <p:nvPr>
            <p:custDataLst>
              <p:tags r:id="rId4"/>
            </p:custDataLst>
          </p:nvPr>
        </p:nvSpPr>
        <p:spPr>
          <a:xfrm>
            <a:off x="4812665" y="185674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118Kda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56845" y="3794760"/>
            <a:ext cx="90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NLRP3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56845" y="2793365"/>
            <a:ext cx="90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NLRP3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56845" y="4796155"/>
            <a:ext cx="90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NLRP3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9571990" y="429323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9502775" y="315912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 rot="0">
            <a:off x="1016635" y="1517650"/>
            <a:ext cx="3197860" cy="807720"/>
            <a:chOff x="2597" y="1401"/>
            <a:chExt cx="5036" cy="1272"/>
          </a:xfrm>
        </p:grpSpPr>
        <p:pic>
          <p:nvPicPr>
            <p:cNvPr id="5" name="图片 4" descr="1-1-A"/>
            <p:cNvPicPr>
              <a:picLocks noChangeAspect="1"/>
            </p:cNvPicPr>
            <p:nvPr/>
          </p:nvPicPr>
          <p:blipFill>
            <a:blip r:embed="rId5"/>
            <a:srcRect l="12700" t="19786" r="7553" b="15514"/>
            <a:stretch>
              <a:fillRect/>
            </a:stretch>
          </p:blipFill>
          <p:spPr>
            <a:xfrm rot="240000">
              <a:off x="2597" y="1401"/>
              <a:ext cx="5036" cy="1272"/>
            </a:xfrm>
            <a:prstGeom prst="rect">
              <a:avLst/>
            </a:prstGeom>
          </p:spPr>
        </p:pic>
        <p:sp>
          <p:nvSpPr>
            <p:cNvPr id="22" name="矩形 21"/>
            <p:cNvSpPr/>
            <p:nvPr>
              <p:custDataLst>
                <p:tags r:id="rId6"/>
              </p:custDataLst>
            </p:nvPr>
          </p:nvSpPr>
          <p:spPr>
            <a:xfrm>
              <a:off x="3154" y="1935"/>
              <a:ext cx="4029" cy="5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1-A"/>
          <p:cNvPicPr>
            <a:picLocks noChangeAspect="1"/>
          </p:cNvPicPr>
          <p:nvPr/>
        </p:nvPicPr>
        <p:blipFill>
          <a:blip r:embed="rId7"/>
          <a:srcRect l="4861" t="20141" r="4313" b="13089"/>
          <a:stretch>
            <a:fillRect/>
          </a:stretch>
        </p:blipFill>
        <p:spPr>
          <a:xfrm rot="21360000">
            <a:off x="1043305" y="2508885"/>
            <a:ext cx="3246120" cy="926465"/>
          </a:xfrm>
          <a:prstGeom prst="rect">
            <a:avLst/>
          </a:prstGeom>
        </p:spPr>
      </p:pic>
      <p:pic>
        <p:nvPicPr>
          <p:cNvPr id="18" name="图片 17" descr="4-P"/>
          <p:cNvPicPr>
            <a:picLocks noChangeAspect="1"/>
          </p:cNvPicPr>
          <p:nvPr/>
        </p:nvPicPr>
        <p:blipFill>
          <a:blip r:embed="rId8"/>
          <a:srcRect l="34843" t="56185" r="32992" b="37509"/>
          <a:stretch>
            <a:fillRect/>
          </a:stretch>
        </p:blipFill>
        <p:spPr>
          <a:xfrm>
            <a:off x="1071245" y="3479800"/>
            <a:ext cx="3167380" cy="730250"/>
          </a:xfrm>
          <a:prstGeom prst="rect">
            <a:avLst/>
          </a:prstGeom>
        </p:spPr>
      </p:pic>
      <p:pic>
        <p:nvPicPr>
          <p:cNvPr id="12" name="图片 11" descr="5-A"/>
          <p:cNvPicPr>
            <a:picLocks noChangeAspect="1"/>
          </p:cNvPicPr>
          <p:nvPr/>
        </p:nvPicPr>
        <p:blipFill>
          <a:blip r:embed="rId9"/>
          <a:srcRect l="25085" t="70115" r="45532" b="22549"/>
          <a:stretch>
            <a:fillRect/>
          </a:stretch>
        </p:blipFill>
        <p:spPr>
          <a:xfrm>
            <a:off x="1062355" y="4512945"/>
            <a:ext cx="3312160" cy="972820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3635375" y="117919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69" name="直接箭头连接符 68"/>
          <p:cNvCxnSpPr/>
          <p:nvPr/>
        </p:nvCxnSpPr>
        <p:spPr>
          <a:xfrm>
            <a:off x="4062095" y="148590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 rot="0">
            <a:off x="4126865" y="2703830"/>
            <a:ext cx="847090" cy="621030"/>
            <a:chOff x="6634" y="1168"/>
            <a:chExt cx="1334" cy="714"/>
          </a:xfrm>
        </p:grpSpPr>
        <p:sp>
          <p:nvSpPr>
            <p:cNvPr id="42" name="文本框 41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140Kda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100Kda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 rot="0">
            <a:off x="4126865" y="3577590"/>
            <a:ext cx="847090" cy="621030"/>
            <a:chOff x="6634" y="1168"/>
            <a:chExt cx="1334" cy="714"/>
          </a:xfrm>
        </p:grpSpPr>
        <p:sp>
          <p:nvSpPr>
            <p:cNvPr id="45" name="文本框 44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140Kda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100Kda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 rot="0">
            <a:off x="4126865" y="4542155"/>
            <a:ext cx="847090" cy="730885"/>
            <a:chOff x="5644" y="1132"/>
            <a:chExt cx="1334" cy="1151"/>
          </a:xfrm>
        </p:grpSpPr>
        <p:sp>
          <p:nvSpPr>
            <p:cNvPr id="47" name="文本框 46"/>
            <p:cNvSpPr txBox="1"/>
            <p:nvPr/>
          </p:nvSpPr>
          <p:spPr>
            <a:xfrm>
              <a:off x="5644" y="1444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140Kda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644" y="1800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100Kda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5644" y="1132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180Kda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 rot="0">
            <a:off x="4126865" y="1675130"/>
            <a:ext cx="847090" cy="730885"/>
            <a:chOff x="5644" y="1132"/>
            <a:chExt cx="1334" cy="1151"/>
          </a:xfrm>
        </p:grpSpPr>
        <p:sp>
          <p:nvSpPr>
            <p:cNvPr id="50" name="文本框 49"/>
            <p:cNvSpPr txBox="1"/>
            <p:nvPr/>
          </p:nvSpPr>
          <p:spPr>
            <a:xfrm>
              <a:off x="5644" y="1444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140Kda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644" y="1800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100Kda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644" y="1132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180Kda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3635375" y="222631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3635375" y="324104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635375" y="423545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>
            <a:off x="4015105" y="253301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>
            <a:off x="4015105" y="347980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/>
        </p:nvCxnSpPr>
        <p:spPr>
          <a:xfrm>
            <a:off x="4126865" y="451675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>
            <a:off x="9860280" y="346583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>
          <a:xfrm>
            <a:off x="9928860" y="454215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 rot="0">
            <a:off x="10062210" y="4652010"/>
            <a:ext cx="847090" cy="621030"/>
            <a:chOff x="6634" y="1168"/>
            <a:chExt cx="1334" cy="714"/>
          </a:xfrm>
        </p:grpSpPr>
        <p:sp>
          <p:nvSpPr>
            <p:cNvPr id="78" name="文本框 77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 rot="0">
            <a:off x="10062210" y="3510280"/>
            <a:ext cx="847090" cy="621030"/>
            <a:chOff x="6634" y="1168"/>
            <a:chExt cx="1334" cy="714"/>
          </a:xfrm>
        </p:grpSpPr>
        <p:sp>
          <p:nvSpPr>
            <p:cNvPr id="81" name="文本框 80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pic>
        <p:nvPicPr>
          <p:cNvPr id="8" name="图片 7" descr="1-A"/>
          <p:cNvPicPr>
            <a:picLocks noChangeAspect="1"/>
          </p:cNvPicPr>
          <p:nvPr/>
        </p:nvPicPr>
        <p:blipFill>
          <a:blip r:embed="rId10"/>
          <a:srcRect l="7728" t="18478" r="8651" b="18367"/>
          <a:stretch>
            <a:fillRect/>
          </a:stretch>
        </p:blipFill>
        <p:spPr>
          <a:xfrm>
            <a:off x="6789420" y="2443480"/>
            <a:ext cx="3415030" cy="799465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9502775" y="228727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0062210" y="276161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>
            <a:off x="9865360" y="252349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 rot="0">
            <a:off x="6885305" y="1647190"/>
            <a:ext cx="3176905" cy="614680"/>
            <a:chOff x="9001" y="1177"/>
            <a:chExt cx="5313" cy="1087"/>
          </a:xfrm>
        </p:grpSpPr>
        <p:pic>
          <p:nvPicPr>
            <p:cNvPr id="15" name="图片 14" descr="GAPDH-1-A"/>
            <p:cNvPicPr>
              <a:picLocks noChangeAspect="1"/>
            </p:cNvPicPr>
            <p:nvPr/>
          </p:nvPicPr>
          <p:blipFill>
            <a:blip r:embed="rId11"/>
            <a:srcRect l="3426" t="18005" r="9791" b="27039"/>
            <a:stretch>
              <a:fillRect/>
            </a:stretch>
          </p:blipFill>
          <p:spPr>
            <a:xfrm>
              <a:off x="9001" y="1177"/>
              <a:ext cx="5313" cy="1087"/>
            </a:xfrm>
            <a:prstGeom prst="rect">
              <a:avLst/>
            </a:prstGeom>
          </p:spPr>
        </p:pic>
        <p:sp>
          <p:nvSpPr>
            <p:cNvPr id="23" name="矩形 22"/>
            <p:cNvSpPr/>
            <p:nvPr>
              <p:custDataLst>
                <p:tags r:id="rId12"/>
              </p:custDataLst>
            </p:nvPr>
          </p:nvSpPr>
          <p:spPr>
            <a:xfrm>
              <a:off x="9360" y="1655"/>
              <a:ext cx="4414" cy="5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9461500" y="116078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2" name="直接箭头连接符 71"/>
          <p:cNvCxnSpPr/>
          <p:nvPr/>
        </p:nvCxnSpPr>
        <p:spPr>
          <a:xfrm>
            <a:off x="9819005" y="141287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83" name="组合 82"/>
          <p:cNvGrpSpPr/>
          <p:nvPr/>
        </p:nvGrpSpPr>
        <p:grpSpPr>
          <a:xfrm rot="0">
            <a:off x="10062210" y="1646555"/>
            <a:ext cx="847090" cy="621030"/>
            <a:chOff x="6634" y="1168"/>
            <a:chExt cx="1334" cy="714"/>
          </a:xfrm>
        </p:grpSpPr>
        <p:sp>
          <p:nvSpPr>
            <p:cNvPr id="84" name="文本框 83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86" name="文本框 85"/>
          <p:cNvSpPr txBox="1"/>
          <p:nvPr/>
        </p:nvSpPr>
        <p:spPr>
          <a:xfrm>
            <a:off x="5862320" y="379476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5862320" y="279336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5862320" y="181165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9" name="文本框 10"/>
          <p:cNvSpPr txBox="1"/>
          <p:nvPr>
            <p:custDataLst>
              <p:tags r:id="rId13"/>
            </p:custDataLst>
          </p:nvPr>
        </p:nvSpPr>
        <p:spPr>
          <a:xfrm>
            <a:off x="4812665" y="279463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118Kda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0" name="文本框 10"/>
          <p:cNvSpPr txBox="1"/>
          <p:nvPr>
            <p:custDataLst>
              <p:tags r:id="rId14"/>
            </p:custDataLst>
          </p:nvPr>
        </p:nvSpPr>
        <p:spPr>
          <a:xfrm>
            <a:off x="4812665" y="379476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118Kda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1" name="文本框 10"/>
          <p:cNvSpPr txBox="1"/>
          <p:nvPr>
            <p:custDataLst>
              <p:tags r:id="rId15"/>
            </p:custDataLst>
          </p:nvPr>
        </p:nvSpPr>
        <p:spPr>
          <a:xfrm>
            <a:off x="4812665" y="479615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118Kda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3" name="文本框 42"/>
          <p:cNvSpPr txBox="1"/>
          <p:nvPr>
            <p:custDataLst>
              <p:tags r:id="rId16"/>
            </p:custDataLst>
          </p:nvPr>
        </p:nvSpPr>
        <p:spPr>
          <a:xfrm>
            <a:off x="10660380" y="270383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4" name="文本框 42"/>
          <p:cNvSpPr txBox="1"/>
          <p:nvPr>
            <p:custDataLst>
              <p:tags r:id="rId17"/>
            </p:custDataLst>
          </p:nvPr>
        </p:nvSpPr>
        <p:spPr>
          <a:xfrm>
            <a:off x="10660380" y="374015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5" name="文本框 42"/>
          <p:cNvSpPr txBox="1"/>
          <p:nvPr>
            <p:custDataLst>
              <p:tags r:id="rId18"/>
            </p:custDataLst>
          </p:nvPr>
        </p:nvSpPr>
        <p:spPr>
          <a:xfrm>
            <a:off x="10660380" y="479615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56870" y="22733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Figure3-A:STING,TUBULIN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52400" y="1723390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STING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79" name="文本框 66"/>
          <p:cNvSpPr txBox="1"/>
          <p:nvPr/>
        </p:nvSpPr>
        <p:spPr>
          <a:xfrm>
            <a:off x="4507865" y="1642110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33Kda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6" name="图片 5" descr="2-P"/>
          <p:cNvPicPr>
            <a:picLocks noChangeAspect="1"/>
          </p:cNvPicPr>
          <p:nvPr/>
        </p:nvPicPr>
        <p:blipFill>
          <a:blip r:embed="rId1"/>
          <a:srcRect l="20394" t="75806" r="49074" b="17556"/>
          <a:stretch>
            <a:fillRect/>
          </a:stretch>
        </p:blipFill>
        <p:spPr>
          <a:xfrm>
            <a:off x="942975" y="2607310"/>
            <a:ext cx="3065780" cy="784225"/>
          </a:xfrm>
          <a:prstGeom prst="rect">
            <a:avLst/>
          </a:prstGeom>
        </p:spPr>
      </p:pic>
      <p:grpSp>
        <p:nvGrpSpPr>
          <p:cNvPr id="95" name="组合 94"/>
          <p:cNvGrpSpPr/>
          <p:nvPr/>
        </p:nvGrpSpPr>
        <p:grpSpPr>
          <a:xfrm rot="0">
            <a:off x="3884295" y="2689225"/>
            <a:ext cx="847090" cy="620395"/>
            <a:chOff x="6634" y="1168"/>
            <a:chExt cx="1334" cy="714"/>
          </a:xfrm>
        </p:grpSpPr>
        <p:sp>
          <p:nvSpPr>
            <p:cNvPr id="96" name="文本框 95"/>
            <p:cNvSpPr txBox="1"/>
            <p:nvPr/>
          </p:nvSpPr>
          <p:spPr>
            <a:xfrm>
              <a:off x="6634" y="1168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6634" y="1529"/>
              <a:ext cx="1334" cy="35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pic>
        <p:nvPicPr>
          <p:cNvPr id="85" name="图片 85" descr="1-A"/>
          <p:cNvPicPr>
            <a:picLocks noChangeAspect="1"/>
          </p:cNvPicPr>
          <p:nvPr/>
        </p:nvPicPr>
        <p:blipFill>
          <a:blip r:embed="rId2"/>
          <a:srcRect l="6686" t="19403" r="9305" b="23241"/>
          <a:stretch>
            <a:fillRect/>
          </a:stretch>
        </p:blipFill>
        <p:spPr>
          <a:xfrm>
            <a:off x="1095375" y="5004435"/>
            <a:ext cx="2872105" cy="68326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 rot="0">
            <a:off x="3926205" y="4956175"/>
            <a:ext cx="847090" cy="838835"/>
            <a:chOff x="6248" y="5802"/>
            <a:chExt cx="1334" cy="1321"/>
          </a:xfrm>
        </p:grpSpPr>
        <p:sp>
          <p:nvSpPr>
            <p:cNvPr id="22" name="文本框 21"/>
            <p:cNvSpPr txBox="1"/>
            <p:nvPr/>
          </p:nvSpPr>
          <p:spPr>
            <a:xfrm>
              <a:off x="6248" y="6147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248" y="6641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248" y="5802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52400" y="2893060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STING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2400" y="4158615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STING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52400" y="5290185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STING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06805" y="3390265"/>
            <a:ext cx="3740150" cy="1238250"/>
            <a:chOff x="1595" y="1837"/>
            <a:chExt cx="5890" cy="1950"/>
          </a:xfrm>
        </p:grpSpPr>
        <p:grpSp>
          <p:nvGrpSpPr>
            <p:cNvPr id="35" name="组合 34"/>
            <p:cNvGrpSpPr/>
            <p:nvPr/>
          </p:nvGrpSpPr>
          <p:grpSpPr>
            <a:xfrm>
              <a:off x="1595" y="2377"/>
              <a:ext cx="5891" cy="1411"/>
              <a:chOff x="1693" y="1736"/>
              <a:chExt cx="5891" cy="1411"/>
            </a:xfrm>
          </p:grpSpPr>
          <p:pic>
            <p:nvPicPr>
              <p:cNvPr id="76" name="图片 76" descr="1-A"/>
              <p:cNvPicPr>
                <a:picLocks noChangeAspect="1"/>
              </p:cNvPicPr>
              <p:nvPr/>
            </p:nvPicPr>
            <p:blipFill>
              <a:blip r:embed="rId3"/>
              <a:srcRect l="6019" t="18150" r="9250" b="15184"/>
              <a:stretch>
                <a:fillRect/>
              </a:stretch>
            </p:blipFill>
            <p:spPr>
              <a:xfrm>
                <a:off x="1693" y="1736"/>
                <a:ext cx="4688" cy="1411"/>
              </a:xfrm>
              <a:prstGeom prst="rect">
                <a:avLst/>
              </a:prstGeom>
            </p:spPr>
          </p:pic>
          <p:sp>
            <p:nvSpPr>
              <p:cNvPr id="27" name="文本框 26"/>
              <p:cNvSpPr txBox="1"/>
              <p:nvPr/>
            </p:nvSpPr>
            <p:spPr>
              <a:xfrm>
                <a:off x="6250" y="2106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55" name="文本框 54"/>
            <p:cNvSpPr txBox="1"/>
            <p:nvPr/>
          </p:nvSpPr>
          <p:spPr>
            <a:xfrm>
              <a:off x="5627" y="1837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36" name="直接箭头连接符 35"/>
            <p:cNvCxnSpPr/>
            <p:nvPr/>
          </p:nvCxnSpPr>
          <p:spPr>
            <a:xfrm>
              <a:off x="6117" y="2256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7" name="文本框 36"/>
          <p:cNvSpPr txBox="1"/>
          <p:nvPr/>
        </p:nvSpPr>
        <p:spPr>
          <a:xfrm>
            <a:off x="3478530" y="225552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326130" y="460692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>
            <a:off x="3749040" y="484759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095375" y="1160780"/>
            <a:ext cx="3768090" cy="1022350"/>
            <a:chOff x="1583" y="5616"/>
            <a:chExt cx="5934" cy="1610"/>
          </a:xfrm>
        </p:grpSpPr>
        <p:grpSp>
          <p:nvGrpSpPr>
            <p:cNvPr id="33" name="组合 32"/>
            <p:cNvGrpSpPr/>
            <p:nvPr/>
          </p:nvGrpSpPr>
          <p:grpSpPr>
            <a:xfrm>
              <a:off x="1583" y="6136"/>
              <a:ext cx="5934" cy="1090"/>
              <a:chOff x="1681" y="4516"/>
              <a:chExt cx="5934" cy="1090"/>
            </a:xfrm>
          </p:grpSpPr>
          <p:pic>
            <p:nvPicPr>
              <p:cNvPr id="7" name="图片 6" descr="3-1-P"/>
              <p:cNvPicPr>
                <a:picLocks noChangeAspect="1"/>
              </p:cNvPicPr>
              <p:nvPr/>
            </p:nvPicPr>
            <p:blipFill>
              <a:blip r:embed="rId4"/>
              <a:srcRect l="34375" t="69065" r="32992" b="24500"/>
              <a:stretch>
                <a:fillRect/>
              </a:stretch>
            </p:blipFill>
            <p:spPr>
              <a:xfrm>
                <a:off x="1681" y="4516"/>
                <a:ext cx="4700" cy="1090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>
                <p:custDataLst>
                  <p:tags r:id="rId5"/>
                </p:custDataLst>
              </p:nvPr>
            </p:nvSpPr>
            <p:spPr>
              <a:xfrm>
                <a:off x="2107" y="4658"/>
                <a:ext cx="3536" cy="5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6281" y="4884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5316" y="5616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>
              <a:off x="5904" y="6070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42" name="直接箭头连接符 41"/>
          <p:cNvCxnSpPr/>
          <p:nvPr/>
        </p:nvCxnSpPr>
        <p:spPr>
          <a:xfrm>
            <a:off x="3843020" y="251777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文本框 66"/>
          <p:cNvSpPr txBox="1"/>
          <p:nvPr/>
        </p:nvSpPr>
        <p:spPr>
          <a:xfrm>
            <a:off x="4507865" y="280987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33Kda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4" name="文本框 66"/>
          <p:cNvSpPr txBox="1"/>
          <p:nvPr/>
        </p:nvSpPr>
        <p:spPr>
          <a:xfrm>
            <a:off x="4507865" y="398716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33Kda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5" name="文本框 66"/>
          <p:cNvSpPr txBox="1"/>
          <p:nvPr/>
        </p:nvSpPr>
        <p:spPr>
          <a:xfrm>
            <a:off x="4507865" y="520890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33Kda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9" name="图片 8" descr="2-P"/>
          <p:cNvPicPr>
            <a:picLocks noChangeAspect="1"/>
          </p:cNvPicPr>
          <p:nvPr/>
        </p:nvPicPr>
        <p:blipFill>
          <a:blip r:embed="rId6"/>
          <a:srcRect l="23312" t="75500" r="45459" b="16963"/>
          <a:stretch>
            <a:fillRect/>
          </a:stretch>
        </p:blipFill>
        <p:spPr>
          <a:xfrm>
            <a:off x="7032625" y="2653665"/>
            <a:ext cx="2798445" cy="794385"/>
          </a:xfrm>
          <a:prstGeom prst="rect">
            <a:avLst/>
          </a:prstGeom>
        </p:spPr>
      </p:pic>
      <p:sp>
        <p:nvSpPr>
          <p:cNvPr id="78" name="文本框 65"/>
          <p:cNvSpPr txBox="1"/>
          <p:nvPr/>
        </p:nvSpPr>
        <p:spPr>
          <a:xfrm>
            <a:off x="5984875" y="1695450"/>
            <a:ext cx="118745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TUBULIN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0" name="文本框 67"/>
          <p:cNvSpPr txBox="1"/>
          <p:nvPr/>
        </p:nvSpPr>
        <p:spPr>
          <a:xfrm>
            <a:off x="10463530" y="160083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55Kda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11" name="图片 10" descr="3-P"/>
          <p:cNvPicPr>
            <a:picLocks noChangeAspect="1"/>
          </p:cNvPicPr>
          <p:nvPr/>
        </p:nvPicPr>
        <p:blipFill>
          <a:blip r:embed="rId7"/>
          <a:srcRect l="28789" t="80556" r="39057" b="12111"/>
          <a:stretch>
            <a:fillRect/>
          </a:stretch>
        </p:blipFill>
        <p:spPr>
          <a:xfrm>
            <a:off x="7118350" y="4957445"/>
            <a:ext cx="2712720" cy="727710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 rot="0">
            <a:off x="9726295" y="4957445"/>
            <a:ext cx="847090" cy="768350"/>
            <a:chOff x="6248" y="5802"/>
            <a:chExt cx="1334" cy="1397"/>
          </a:xfrm>
        </p:grpSpPr>
        <p:sp>
          <p:nvSpPr>
            <p:cNvPr id="47" name="文本框 46"/>
            <p:cNvSpPr txBox="1"/>
            <p:nvPr/>
          </p:nvSpPr>
          <p:spPr>
            <a:xfrm>
              <a:off x="6248" y="6147"/>
              <a:ext cx="1334" cy="55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248" y="6641"/>
              <a:ext cx="1334" cy="55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6248" y="5802"/>
              <a:ext cx="1334" cy="55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 rot="0">
            <a:off x="9749790" y="2609215"/>
            <a:ext cx="847090" cy="778510"/>
            <a:chOff x="6248" y="5802"/>
            <a:chExt cx="1334" cy="1385"/>
          </a:xfrm>
        </p:grpSpPr>
        <p:sp>
          <p:nvSpPr>
            <p:cNvPr id="64" name="文本框 63"/>
            <p:cNvSpPr txBox="1"/>
            <p:nvPr/>
          </p:nvSpPr>
          <p:spPr>
            <a:xfrm>
              <a:off x="6248" y="6147"/>
              <a:ext cx="1334" cy="54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6248" y="6641"/>
              <a:ext cx="1334" cy="54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45Kda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6248" y="5802"/>
              <a:ext cx="1334" cy="54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032625" y="3364865"/>
            <a:ext cx="3582035" cy="1223010"/>
            <a:chOff x="11010" y="1917"/>
            <a:chExt cx="5641" cy="1926"/>
          </a:xfrm>
        </p:grpSpPr>
        <p:pic>
          <p:nvPicPr>
            <p:cNvPr id="8" name="图片 7" descr="3-P"/>
            <p:cNvPicPr>
              <a:picLocks noChangeAspect="1"/>
            </p:cNvPicPr>
            <p:nvPr/>
          </p:nvPicPr>
          <p:blipFill>
            <a:blip r:embed="rId8"/>
            <a:srcRect l="31696" t="57861" r="37304" b="34407"/>
            <a:stretch>
              <a:fillRect/>
            </a:stretch>
          </p:blipFill>
          <p:spPr>
            <a:xfrm>
              <a:off x="11010" y="2473"/>
              <a:ext cx="4344" cy="1274"/>
            </a:xfrm>
            <a:prstGeom prst="rect">
              <a:avLst/>
            </a:prstGeom>
          </p:spPr>
        </p:pic>
        <p:cxnSp>
          <p:nvCxnSpPr>
            <p:cNvPr id="72" name="直接箭头连接符 71"/>
            <p:cNvCxnSpPr/>
            <p:nvPr/>
          </p:nvCxnSpPr>
          <p:spPr>
            <a:xfrm>
              <a:off x="15116" y="2320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59" name="组合 58"/>
            <p:cNvGrpSpPr/>
            <p:nvPr/>
          </p:nvGrpSpPr>
          <p:grpSpPr>
            <a:xfrm rot="0">
              <a:off x="15317" y="2521"/>
              <a:ext cx="1334" cy="1322"/>
              <a:chOff x="6248" y="5802"/>
              <a:chExt cx="1334" cy="1322"/>
            </a:xfrm>
          </p:grpSpPr>
          <p:sp>
            <p:nvSpPr>
              <p:cNvPr id="60" name="文本框 59"/>
              <p:cNvSpPr txBox="1"/>
              <p:nvPr/>
            </p:nvSpPr>
            <p:spPr>
              <a:xfrm>
                <a:off x="6248" y="6147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60Kda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6248" y="6641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45Kda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6248" y="5802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68" name="文本框 67"/>
            <p:cNvSpPr txBox="1"/>
            <p:nvPr/>
          </p:nvSpPr>
          <p:spPr>
            <a:xfrm>
              <a:off x="14477" y="1917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9275445" y="230251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9379585" y="448056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>
            <a:off x="9660255" y="252031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6991350" y="1162685"/>
            <a:ext cx="3605530" cy="1139825"/>
            <a:chOff x="11010" y="5277"/>
            <a:chExt cx="5678" cy="1795"/>
          </a:xfrm>
        </p:grpSpPr>
        <p:pic>
          <p:nvPicPr>
            <p:cNvPr id="10" name="图片 9" descr="4-P"/>
            <p:cNvPicPr>
              <a:picLocks noChangeAspect="1"/>
            </p:cNvPicPr>
            <p:nvPr/>
          </p:nvPicPr>
          <p:blipFill>
            <a:blip r:embed="rId9"/>
            <a:srcRect l="34723" t="55287" r="34974" b="38963"/>
            <a:stretch>
              <a:fillRect/>
            </a:stretch>
          </p:blipFill>
          <p:spPr>
            <a:xfrm>
              <a:off x="11010" y="6074"/>
              <a:ext cx="4472" cy="99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11514" y="6280"/>
              <a:ext cx="3602" cy="5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50" name="组合 49"/>
            <p:cNvGrpSpPr/>
            <p:nvPr/>
          </p:nvGrpSpPr>
          <p:grpSpPr>
            <a:xfrm rot="0">
              <a:off x="15354" y="5869"/>
              <a:ext cx="1334" cy="1184"/>
              <a:chOff x="6248" y="5802"/>
              <a:chExt cx="1334" cy="1417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6248" y="6147"/>
                <a:ext cx="1334" cy="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60Kda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6248" y="6641"/>
                <a:ext cx="1334" cy="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45Kda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6248" y="5802"/>
                <a:ext cx="1334" cy="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75Kda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70" name="文本框 69"/>
            <p:cNvSpPr txBox="1"/>
            <p:nvPr/>
          </p:nvSpPr>
          <p:spPr>
            <a:xfrm>
              <a:off x="14607" y="5277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74" name="直接箭头连接符 73"/>
            <p:cNvCxnSpPr/>
            <p:nvPr/>
          </p:nvCxnSpPr>
          <p:spPr>
            <a:xfrm>
              <a:off x="15213" y="5664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75" name="直接箭头连接符 74"/>
          <p:cNvCxnSpPr/>
          <p:nvPr/>
        </p:nvCxnSpPr>
        <p:spPr>
          <a:xfrm>
            <a:off x="9726295" y="478726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7" name="文本框 67"/>
          <p:cNvSpPr txBox="1"/>
          <p:nvPr/>
        </p:nvSpPr>
        <p:spPr>
          <a:xfrm>
            <a:off x="10463530" y="278066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55Kda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8" name="文本框 67"/>
          <p:cNvSpPr txBox="1"/>
          <p:nvPr/>
        </p:nvSpPr>
        <p:spPr>
          <a:xfrm>
            <a:off x="10463530" y="3964305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55Kda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9" name="文本框 67"/>
          <p:cNvSpPr txBox="1"/>
          <p:nvPr/>
        </p:nvSpPr>
        <p:spPr>
          <a:xfrm>
            <a:off x="10463530" y="5199380"/>
            <a:ext cx="90424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55Kda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0" name="文本框 65"/>
          <p:cNvSpPr txBox="1"/>
          <p:nvPr/>
        </p:nvSpPr>
        <p:spPr>
          <a:xfrm>
            <a:off x="5984875" y="2869565"/>
            <a:ext cx="118745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TUBULIN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1" name="文本框 65"/>
          <p:cNvSpPr txBox="1"/>
          <p:nvPr/>
        </p:nvSpPr>
        <p:spPr>
          <a:xfrm>
            <a:off x="5984875" y="4078605"/>
            <a:ext cx="118745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TUBULIN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2" name="文本框 65"/>
          <p:cNvSpPr txBox="1"/>
          <p:nvPr/>
        </p:nvSpPr>
        <p:spPr>
          <a:xfrm>
            <a:off x="5984875" y="5291455"/>
            <a:ext cx="1187450" cy="48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TUBULIN</a:t>
            </a:r>
            <a:endParaRPr lang="en-US" altLang="zh-CN" sz="1200" kern="100"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56870" y="22733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Figure5-C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:BCL-2,BAX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4" name="文本框 17"/>
          <p:cNvSpPr txBox="1"/>
          <p:nvPr/>
        </p:nvSpPr>
        <p:spPr>
          <a:xfrm>
            <a:off x="219075" y="1181735"/>
            <a:ext cx="965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B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CL-2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51020" y="1056005"/>
            <a:ext cx="905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26Kda</a:t>
            </a:r>
            <a:endParaRPr lang="en-US" altLang="zh-CN" sz="1800" kern="1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4" name="文本框 17"/>
          <p:cNvSpPr txBox="1"/>
          <p:nvPr/>
        </p:nvSpPr>
        <p:spPr>
          <a:xfrm>
            <a:off x="219075" y="2406650"/>
            <a:ext cx="965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B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CL-2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6" name="文本框 17"/>
          <p:cNvSpPr txBox="1"/>
          <p:nvPr/>
        </p:nvSpPr>
        <p:spPr>
          <a:xfrm>
            <a:off x="219075" y="3702050"/>
            <a:ext cx="965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B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CL-2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88060" y="1918335"/>
            <a:ext cx="3239135" cy="967740"/>
            <a:chOff x="1380" y="1074"/>
            <a:chExt cx="5101" cy="1524"/>
          </a:xfrm>
        </p:grpSpPr>
        <p:pic>
          <p:nvPicPr>
            <p:cNvPr id="5" name="图片 4" descr="1-1-P"/>
            <p:cNvPicPr>
              <a:picLocks noChangeAspect="1"/>
            </p:cNvPicPr>
            <p:nvPr/>
          </p:nvPicPr>
          <p:blipFill>
            <a:blip r:embed="rId1"/>
            <a:srcRect l="16431" t="81352" r="59331" b="13500"/>
            <a:stretch>
              <a:fillRect/>
            </a:stretch>
          </p:blipFill>
          <p:spPr>
            <a:xfrm>
              <a:off x="2288" y="1550"/>
              <a:ext cx="4193" cy="104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 rot="0">
              <a:off x="1380" y="1074"/>
              <a:ext cx="2088" cy="1144"/>
              <a:chOff x="1380" y="1074"/>
              <a:chExt cx="2088" cy="1144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380" y="1736"/>
                <a:ext cx="1334" cy="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1996" y="1074"/>
                <a:ext cx="147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marker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36" name="直接箭头连接符 35"/>
              <p:cNvCxnSpPr/>
              <p:nvPr/>
            </p:nvCxnSpPr>
            <p:spPr>
              <a:xfrm>
                <a:off x="2605" y="1451"/>
                <a:ext cx="0" cy="4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组合 42"/>
          <p:cNvGrpSpPr/>
          <p:nvPr/>
        </p:nvGrpSpPr>
        <p:grpSpPr>
          <a:xfrm>
            <a:off x="1000760" y="2916555"/>
            <a:ext cx="3084195" cy="1671955"/>
            <a:chOff x="1380" y="4538"/>
            <a:chExt cx="4857" cy="2633"/>
          </a:xfrm>
        </p:grpSpPr>
        <p:pic>
          <p:nvPicPr>
            <p:cNvPr id="92" name="图片 92" descr="1-A"/>
            <p:cNvPicPr>
              <a:picLocks noChangeAspect="1"/>
            </p:cNvPicPr>
            <p:nvPr/>
          </p:nvPicPr>
          <p:blipFill>
            <a:blip r:embed="rId2"/>
            <a:srcRect l="5820" t="26133" r="3604" b="18956"/>
            <a:stretch>
              <a:fillRect/>
            </a:stretch>
          </p:blipFill>
          <p:spPr>
            <a:xfrm>
              <a:off x="2288" y="5310"/>
              <a:ext cx="3949" cy="1861"/>
            </a:xfrm>
            <a:prstGeom prst="rect">
              <a:avLst/>
            </a:prstGeom>
          </p:spPr>
        </p:pic>
        <p:grpSp>
          <p:nvGrpSpPr>
            <p:cNvPr id="88" name="组合 87"/>
            <p:cNvGrpSpPr/>
            <p:nvPr/>
          </p:nvGrpSpPr>
          <p:grpSpPr>
            <a:xfrm>
              <a:off x="1380" y="5365"/>
              <a:ext cx="1334" cy="1231"/>
              <a:chOff x="6634" y="1168"/>
              <a:chExt cx="1334" cy="595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6634" y="1168"/>
                <a:ext cx="1334" cy="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35Kda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6634" y="1529"/>
                <a:ext cx="1334" cy="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1865" y="4538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>
              <a:off x="2464" y="5021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>
            <a:off x="4351020" y="2321560"/>
            <a:ext cx="905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26Kda</a:t>
            </a:r>
            <a:endParaRPr lang="en-US" altLang="zh-CN" sz="1800" kern="1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351020" y="3773170"/>
            <a:ext cx="905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26Kda</a:t>
            </a:r>
            <a:endParaRPr lang="en-US" altLang="zh-CN" sz="1800" kern="1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45260" y="462280"/>
            <a:ext cx="3317875" cy="1413510"/>
            <a:chOff x="2183" y="2375"/>
            <a:chExt cx="5225" cy="2226"/>
          </a:xfrm>
        </p:grpSpPr>
        <p:pic>
          <p:nvPicPr>
            <p:cNvPr id="90" name="图片 90" descr="2-A"/>
            <p:cNvPicPr>
              <a:picLocks noChangeAspect="1"/>
            </p:cNvPicPr>
            <p:nvPr/>
          </p:nvPicPr>
          <p:blipFill>
            <a:blip r:embed="rId3"/>
            <a:srcRect l="6664" t="26831" r="14739" b="31038"/>
            <a:stretch>
              <a:fillRect/>
            </a:stretch>
          </p:blipFill>
          <p:spPr>
            <a:xfrm>
              <a:off x="2183" y="3017"/>
              <a:ext cx="4157" cy="1585"/>
            </a:xfrm>
            <a:prstGeom prst="rect">
              <a:avLst/>
            </a:prstGeom>
          </p:spPr>
        </p:pic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2714" y="3568"/>
              <a:ext cx="3231" cy="5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436" y="2375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6009" y="2714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6074" y="3017"/>
              <a:ext cx="1334" cy="1122"/>
              <a:chOff x="6634" y="1168"/>
              <a:chExt cx="1334" cy="634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6634" y="1168"/>
                <a:ext cx="1334" cy="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35Kda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6634" y="1529"/>
                <a:ext cx="1334" cy="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93" name="文本框 15"/>
          <p:cNvSpPr txBox="1"/>
          <p:nvPr/>
        </p:nvSpPr>
        <p:spPr>
          <a:xfrm>
            <a:off x="6305550" y="1059815"/>
            <a:ext cx="66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BAX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5" name="文本框 10"/>
          <p:cNvSpPr txBox="1"/>
          <p:nvPr/>
        </p:nvSpPr>
        <p:spPr>
          <a:xfrm>
            <a:off x="10732135" y="1053465"/>
            <a:ext cx="81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21Kda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2" name="文本框 15"/>
          <p:cNvSpPr txBox="1"/>
          <p:nvPr/>
        </p:nvSpPr>
        <p:spPr>
          <a:xfrm>
            <a:off x="6305550" y="2204085"/>
            <a:ext cx="66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BAX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3" name="文本框 15"/>
          <p:cNvSpPr txBox="1"/>
          <p:nvPr/>
        </p:nvSpPr>
        <p:spPr>
          <a:xfrm>
            <a:off x="6305550" y="3702685"/>
            <a:ext cx="66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BAX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56" name="组合 55"/>
          <p:cNvGrpSpPr/>
          <p:nvPr/>
        </p:nvGrpSpPr>
        <p:grpSpPr>
          <a:xfrm rot="0">
            <a:off x="7270750" y="1500505"/>
            <a:ext cx="3501390" cy="1348105"/>
            <a:chOff x="10915" y="591"/>
            <a:chExt cx="5514" cy="2123"/>
          </a:xfrm>
        </p:grpSpPr>
        <p:pic>
          <p:nvPicPr>
            <p:cNvPr id="87" name="图片 87" descr="2-A"/>
            <p:cNvPicPr>
              <a:picLocks noChangeAspect="1"/>
            </p:cNvPicPr>
            <p:nvPr/>
          </p:nvPicPr>
          <p:blipFill>
            <a:blip r:embed="rId5"/>
            <a:srcRect l="3295" t="32630" r="6568" b="14292"/>
            <a:stretch>
              <a:fillRect/>
            </a:stretch>
          </p:blipFill>
          <p:spPr>
            <a:xfrm>
              <a:off x="10915" y="1410"/>
              <a:ext cx="4462" cy="1304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14624" y="591"/>
              <a:ext cx="1805" cy="1969"/>
              <a:chOff x="14624" y="591"/>
              <a:chExt cx="1805" cy="1969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14624" y="591"/>
                <a:ext cx="147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marker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15095" y="1313"/>
                <a:ext cx="1334" cy="1247"/>
                <a:chOff x="6634" y="1168"/>
                <a:chExt cx="1334" cy="590"/>
              </a:xfrm>
            </p:grpSpPr>
            <p:sp>
              <p:nvSpPr>
                <p:cNvPr id="39" name="文本框 38"/>
                <p:cNvSpPr txBox="1"/>
                <p:nvPr/>
              </p:nvSpPr>
              <p:spPr>
                <a:xfrm>
                  <a:off x="6634" y="1168"/>
                  <a:ext cx="1334" cy="2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marL="0" indent="0" algn="l" defTabSz="26670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25Kda</a:t>
                  </a:r>
                  <a:endPara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40" name="文本框 39"/>
                <p:cNvSpPr txBox="1"/>
                <p:nvPr/>
              </p:nvSpPr>
              <p:spPr>
                <a:xfrm>
                  <a:off x="6634" y="1529"/>
                  <a:ext cx="1334" cy="2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marL="0" indent="0" algn="l" defTabSz="26670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20Kda</a:t>
                  </a:r>
                  <a:endPara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</p:grpSp>
        </p:grpSp>
      </p:grpSp>
      <p:cxnSp>
        <p:nvCxnSpPr>
          <p:cNvPr id="42" name="直接箭头连接符 41"/>
          <p:cNvCxnSpPr/>
          <p:nvPr/>
        </p:nvCxnSpPr>
        <p:spPr>
          <a:xfrm>
            <a:off x="9980930" y="180721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 rot="0">
            <a:off x="7270750" y="2998470"/>
            <a:ext cx="3732530" cy="1389380"/>
            <a:chOff x="10915" y="4538"/>
            <a:chExt cx="5878" cy="2188"/>
          </a:xfrm>
        </p:grpSpPr>
        <p:pic>
          <p:nvPicPr>
            <p:cNvPr id="91" name="图片 91" descr="1-A"/>
            <p:cNvPicPr>
              <a:picLocks noChangeAspect="1"/>
            </p:cNvPicPr>
            <p:nvPr/>
          </p:nvPicPr>
          <p:blipFill>
            <a:blip r:embed="rId6"/>
            <a:srcRect l="7348" t="21741" r="5642"/>
            <a:stretch>
              <a:fillRect/>
            </a:stretch>
          </p:blipFill>
          <p:spPr>
            <a:xfrm>
              <a:off x="10915" y="5279"/>
              <a:ext cx="4642" cy="1447"/>
            </a:xfrm>
            <a:prstGeom prst="rect">
              <a:avLst/>
            </a:prstGeom>
          </p:spPr>
        </p:pic>
        <p:grpSp>
          <p:nvGrpSpPr>
            <p:cNvPr id="48" name="组合 47"/>
            <p:cNvGrpSpPr/>
            <p:nvPr/>
          </p:nvGrpSpPr>
          <p:grpSpPr>
            <a:xfrm rot="0">
              <a:off x="14873" y="4538"/>
              <a:ext cx="1920" cy="1919"/>
              <a:chOff x="14873" y="4538"/>
              <a:chExt cx="1920" cy="191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5459" y="5181"/>
                <a:ext cx="1334" cy="1276"/>
                <a:chOff x="6634" y="1168"/>
                <a:chExt cx="1334" cy="581"/>
              </a:xfrm>
            </p:grpSpPr>
            <p:sp>
              <p:nvSpPr>
                <p:cNvPr id="18" name="文本框 17"/>
                <p:cNvSpPr txBox="1"/>
                <p:nvPr/>
              </p:nvSpPr>
              <p:spPr>
                <a:xfrm>
                  <a:off x="6634" y="1168"/>
                  <a:ext cx="1334" cy="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marL="0" indent="0" algn="l" defTabSz="26670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25Kda</a:t>
                  </a:r>
                  <a:endPara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6634" y="1529"/>
                  <a:ext cx="1334" cy="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marL="0" indent="0" algn="l" defTabSz="26670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>
                      <a:solidFill>
                        <a:srgbClr val="FF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20Kda</a:t>
                  </a:r>
                  <a:endPara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>
                <a:off x="14873" y="4538"/>
                <a:ext cx="147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marker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44" name="直接箭头连接符 43"/>
              <p:cNvCxnSpPr/>
              <p:nvPr/>
            </p:nvCxnSpPr>
            <p:spPr>
              <a:xfrm>
                <a:off x="15377" y="4955"/>
                <a:ext cx="0" cy="4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组合 50"/>
          <p:cNvGrpSpPr/>
          <p:nvPr/>
        </p:nvGrpSpPr>
        <p:grpSpPr>
          <a:xfrm rot="0">
            <a:off x="6806565" y="450215"/>
            <a:ext cx="3349625" cy="1120140"/>
            <a:chOff x="9908" y="2591"/>
            <a:chExt cx="5275" cy="1764"/>
          </a:xfrm>
        </p:grpSpPr>
        <p:pic>
          <p:nvPicPr>
            <p:cNvPr id="89" name="图片 89" descr="3-A"/>
            <p:cNvPicPr>
              <a:picLocks noChangeAspect="1"/>
            </p:cNvPicPr>
            <p:nvPr/>
          </p:nvPicPr>
          <p:blipFill>
            <a:blip r:embed="rId7"/>
            <a:srcRect l="4414" t="16738" r="8276" b="21731"/>
            <a:stretch>
              <a:fillRect/>
            </a:stretch>
          </p:blipFill>
          <p:spPr>
            <a:xfrm>
              <a:off x="10665" y="2877"/>
              <a:ext cx="4518" cy="1478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11371" y="3340"/>
              <a:ext cx="3502" cy="5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369" y="2591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908" y="3790"/>
              <a:ext cx="1334" cy="48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45" name="直接箭头连接符 44"/>
            <p:cNvCxnSpPr/>
            <p:nvPr/>
          </p:nvCxnSpPr>
          <p:spPr>
            <a:xfrm>
              <a:off x="11000" y="3340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6" name="文本框 10"/>
          <p:cNvSpPr txBox="1"/>
          <p:nvPr/>
        </p:nvSpPr>
        <p:spPr>
          <a:xfrm>
            <a:off x="10732135" y="3670935"/>
            <a:ext cx="81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21Kda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47" name="文本框 10"/>
          <p:cNvSpPr txBox="1"/>
          <p:nvPr/>
        </p:nvSpPr>
        <p:spPr>
          <a:xfrm>
            <a:off x="10732135" y="2261235"/>
            <a:ext cx="81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21Kda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56870" y="22733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Figure5-C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:CASPASE3,GAPDH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8" name="文本框 34"/>
          <p:cNvSpPr txBox="1"/>
          <p:nvPr/>
        </p:nvSpPr>
        <p:spPr>
          <a:xfrm>
            <a:off x="424180" y="1576070"/>
            <a:ext cx="141605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C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ASPASE3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pic>
        <p:nvPicPr>
          <p:cNvPr id="5" name="图片 4" descr="2-P"/>
          <p:cNvPicPr>
            <a:picLocks noChangeAspect="1"/>
          </p:cNvPicPr>
          <p:nvPr/>
        </p:nvPicPr>
        <p:blipFill>
          <a:blip r:embed="rId1"/>
          <a:srcRect l="39503" t="74315" r="35910" b="17954"/>
          <a:stretch>
            <a:fillRect/>
          </a:stretch>
        </p:blipFill>
        <p:spPr>
          <a:xfrm>
            <a:off x="2039620" y="3991610"/>
            <a:ext cx="2912745" cy="700405"/>
          </a:xfrm>
          <a:prstGeom prst="rect">
            <a:avLst/>
          </a:prstGeom>
        </p:spPr>
      </p:pic>
      <p:sp>
        <p:nvSpPr>
          <p:cNvPr id="53" name="文本框 10"/>
          <p:cNvSpPr txBox="1"/>
          <p:nvPr>
            <p:custDataLst>
              <p:tags r:id="rId2"/>
            </p:custDataLst>
          </p:nvPr>
        </p:nvSpPr>
        <p:spPr>
          <a:xfrm>
            <a:off x="5062855" y="144907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32Kda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41145" y="4058920"/>
            <a:ext cx="847090" cy="618165"/>
            <a:chOff x="6634" y="1168"/>
            <a:chExt cx="1334" cy="716"/>
          </a:xfrm>
        </p:grpSpPr>
        <p:sp>
          <p:nvSpPr>
            <p:cNvPr id="3" name="文本框 2"/>
            <p:cNvSpPr txBox="1"/>
            <p:nvPr/>
          </p:nvSpPr>
          <p:spPr>
            <a:xfrm>
              <a:off x="6634" y="1168"/>
              <a:ext cx="1334" cy="35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34" y="1529"/>
              <a:ext cx="1334" cy="35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25Kda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21" name="文本框 34"/>
          <p:cNvSpPr txBox="1"/>
          <p:nvPr/>
        </p:nvSpPr>
        <p:spPr>
          <a:xfrm>
            <a:off x="368935" y="2896870"/>
            <a:ext cx="141605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C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ASPASE3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22" name="文本框 34"/>
          <p:cNvSpPr txBox="1"/>
          <p:nvPr/>
        </p:nvSpPr>
        <p:spPr>
          <a:xfrm>
            <a:off x="368935" y="4205605"/>
            <a:ext cx="141605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C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ASPASE3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920875" y="365696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2261235" y="387477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/>
        </p:nvGrpSpPr>
        <p:grpSpPr>
          <a:xfrm>
            <a:off x="1493520" y="619760"/>
            <a:ext cx="3092450" cy="1598295"/>
            <a:chOff x="2607" y="3261"/>
            <a:chExt cx="4870" cy="2517"/>
          </a:xfrm>
        </p:grpSpPr>
        <p:grpSp>
          <p:nvGrpSpPr>
            <p:cNvPr id="24" name="组合 23"/>
            <p:cNvGrpSpPr/>
            <p:nvPr/>
          </p:nvGrpSpPr>
          <p:grpSpPr>
            <a:xfrm>
              <a:off x="3385" y="4006"/>
              <a:ext cx="4092" cy="1772"/>
              <a:chOff x="2838" y="3924"/>
              <a:chExt cx="4092" cy="1772"/>
            </a:xfrm>
          </p:grpSpPr>
          <p:pic>
            <p:nvPicPr>
              <p:cNvPr id="6" name="图片 5" descr="3-P"/>
              <p:cNvPicPr>
                <a:picLocks noChangeAspect="1"/>
              </p:cNvPicPr>
              <p:nvPr/>
            </p:nvPicPr>
            <p:blipFill>
              <a:blip r:embed="rId3"/>
              <a:srcRect l="36498" t="74194" r="39710" b="17046"/>
              <a:stretch>
                <a:fillRect/>
              </a:stretch>
            </p:blipFill>
            <p:spPr>
              <a:xfrm>
                <a:off x="2838" y="3924"/>
                <a:ext cx="4092" cy="1772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>
                <p:custDataLst>
                  <p:tags r:id="rId4"/>
                </p:custDataLst>
              </p:nvPr>
            </p:nvSpPr>
            <p:spPr>
              <a:xfrm>
                <a:off x="3269" y="4282"/>
                <a:ext cx="3339" cy="5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607" y="4189"/>
              <a:ext cx="1334" cy="1494"/>
              <a:chOff x="6634" y="1168"/>
              <a:chExt cx="1334" cy="533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6634" y="1168"/>
                <a:ext cx="1334" cy="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35Kda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634" y="1529"/>
                <a:ext cx="1334" cy="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3212" y="3261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32" name="直接箭头连接符 31"/>
            <p:cNvCxnSpPr/>
            <p:nvPr/>
          </p:nvCxnSpPr>
          <p:spPr>
            <a:xfrm>
              <a:off x="3761" y="3742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3" name="文本框 10"/>
          <p:cNvSpPr txBox="1"/>
          <p:nvPr>
            <p:custDataLst>
              <p:tags r:id="rId5"/>
            </p:custDataLst>
          </p:nvPr>
        </p:nvSpPr>
        <p:spPr>
          <a:xfrm>
            <a:off x="5062855" y="283019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32Kda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4" name="文本框 10"/>
          <p:cNvSpPr txBox="1"/>
          <p:nvPr>
            <p:custDataLst>
              <p:tags r:id="rId6"/>
            </p:custDataLst>
          </p:nvPr>
        </p:nvSpPr>
        <p:spPr>
          <a:xfrm>
            <a:off x="5062855" y="411099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32Kda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987550" y="2167890"/>
            <a:ext cx="3275965" cy="1365250"/>
            <a:chOff x="3330" y="1242"/>
            <a:chExt cx="5159" cy="2150"/>
          </a:xfrm>
        </p:grpSpPr>
        <p:pic>
          <p:nvPicPr>
            <p:cNvPr id="96" name="图片 96" descr="1-A"/>
            <p:cNvPicPr>
              <a:picLocks noChangeAspect="1"/>
            </p:cNvPicPr>
            <p:nvPr/>
          </p:nvPicPr>
          <p:blipFill>
            <a:blip r:embed="rId7"/>
            <a:srcRect l="6771" t="22266" r="11232" b="12120"/>
            <a:stretch>
              <a:fillRect/>
            </a:stretch>
          </p:blipFill>
          <p:spPr>
            <a:xfrm>
              <a:off x="3330" y="2088"/>
              <a:ext cx="4056" cy="130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6698" y="1242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36" name="直接箭头连接符 35"/>
            <p:cNvCxnSpPr/>
            <p:nvPr/>
          </p:nvCxnSpPr>
          <p:spPr>
            <a:xfrm>
              <a:off x="7155" y="1714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40" name="组合 39"/>
            <p:cNvGrpSpPr/>
            <p:nvPr/>
          </p:nvGrpSpPr>
          <p:grpSpPr>
            <a:xfrm>
              <a:off x="7155" y="2139"/>
              <a:ext cx="1334" cy="1122"/>
              <a:chOff x="6634" y="1168"/>
              <a:chExt cx="1334" cy="634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6634" y="1168"/>
                <a:ext cx="1334" cy="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35Kda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6634" y="1529"/>
                <a:ext cx="1334" cy="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733540" y="1488440"/>
            <a:ext cx="1126490" cy="3001645"/>
            <a:chOff x="9600" y="2345"/>
            <a:chExt cx="1774" cy="4727"/>
          </a:xfrm>
        </p:grpSpPr>
        <p:sp>
          <p:nvSpPr>
            <p:cNvPr id="99" name="文本框 35"/>
            <p:cNvSpPr txBox="1"/>
            <p:nvPr/>
          </p:nvSpPr>
          <p:spPr>
            <a:xfrm>
              <a:off x="9600" y="2345"/>
              <a:ext cx="177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GAPDH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48" name="文本框 35"/>
            <p:cNvSpPr txBox="1"/>
            <p:nvPr/>
          </p:nvSpPr>
          <p:spPr>
            <a:xfrm>
              <a:off x="9600" y="4433"/>
              <a:ext cx="177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GAPDH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49" name="文本框 35"/>
            <p:cNvSpPr txBox="1"/>
            <p:nvPr/>
          </p:nvSpPr>
          <p:spPr>
            <a:xfrm>
              <a:off x="9600" y="6492"/>
              <a:ext cx="177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GAPDH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</p:grpSp>
      <p:sp>
        <p:nvSpPr>
          <p:cNvPr id="101" name="文本框 25"/>
          <p:cNvSpPr txBox="1"/>
          <p:nvPr/>
        </p:nvSpPr>
        <p:spPr>
          <a:xfrm>
            <a:off x="10918190" y="1302385"/>
            <a:ext cx="100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pic>
        <p:nvPicPr>
          <p:cNvPr id="9" name="图片 8" descr="2-P"/>
          <p:cNvPicPr>
            <a:picLocks noChangeAspect="1"/>
          </p:cNvPicPr>
          <p:nvPr/>
        </p:nvPicPr>
        <p:blipFill>
          <a:blip r:embed="rId8"/>
          <a:srcRect l="35311" t="79435" r="40777" b="12417"/>
          <a:stretch>
            <a:fillRect/>
          </a:stretch>
        </p:blipFill>
        <p:spPr>
          <a:xfrm>
            <a:off x="8371840" y="3902710"/>
            <a:ext cx="2330450" cy="93408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8134985" y="375920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860030" y="4296410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8134985" y="2088515"/>
            <a:ext cx="3139440" cy="1304925"/>
            <a:chOff x="12811" y="1087"/>
            <a:chExt cx="4944" cy="2055"/>
          </a:xfrm>
        </p:grpSpPr>
        <p:pic>
          <p:nvPicPr>
            <p:cNvPr id="97" name="图片 97" descr="1-A"/>
            <p:cNvPicPr>
              <a:picLocks noChangeAspect="1"/>
            </p:cNvPicPr>
            <p:nvPr/>
          </p:nvPicPr>
          <p:blipFill>
            <a:blip r:embed="rId9"/>
            <a:srcRect l="4894" t="18490" r="8827" b="14688"/>
            <a:stretch>
              <a:fillRect/>
            </a:stretch>
          </p:blipFill>
          <p:spPr>
            <a:xfrm>
              <a:off x="12811" y="1859"/>
              <a:ext cx="3773" cy="1283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 rot="0">
              <a:off x="16421" y="1861"/>
              <a:ext cx="1334" cy="1035"/>
              <a:chOff x="6634" y="1168"/>
              <a:chExt cx="1334" cy="677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6634" y="1168"/>
                <a:ext cx="1334" cy="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45Kda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6634" y="1529"/>
                <a:ext cx="1334" cy="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35Kda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15848" y="1087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45" name="直接箭头连接符 44"/>
            <p:cNvCxnSpPr/>
            <p:nvPr/>
          </p:nvCxnSpPr>
          <p:spPr>
            <a:xfrm>
              <a:off x="16421" y="1570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46" name="直接箭头连接符 45"/>
          <p:cNvCxnSpPr/>
          <p:nvPr/>
        </p:nvCxnSpPr>
        <p:spPr>
          <a:xfrm>
            <a:off x="8509000" y="408178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0" name="文本框 25"/>
          <p:cNvSpPr txBox="1"/>
          <p:nvPr/>
        </p:nvSpPr>
        <p:spPr>
          <a:xfrm>
            <a:off x="10918190" y="2628265"/>
            <a:ext cx="100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51" name="文本框 25"/>
          <p:cNvSpPr txBox="1"/>
          <p:nvPr/>
        </p:nvSpPr>
        <p:spPr>
          <a:xfrm>
            <a:off x="10918190" y="4053840"/>
            <a:ext cx="100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</a:t>
            </a:r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7649210" y="878840"/>
            <a:ext cx="3136900" cy="1179830"/>
            <a:chOff x="11979" y="3665"/>
            <a:chExt cx="4940" cy="1858"/>
          </a:xfrm>
        </p:grpSpPr>
        <p:grpSp>
          <p:nvGrpSpPr>
            <p:cNvPr id="60" name="组合 59"/>
            <p:cNvGrpSpPr/>
            <p:nvPr/>
          </p:nvGrpSpPr>
          <p:grpSpPr>
            <a:xfrm>
              <a:off x="12597" y="3665"/>
              <a:ext cx="4322" cy="1859"/>
              <a:chOff x="12597" y="3665"/>
              <a:chExt cx="4322" cy="1859"/>
            </a:xfrm>
          </p:grpSpPr>
          <p:pic>
            <p:nvPicPr>
              <p:cNvPr id="7" name="图片 6" descr="3-P"/>
              <p:cNvPicPr>
                <a:picLocks noChangeAspect="1"/>
              </p:cNvPicPr>
              <p:nvPr/>
            </p:nvPicPr>
            <p:blipFill>
              <a:blip r:embed="rId10"/>
              <a:srcRect l="36738" t="82148" r="40059" b="10704"/>
              <a:stretch>
                <a:fillRect/>
              </a:stretch>
            </p:blipFill>
            <p:spPr>
              <a:xfrm>
                <a:off x="12597" y="3958"/>
                <a:ext cx="4322" cy="1566"/>
              </a:xfrm>
              <a:prstGeom prst="rect">
                <a:avLst/>
              </a:prstGeom>
            </p:spPr>
          </p:pic>
          <p:sp>
            <p:nvSpPr>
              <p:cNvPr id="16" name="矩形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13400" y="4312"/>
                <a:ext cx="3339" cy="5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2597" y="3665"/>
                <a:ext cx="147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marker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47" name="直接箭头连接符 46"/>
              <p:cNvCxnSpPr/>
              <p:nvPr/>
            </p:nvCxnSpPr>
            <p:spPr>
              <a:xfrm>
                <a:off x="13129" y="4189"/>
                <a:ext cx="0" cy="4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7" name="文本框 56"/>
            <p:cNvSpPr txBox="1"/>
            <p:nvPr/>
          </p:nvSpPr>
          <p:spPr>
            <a:xfrm>
              <a:off x="11979" y="4580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文本框 40"/>
          <p:cNvSpPr txBox="1"/>
          <p:nvPr/>
        </p:nvSpPr>
        <p:spPr>
          <a:xfrm>
            <a:off x="613410" y="113030"/>
            <a:ext cx="4024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Figure6-A:cGAS,GAPDH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3" name="文本框 10"/>
          <p:cNvSpPr txBox="1"/>
          <p:nvPr>
            <p:custDataLst>
              <p:tags r:id="rId1"/>
            </p:custDataLst>
          </p:nvPr>
        </p:nvSpPr>
        <p:spPr>
          <a:xfrm>
            <a:off x="4427855" y="164782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7" name="文本框 10"/>
          <p:cNvSpPr txBox="1"/>
          <p:nvPr>
            <p:custDataLst>
              <p:tags r:id="rId2"/>
            </p:custDataLst>
          </p:nvPr>
        </p:nvSpPr>
        <p:spPr>
          <a:xfrm>
            <a:off x="4427855" y="265239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8" name="文本框 10"/>
          <p:cNvSpPr txBox="1"/>
          <p:nvPr>
            <p:custDataLst>
              <p:tags r:id="rId3"/>
            </p:custDataLst>
          </p:nvPr>
        </p:nvSpPr>
        <p:spPr>
          <a:xfrm>
            <a:off x="4499610" y="377190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60Kda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9270" y="1441450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3-P"/>
          <p:cNvPicPr>
            <a:picLocks noChangeAspect="1"/>
          </p:cNvPicPr>
          <p:nvPr/>
        </p:nvPicPr>
        <p:blipFill>
          <a:blip r:embed="rId4"/>
          <a:srcRect l="40048" t="55472" r="34615" b="38389"/>
          <a:stretch>
            <a:fillRect/>
          </a:stretch>
        </p:blipFill>
        <p:spPr>
          <a:xfrm>
            <a:off x="1553210" y="2418715"/>
            <a:ext cx="2859405" cy="81470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509270" y="2654935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1786890" y="231902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473200" y="205930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 rot="0">
            <a:off x="1123950" y="2487930"/>
            <a:ext cx="847090" cy="712470"/>
            <a:chOff x="6634" y="1168"/>
            <a:chExt cx="1334" cy="634"/>
          </a:xfrm>
        </p:grpSpPr>
        <p:sp>
          <p:nvSpPr>
            <p:cNvPr id="27" name="文本框 26"/>
            <p:cNvSpPr txBox="1"/>
            <p:nvPr/>
          </p:nvSpPr>
          <p:spPr>
            <a:xfrm>
              <a:off x="6634" y="1168"/>
              <a:ext cx="1334" cy="27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634" y="1529"/>
              <a:ext cx="1334" cy="27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pic>
        <p:nvPicPr>
          <p:cNvPr id="5" name="图片 4" descr="2-P"/>
          <p:cNvPicPr>
            <a:picLocks noChangeAspect="1"/>
          </p:cNvPicPr>
          <p:nvPr/>
        </p:nvPicPr>
        <p:blipFill>
          <a:blip r:embed="rId5"/>
          <a:srcRect l="33776" t="71481" r="41126" b="22778"/>
          <a:stretch>
            <a:fillRect/>
          </a:stretch>
        </p:blipFill>
        <p:spPr>
          <a:xfrm>
            <a:off x="1851660" y="1375410"/>
            <a:ext cx="2643505" cy="7112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2178050" y="1459230"/>
            <a:ext cx="2106930" cy="350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0">
            <a:off x="1330960" y="1353185"/>
            <a:ext cx="847090" cy="514350"/>
            <a:chOff x="6634" y="1168"/>
            <a:chExt cx="1334" cy="895"/>
          </a:xfrm>
        </p:grpSpPr>
        <p:sp>
          <p:nvSpPr>
            <p:cNvPr id="19" name="文本框 18"/>
            <p:cNvSpPr txBox="1"/>
            <p:nvPr/>
          </p:nvSpPr>
          <p:spPr>
            <a:xfrm>
              <a:off x="6634" y="1168"/>
              <a:ext cx="1334" cy="5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634" y="1529"/>
              <a:ext cx="1334" cy="53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695450" y="91567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2082800" y="114173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 descr="2-P"/>
          <p:cNvPicPr>
            <a:picLocks noChangeAspect="1"/>
          </p:cNvPicPr>
          <p:nvPr/>
        </p:nvPicPr>
        <p:blipFill>
          <a:blip r:embed="rId7"/>
          <a:srcRect l="42182" t="26583" r="33079" b="66370"/>
          <a:stretch>
            <a:fillRect/>
          </a:stretch>
        </p:blipFill>
        <p:spPr>
          <a:xfrm>
            <a:off x="1786890" y="3664585"/>
            <a:ext cx="2513330" cy="8420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9270" y="3841115"/>
            <a:ext cx="832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cGAS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 rot="0">
            <a:off x="1325880" y="3806825"/>
            <a:ext cx="847090" cy="621030"/>
            <a:chOff x="5644" y="1444"/>
            <a:chExt cx="1334" cy="978"/>
          </a:xfrm>
        </p:grpSpPr>
        <p:sp>
          <p:nvSpPr>
            <p:cNvPr id="36" name="文本框 35"/>
            <p:cNvSpPr txBox="1"/>
            <p:nvPr/>
          </p:nvSpPr>
          <p:spPr>
            <a:xfrm>
              <a:off x="5644" y="1444"/>
              <a:ext cx="1334" cy="48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75Kda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644" y="1938"/>
              <a:ext cx="1334" cy="48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60Kda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641475" y="3248660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2030730" y="356171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3" name="文本框 42"/>
          <p:cNvSpPr txBox="1"/>
          <p:nvPr>
            <p:custDataLst>
              <p:tags r:id="rId8"/>
            </p:custDataLst>
          </p:nvPr>
        </p:nvSpPr>
        <p:spPr>
          <a:xfrm>
            <a:off x="10528300" y="251333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pic>
        <p:nvPicPr>
          <p:cNvPr id="7" name="图片 6" descr="3-A"/>
          <p:cNvPicPr>
            <a:picLocks noChangeAspect="1"/>
          </p:cNvPicPr>
          <p:nvPr/>
        </p:nvPicPr>
        <p:blipFill>
          <a:blip r:embed="rId9"/>
          <a:srcRect l="7972" t="19487" r="14589" b="23376"/>
          <a:stretch>
            <a:fillRect/>
          </a:stretch>
        </p:blipFill>
        <p:spPr>
          <a:xfrm>
            <a:off x="7505700" y="2442210"/>
            <a:ext cx="2430145" cy="87693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6925945" y="262953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7660005" y="2426970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7346950" y="212026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028055" y="2597150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 descr="2-P"/>
          <p:cNvPicPr>
            <a:picLocks noChangeAspect="1"/>
          </p:cNvPicPr>
          <p:nvPr/>
        </p:nvPicPr>
        <p:blipFill>
          <a:blip r:embed="rId10"/>
          <a:srcRect l="38393" t="62120" r="35921" b="30731"/>
          <a:stretch>
            <a:fillRect/>
          </a:stretch>
        </p:blipFill>
        <p:spPr>
          <a:xfrm>
            <a:off x="7393940" y="1224915"/>
            <a:ext cx="2762885" cy="90424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7773035" y="1598295"/>
            <a:ext cx="2162175" cy="350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9545955" y="100139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9935845" y="124015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10048240" y="1457325"/>
            <a:ext cx="8470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35Kda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961380" y="158051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文本框 42"/>
          <p:cNvSpPr txBox="1"/>
          <p:nvPr>
            <p:custDataLst>
              <p:tags r:id="rId12"/>
            </p:custDataLst>
          </p:nvPr>
        </p:nvSpPr>
        <p:spPr>
          <a:xfrm>
            <a:off x="10528300" y="150050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54" name="组合 53"/>
          <p:cNvGrpSpPr/>
          <p:nvPr/>
        </p:nvGrpSpPr>
        <p:grpSpPr>
          <a:xfrm rot="0">
            <a:off x="6851015" y="3407410"/>
            <a:ext cx="3404870" cy="1029335"/>
            <a:chOff x="10837" y="5579"/>
            <a:chExt cx="5362" cy="1621"/>
          </a:xfrm>
        </p:grpSpPr>
        <p:pic>
          <p:nvPicPr>
            <p:cNvPr id="9" name="图片 8" descr="2-P"/>
            <p:cNvPicPr>
              <a:picLocks noChangeAspect="1"/>
            </p:cNvPicPr>
            <p:nvPr/>
          </p:nvPicPr>
          <p:blipFill>
            <a:blip r:embed="rId13"/>
            <a:srcRect l="32709" t="69167" r="39351" b="24593"/>
            <a:stretch>
              <a:fillRect/>
            </a:stretch>
          </p:blipFill>
          <p:spPr>
            <a:xfrm>
              <a:off x="11570" y="5984"/>
              <a:ext cx="4629" cy="1216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1570" y="5579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43" name="直接箭头连接符 42"/>
            <p:cNvCxnSpPr/>
            <p:nvPr/>
          </p:nvCxnSpPr>
          <p:spPr>
            <a:xfrm>
              <a:off x="12000" y="6062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10837" y="6472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6028055" y="375602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文本框 42"/>
          <p:cNvSpPr txBox="1"/>
          <p:nvPr>
            <p:custDataLst>
              <p:tags r:id="rId14"/>
            </p:custDataLst>
          </p:nvPr>
        </p:nvSpPr>
        <p:spPr>
          <a:xfrm>
            <a:off x="10597515" y="3756025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21360" y="17907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Figure6-A:NLRP3,GAPDH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图片 8" descr="3-marker (3)-P"/>
          <p:cNvPicPr>
            <a:picLocks noChangeAspect="1"/>
          </p:cNvPicPr>
          <p:nvPr/>
        </p:nvPicPr>
        <p:blipFill>
          <a:blip r:embed="rId1"/>
          <a:srcRect l="44425" t="53463" r="30945" b="41306"/>
          <a:stretch>
            <a:fillRect/>
          </a:stretch>
        </p:blipFill>
        <p:spPr>
          <a:xfrm>
            <a:off x="1575435" y="3038475"/>
            <a:ext cx="3124835" cy="7810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24890" y="3253740"/>
            <a:ext cx="873760" cy="35052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100Kda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53515" y="2776855"/>
            <a:ext cx="934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marker</a:t>
            </a:r>
            <a:endParaRPr lang="en-US" altLang="zh-CN" sz="1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6840" y="1046480"/>
            <a:ext cx="90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NLRP3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1795780" y="3074035"/>
            <a:ext cx="0" cy="260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16840" y="3234055"/>
            <a:ext cx="90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NLRP3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3025" y="2156460"/>
            <a:ext cx="90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NLRP3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10"/>
          <p:cNvSpPr txBox="1"/>
          <p:nvPr>
            <p:custDataLst>
              <p:tags r:id="rId2"/>
            </p:custDataLst>
          </p:nvPr>
        </p:nvSpPr>
        <p:spPr>
          <a:xfrm>
            <a:off x="4550410" y="317246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118Kda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261735" y="3127375"/>
            <a:ext cx="1432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GAPDH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文本框 42"/>
          <p:cNvSpPr txBox="1"/>
          <p:nvPr>
            <p:custDataLst>
              <p:tags r:id="rId3"/>
            </p:custDataLst>
          </p:nvPr>
        </p:nvSpPr>
        <p:spPr>
          <a:xfrm>
            <a:off x="11023600" y="3083560"/>
            <a:ext cx="904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eaLnBrk="1"/>
            <a:r>
              <a:rPr lang="en-US" altLang="zh-CN" sz="1800" kern="1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37Kda</a:t>
            </a:r>
            <a:endParaRPr lang="en-US" altLang="zh-CN" sz="1200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grpSp>
        <p:nvGrpSpPr>
          <p:cNvPr id="47" name="组合 46"/>
          <p:cNvGrpSpPr/>
          <p:nvPr/>
        </p:nvGrpSpPr>
        <p:grpSpPr>
          <a:xfrm rot="0">
            <a:off x="7086600" y="2820670"/>
            <a:ext cx="3411855" cy="927735"/>
            <a:chOff x="10482" y="4442"/>
            <a:chExt cx="5373" cy="1461"/>
          </a:xfrm>
        </p:grpSpPr>
        <p:grpSp>
          <p:nvGrpSpPr>
            <p:cNvPr id="40" name="组合 39"/>
            <p:cNvGrpSpPr/>
            <p:nvPr/>
          </p:nvGrpSpPr>
          <p:grpSpPr>
            <a:xfrm>
              <a:off x="11080" y="4442"/>
              <a:ext cx="4775" cy="1461"/>
              <a:chOff x="11694" y="4610"/>
              <a:chExt cx="4775" cy="1461"/>
            </a:xfrm>
          </p:grpSpPr>
          <p:pic>
            <p:nvPicPr>
              <p:cNvPr id="10" name="图片 9" descr="3-A"/>
              <p:cNvPicPr>
                <a:picLocks noChangeAspect="1"/>
              </p:cNvPicPr>
              <p:nvPr/>
            </p:nvPicPr>
            <p:blipFill>
              <a:blip r:embed="rId4"/>
              <a:srcRect l="7688" t="17001" r="9528" b="4745"/>
              <a:stretch>
                <a:fillRect/>
              </a:stretch>
            </p:blipFill>
            <p:spPr>
              <a:xfrm rot="180000">
                <a:off x="12000" y="4982"/>
                <a:ext cx="4469" cy="1089"/>
              </a:xfrm>
              <a:prstGeom prst="rect">
                <a:avLst/>
              </a:prstGeom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11694" y="4610"/>
                <a:ext cx="147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marker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29" name="直接箭头连接符 28"/>
              <p:cNvCxnSpPr/>
              <p:nvPr/>
            </p:nvCxnSpPr>
            <p:spPr>
              <a:xfrm>
                <a:off x="12430" y="4898"/>
                <a:ext cx="0" cy="4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71" name="文本框 70"/>
            <p:cNvSpPr txBox="1"/>
            <p:nvPr/>
          </p:nvSpPr>
          <p:spPr>
            <a:xfrm>
              <a:off x="10482" y="5140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48690" y="1316355"/>
            <a:ext cx="10979150" cy="1487170"/>
            <a:chOff x="1494" y="344"/>
            <a:chExt cx="17290" cy="2342"/>
          </a:xfrm>
        </p:grpSpPr>
        <p:sp>
          <p:nvSpPr>
            <p:cNvPr id="53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7166" y="1527"/>
              <a:ext cx="14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118Kda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pic>
          <p:nvPicPr>
            <p:cNvPr id="5" name="图片 4" descr="2-marker (3)-P"/>
            <p:cNvPicPr>
              <a:picLocks noChangeAspect="1"/>
            </p:cNvPicPr>
            <p:nvPr/>
          </p:nvPicPr>
          <p:blipFill>
            <a:blip r:embed="rId6"/>
            <a:srcRect l="40527" t="56685" r="34734" b="38481"/>
            <a:stretch>
              <a:fillRect/>
            </a:stretch>
          </p:blipFill>
          <p:spPr>
            <a:xfrm>
              <a:off x="2481" y="1422"/>
              <a:ext cx="4822" cy="1108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3348" y="344"/>
              <a:ext cx="3719" cy="5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494" y="2002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100Kda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201" y="1003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2714" y="1545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8" name="图片 7" descr="1-P"/>
            <p:cNvPicPr>
              <a:picLocks noChangeAspect="1"/>
            </p:cNvPicPr>
            <p:nvPr/>
          </p:nvPicPr>
          <p:blipFill>
            <a:blip r:embed="rId8"/>
            <a:srcRect l="42422" t="73593" r="31773" b="18852"/>
            <a:stretch>
              <a:fillRect/>
            </a:stretch>
          </p:blipFill>
          <p:spPr>
            <a:xfrm>
              <a:off x="12117" y="1240"/>
              <a:ext cx="4199" cy="1446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5531" y="814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>
              <a:off x="16026" y="1259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9861" y="1527"/>
              <a:ext cx="22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GAPDH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9"/>
              </p:custDataLst>
            </p:nvPr>
          </p:nvSpPr>
          <p:spPr>
            <a:xfrm>
              <a:off x="17360" y="1375"/>
              <a:ext cx="14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37Kda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6026" y="1561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64260" y="622935"/>
            <a:ext cx="10953750" cy="1170305"/>
            <a:chOff x="1534" y="2370"/>
            <a:chExt cx="17250" cy="1843"/>
          </a:xfrm>
        </p:grpSpPr>
        <p:grpSp>
          <p:nvGrpSpPr>
            <p:cNvPr id="31" name="组合 30"/>
            <p:cNvGrpSpPr/>
            <p:nvPr/>
          </p:nvGrpSpPr>
          <p:grpSpPr>
            <a:xfrm rot="0">
              <a:off x="1534" y="2773"/>
              <a:ext cx="5700" cy="1432"/>
              <a:chOff x="710" y="2874"/>
              <a:chExt cx="5700" cy="1432"/>
            </a:xfrm>
          </p:grpSpPr>
          <p:pic>
            <p:nvPicPr>
              <p:cNvPr id="7" name="图片 6" descr="1-sample (2)-P"/>
              <p:cNvPicPr>
                <a:picLocks noChangeAspect="1"/>
              </p:cNvPicPr>
              <p:nvPr/>
            </p:nvPicPr>
            <p:blipFill>
              <a:blip r:embed="rId10"/>
              <a:srcRect l="41224" t="82352" r="33558" b="12111"/>
              <a:stretch>
                <a:fillRect/>
              </a:stretch>
            </p:blipFill>
            <p:spPr>
              <a:xfrm>
                <a:off x="1655" y="3078"/>
                <a:ext cx="4755" cy="1228"/>
              </a:xfrm>
              <a:prstGeom prst="rect">
                <a:avLst/>
              </a:prstGeom>
            </p:spPr>
          </p:pic>
          <p:sp>
            <p:nvSpPr>
              <p:cNvPr id="3" name="文本框 2"/>
              <p:cNvSpPr txBox="1"/>
              <p:nvPr/>
            </p:nvSpPr>
            <p:spPr>
              <a:xfrm>
                <a:off x="710" y="3594"/>
                <a:ext cx="1334" cy="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indent="0" algn="l" defTabSz="26670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100Kda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396" y="2874"/>
                <a:ext cx="147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marker</a:t>
                </a:r>
                <a:endPara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25" name="直接箭头连接符 24"/>
              <p:cNvCxnSpPr/>
              <p:nvPr/>
            </p:nvCxnSpPr>
            <p:spPr>
              <a:xfrm>
                <a:off x="2044" y="3249"/>
                <a:ext cx="0" cy="4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7166" y="3256"/>
              <a:ext cx="14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118Kda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611" y="2370"/>
              <a:ext cx="147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marker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9861" y="3148"/>
              <a:ext cx="22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GAPDH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3" name="文本框 42"/>
            <p:cNvSpPr txBox="1"/>
            <p:nvPr>
              <p:custDataLst>
                <p:tags r:id="rId12"/>
              </p:custDataLst>
            </p:nvPr>
          </p:nvSpPr>
          <p:spPr>
            <a:xfrm>
              <a:off x="17360" y="2978"/>
              <a:ext cx="14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eaLnBrk="1"/>
              <a:r>
                <a:rPr lang="en-US" altLang="zh-CN" sz="1800" kern="120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Times New Roman" panose="02020603050405020304"/>
                </a:rPr>
                <a:t>37Kda</a:t>
              </a:r>
              <a:endParaRPr lang="en-US" altLang="zh-CN" sz="1200" kern="1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endParaRPr>
            </a:p>
          </p:txBody>
        </p:sp>
        <p:pic>
          <p:nvPicPr>
            <p:cNvPr id="6" name="图片 5" descr="2-P"/>
            <p:cNvPicPr>
              <a:picLocks noChangeAspect="1"/>
            </p:cNvPicPr>
            <p:nvPr/>
          </p:nvPicPr>
          <p:blipFill>
            <a:blip r:embed="rId13"/>
            <a:srcRect l="39928" t="72287" r="34854" b="20065"/>
            <a:stretch>
              <a:fillRect/>
            </a:stretch>
          </p:blipFill>
          <p:spPr>
            <a:xfrm>
              <a:off x="11898" y="2743"/>
              <a:ext cx="4508" cy="1470"/>
            </a:xfrm>
            <a:prstGeom prst="rect">
              <a:avLst/>
            </a:prstGeom>
          </p:spPr>
        </p:pic>
        <p:cxnSp>
          <p:nvCxnSpPr>
            <p:cNvPr id="27" name="直接箭头连接符 26"/>
            <p:cNvCxnSpPr/>
            <p:nvPr/>
          </p:nvCxnSpPr>
          <p:spPr>
            <a:xfrm>
              <a:off x="16203" y="2853"/>
              <a:ext cx="0" cy="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16127" y="3333"/>
              <a:ext cx="1334" cy="48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35Kda</a:t>
              </a:r>
              <a:endParaRPr lang="en-US" altLang="zh-CN" sz="1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41" name="矩形 40"/>
          <p:cNvSpPr/>
          <p:nvPr>
            <p:custDataLst>
              <p:tags r:id="rId14"/>
            </p:custDataLst>
          </p:nvPr>
        </p:nvSpPr>
        <p:spPr>
          <a:xfrm>
            <a:off x="2082800" y="1292860"/>
            <a:ext cx="2279015" cy="350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矩形 41"/>
          <p:cNvSpPr/>
          <p:nvPr>
            <p:custDataLst>
              <p:tags r:id="rId15"/>
            </p:custDataLst>
          </p:nvPr>
        </p:nvSpPr>
        <p:spPr>
          <a:xfrm>
            <a:off x="8072755" y="1046480"/>
            <a:ext cx="2182495" cy="350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10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11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12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13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14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15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16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17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18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19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0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1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2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3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24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5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6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7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8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29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3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30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31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32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33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34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35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36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37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38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39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4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40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41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42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43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44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45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46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47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48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49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5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50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51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52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53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54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55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56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57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58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59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6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60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61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62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63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64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65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66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67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68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69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7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70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71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72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73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74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75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76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77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78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79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8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80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81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82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ags/tag83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84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85.xml><?xml version="1.0" encoding="utf-8"?>
<p:tagLst xmlns:p="http://schemas.openxmlformats.org/presentationml/2006/main">
  <p:tag name="KSO_WM_DIAGRAM_VIRTUALLY_FRAME" val="{&quot;height&quot;:357.3241809919101,&quot;left&quot;:62.28275245133398,&quot;top&quot;:25.05,&quot;width&quot;:853.6672475486661}"/>
</p:tagLst>
</file>

<file path=ppt/tags/tag9.xml><?xml version="1.0" encoding="utf-8"?>
<p:tagLst xmlns:p="http://schemas.openxmlformats.org/presentationml/2006/main">
  <p:tag name="KSO_WM_DIAGRAM_VIRTUALLY_FRAME" val="{&quot;height&quot;:371.4741809919101,&quot;left&quot;:62.28275245133398,&quot;top&quot;:25.05,&quot;width&quot;:853.6672475486661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2747</Words>
  <Application>WPS 演示</Application>
  <PresentationFormat>宽屏</PresentationFormat>
  <Paragraphs>958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宋体</vt:lpstr>
      <vt:lpstr>Wingdings</vt:lpstr>
      <vt:lpstr>Times New Roman</vt:lpstr>
      <vt:lpstr>Times New Roman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帽四旧盘泌</cp:lastModifiedBy>
  <cp:revision>38</cp:revision>
  <dcterms:created xsi:type="dcterms:W3CDTF">2023-08-09T12:44:00Z</dcterms:created>
  <dcterms:modified xsi:type="dcterms:W3CDTF">2025-12-18T09:45:28Z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CD30C81B198E411BA14861C50996904A_12</vt:lpwstr>
  </property>
</Properties>
</file>