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340" r:id="rId2"/>
    <p:sldId id="341" r:id="rId3"/>
    <p:sldId id="342" r:id="rId4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3130" autoAdjust="0"/>
  </p:normalViewPr>
  <p:slideViewPr>
    <p:cSldViewPr snapToGrid="0" snapToObjects="1">
      <p:cViewPr varScale="1">
        <p:scale>
          <a:sx n="69" d="100"/>
          <a:sy n="69" d="100"/>
        </p:scale>
        <p:origin x="255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D3721-EA24-4A4D-81BE-A5F8DA5F1A2C}" type="datetimeFigureOut">
              <a:rPr kumimoji="1" lang="zh-TW" altLang="en-US" smtClean="0"/>
              <a:t>2025/10/6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C31D-C0F6-3D4F-B05E-757AD2B17E3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3206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C31D-C0F6-3D4F-B05E-757AD2B17E3C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4458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B5B8-2F82-2547-BE75-552519B78272}" type="datetimeFigureOut">
              <a:rPr kumimoji="1" lang="zh-TW" altLang="en-US" smtClean="0"/>
              <a:t>2025/10/6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A40-2263-A44A-AD3A-2A0F5D4B4E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2813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B5B8-2F82-2547-BE75-552519B78272}" type="datetimeFigureOut">
              <a:rPr kumimoji="1" lang="zh-TW" altLang="en-US" smtClean="0"/>
              <a:t>2025/10/6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A40-2263-A44A-AD3A-2A0F5D4B4E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2794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B5B8-2F82-2547-BE75-552519B78272}" type="datetimeFigureOut">
              <a:rPr kumimoji="1" lang="zh-TW" altLang="en-US" smtClean="0"/>
              <a:t>2025/10/6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A40-2263-A44A-AD3A-2A0F5D4B4E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865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B5B8-2F82-2547-BE75-552519B78272}" type="datetimeFigureOut">
              <a:rPr kumimoji="1" lang="zh-TW" altLang="en-US" smtClean="0"/>
              <a:t>2025/10/6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A40-2263-A44A-AD3A-2A0F5D4B4E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8827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B5B8-2F82-2547-BE75-552519B78272}" type="datetimeFigureOut">
              <a:rPr kumimoji="1" lang="zh-TW" altLang="en-US" smtClean="0"/>
              <a:t>2025/10/6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A40-2263-A44A-AD3A-2A0F5D4B4E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0212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B5B8-2F82-2547-BE75-552519B78272}" type="datetimeFigureOut">
              <a:rPr kumimoji="1" lang="zh-TW" altLang="en-US" smtClean="0"/>
              <a:t>2025/10/6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A40-2263-A44A-AD3A-2A0F5D4B4E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21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B5B8-2F82-2547-BE75-552519B78272}" type="datetimeFigureOut">
              <a:rPr kumimoji="1" lang="zh-TW" altLang="en-US" smtClean="0"/>
              <a:t>2025/10/6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A40-2263-A44A-AD3A-2A0F5D4B4E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5698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B5B8-2F82-2547-BE75-552519B78272}" type="datetimeFigureOut">
              <a:rPr kumimoji="1" lang="zh-TW" altLang="en-US" smtClean="0"/>
              <a:t>2025/10/6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A40-2263-A44A-AD3A-2A0F5D4B4E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1165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B5B8-2F82-2547-BE75-552519B78272}" type="datetimeFigureOut">
              <a:rPr kumimoji="1" lang="zh-TW" altLang="en-US" smtClean="0"/>
              <a:t>2025/10/6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A40-2263-A44A-AD3A-2A0F5D4B4E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2765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B5B8-2F82-2547-BE75-552519B78272}" type="datetimeFigureOut">
              <a:rPr kumimoji="1" lang="zh-TW" altLang="en-US" smtClean="0"/>
              <a:t>2025/10/6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A40-2263-A44A-AD3A-2A0F5D4B4E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454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B5B8-2F82-2547-BE75-552519B78272}" type="datetimeFigureOut">
              <a:rPr kumimoji="1" lang="zh-TW" altLang="en-US" smtClean="0"/>
              <a:t>2025/10/6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A40-2263-A44A-AD3A-2A0F5D4B4E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6159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4B5B8-2F82-2547-BE75-552519B78272}" type="datetimeFigureOut">
              <a:rPr kumimoji="1" lang="zh-TW" altLang="en-US" smtClean="0"/>
              <a:t>2025/10/6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45A40-2263-A44A-AD3A-2A0F5D4B4E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1811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875DB88-A0CB-C98D-F095-AB0F9A905020}"/>
              </a:ext>
            </a:extLst>
          </p:cNvPr>
          <p:cNvSpPr txBox="1"/>
          <p:nvPr/>
        </p:nvSpPr>
        <p:spPr>
          <a:xfrm>
            <a:off x="524933" y="609600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Supplement data</a:t>
            </a:r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B9F8332-BEA8-D777-650A-834056796785}"/>
              </a:ext>
            </a:extLst>
          </p:cNvPr>
          <p:cNvSpPr txBox="1"/>
          <p:nvPr/>
        </p:nvSpPr>
        <p:spPr>
          <a:xfrm>
            <a:off x="285168" y="5255201"/>
            <a:ext cx="6287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Fig. S1 </a:t>
            </a:r>
            <a:r>
              <a:rPr kumimoji="1" lang="en-US" altLang="zh-TW" dirty="0"/>
              <a:t>HA facilitates the retention of MNCs at the infarction site on post-stroke day 3.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1C68E2-673E-92D2-2111-BBF71EAAE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29431"/>
            <a:ext cx="6858000" cy="277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0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8BB0E32-9A57-60F4-1C49-DD491CBCB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442" y="951897"/>
            <a:ext cx="3162867" cy="310262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A39E374-FD24-1B35-128E-1E0FA169D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76" y="1355525"/>
            <a:ext cx="2573317" cy="98473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29152E74-5B32-3EA8-CCE9-5CA01F9EE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78" y="4437126"/>
            <a:ext cx="2573317" cy="98473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4E5EE01B-14D9-070C-D15E-69B5741057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80" y="3408380"/>
            <a:ext cx="2573316" cy="975445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DCFB1AFD-679D-2C60-522F-6C78982A7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676" y="2378039"/>
            <a:ext cx="2573317" cy="98473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AFCE175-901B-BD40-21CE-C991ADA983F4}"/>
              </a:ext>
            </a:extLst>
          </p:cNvPr>
          <p:cNvSpPr txBox="1"/>
          <p:nvPr/>
        </p:nvSpPr>
        <p:spPr>
          <a:xfrm>
            <a:off x="285168" y="6620462"/>
            <a:ext cx="6287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Fig. S2 </a:t>
            </a:r>
            <a:r>
              <a:rPr kumimoji="1" lang="en-US" altLang="zh-TW" dirty="0"/>
              <a:t>M</a:t>
            </a:r>
            <a:r>
              <a:rPr kumimoji="1" lang="en-US" altLang="zh-TW" sz="1800" dirty="0"/>
              <a:t>icroglia polarization from M1 to M2 (P4: M2; P5: M1) after combine treatment. </a:t>
            </a:r>
            <a:r>
              <a:rPr kumimoji="1" lang="en-US" altLang="zh-TW" dirty="0"/>
              <a:t>Data was </a:t>
            </a:r>
            <a:r>
              <a:rPr lang="en" altLang="zh-TW" dirty="0">
                <a:effectLst/>
              </a:rPr>
              <a:t>presented as the mean ± SEM. </a:t>
            </a:r>
            <a:r>
              <a:rPr lang="en-US" altLang="zh-TW" i="1" dirty="0">
                <a:effectLst/>
              </a:rPr>
              <a:t>n</a:t>
            </a:r>
            <a:r>
              <a:rPr lang="en" altLang="zh-TW" dirty="0">
                <a:effectLst/>
              </a:rPr>
              <a:t>=2 per group.</a:t>
            </a:r>
            <a:endParaRPr kumimoji="1" lang="zh-TW" altLang="en-US" dirty="0"/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6852ED39-D6F6-6D87-502B-49D61F5FD58A}"/>
              </a:ext>
            </a:extLst>
          </p:cNvPr>
          <p:cNvSpPr/>
          <p:nvPr/>
        </p:nvSpPr>
        <p:spPr>
          <a:xfrm>
            <a:off x="939461" y="3099880"/>
            <a:ext cx="2190458" cy="255199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7E972824-EC6A-0023-955D-FB13CB2C2F23}"/>
              </a:ext>
            </a:extLst>
          </p:cNvPr>
          <p:cNvSpPr/>
          <p:nvPr/>
        </p:nvSpPr>
        <p:spPr>
          <a:xfrm>
            <a:off x="939461" y="2066561"/>
            <a:ext cx="2190458" cy="255199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B42AF974-0839-4E9E-514B-AF3365EB2798}"/>
              </a:ext>
            </a:extLst>
          </p:cNvPr>
          <p:cNvSpPr/>
          <p:nvPr/>
        </p:nvSpPr>
        <p:spPr>
          <a:xfrm>
            <a:off x="928396" y="4122076"/>
            <a:ext cx="2190458" cy="255199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024DC2C4-8A8C-3B53-32F5-E84E327E2DA4}"/>
              </a:ext>
            </a:extLst>
          </p:cNvPr>
          <p:cNvSpPr/>
          <p:nvPr/>
        </p:nvSpPr>
        <p:spPr>
          <a:xfrm>
            <a:off x="960763" y="5128883"/>
            <a:ext cx="2190458" cy="255199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874FA07-D5B4-C4C3-ED3A-E1C98C379E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3040" y="4091807"/>
            <a:ext cx="1834197" cy="25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0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A3DA6AF-F8B8-0CE9-9F7E-2A41CB07F6E5}"/>
              </a:ext>
            </a:extLst>
          </p:cNvPr>
          <p:cNvSpPr txBox="1"/>
          <p:nvPr/>
        </p:nvSpPr>
        <p:spPr>
          <a:xfrm>
            <a:off x="301000" y="5059514"/>
            <a:ext cx="6287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Fig. S3 </a:t>
            </a:r>
            <a:r>
              <a:rPr kumimoji="1" lang="en-US" altLang="zh-TW" dirty="0"/>
              <a:t>Levels of IL-10, TNF-alpha, and IL-1beta at post-stroke day 3. Cytokine levels were detected using ELISA. Data was analyzed with ordinary one-way ANOVA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 with post hoc Tukey’s test</a:t>
            </a:r>
            <a:r>
              <a:rPr kumimoji="1" lang="en-US" altLang="zh-TW" dirty="0"/>
              <a:t> </a:t>
            </a:r>
            <a:r>
              <a:rPr kumimoji="1"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" altLang="zh-TW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presented as the mean ± SEM.</a:t>
            </a:r>
            <a:r>
              <a:rPr kumimoji="1"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TW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kumimoji="1"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=3 per group. </a:t>
            </a:r>
            <a:r>
              <a:rPr kumimoji="1" lang="en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*P &lt; 0.05.</a:t>
            </a:r>
            <a:endParaRPr kumimoji="1"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3F18DC2-16DB-2EBC-B916-13E57F7D0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193" y="1447800"/>
            <a:ext cx="2184470" cy="286576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ECF1890-5E10-612D-C69C-0B5F2BF98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727" y="1447801"/>
            <a:ext cx="2184469" cy="286576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FA48688-EB47-61F0-6AF0-8DA6C734B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0" y="1447799"/>
            <a:ext cx="2108770" cy="286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38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kumimoji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47574</TotalTime>
  <Words>112</Words>
  <Application>Microsoft Macintosh PowerPoint</Application>
  <PresentationFormat>自訂</PresentationFormat>
  <Paragraphs>5</Paragraphs>
  <Slides>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MCAo_MNCs and HA transplantation</dc:title>
  <dc:creator>千玉 徐</dc:creator>
  <cp:lastModifiedBy>睿生 陳</cp:lastModifiedBy>
  <cp:revision>106</cp:revision>
  <dcterms:created xsi:type="dcterms:W3CDTF">2022-05-25T07:32:53Z</dcterms:created>
  <dcterms:modified xsi:type="dcterms:W3CDTF">2025-10-06T13:33:50Z</dcterms:modified>
</cp:coreProperties>
</file>