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
  </p:notesMasterIdLst>
  <p:sldIdLst>
    <p:sldId id="261" r:id="rId2"/>
    <p:sldId id="269" r:id="rId3"/>
    <p:sldId id="283" r:id="rId4"/>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00" userDrawn="1">
          <p15:clr>
            <a:srgbClr val="A4A3A4"/>
          </p15:clr>
        </p15:guide>
        <p15:guide id="3" orient="horz" pos="5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0A0B1D-7FB0-9A43-C3AC-F7A27BD0A7DB}" name="Yashika Kamte" initials="YK" userId="Y/f4oCiUjGRyYgMotm1f37Ub08IBMR7S0cckgPiiLV8=" providerId="None"/>
  <p188:author id="{DFA3D8DA-78F0-F154-8B6D-174903B9B022}" name="Yashika Kamte" initials="YK" userId="S::kamtey@duq.edu::05accf81-c184-4f7b-b28f-2f4e6ebc1fc3" providerId="AD"/>
  <p188:author id="{CC7A31FB-033A-2E09-9FB7-B563A849CCA2}" name="Lauren O'Donnell" initials="LO" userId="S::odonnel6@duq.edu::a1c637e4-051f-47eb-b016-cd78ea56602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6E805"/>
    <a:srgbClr val="FFAFAF"/>
    <a:srgbClr val="FF6D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37" autoAdjust="0"/>
    <p:restoredTop sz="86712" autoAdjust="0"/>
  </p:normalViewPr>
  <p:slideViewPr>
    <p:cSldViewPr snapToGrid="0" showGuides="1">
      <p:cViewPr>
        <p:scale>
          <a:sx n="168" d="100"/>
          <a:sy n="168" d="100"/>
        </p:scale>
        <p:origin x="2144" y="144"/>
      </p:cViewPr>
      <p:guideLst>
        <p:guide pos="2400"/>
        <p:guide orient="horz" pos="552"/>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8/10/relationships/authors" Target="authors.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07CAF-C7CE-41FE-87D2-B98F2DEA9D98}" type="datetimeFigureOut">
              <a:rPr lang="en-US" smtClean="0"/>
              <a:t>12/21/25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E42456-A99D-4E45-8BAD-86A90E9DFB9D}" type="slidenum">
              <a:rPr lang="en-US" smtClean="0"/>
              <a:t>‹#›</a:t>
            </a:fld>
            <a:endParaRPr lang="en-US"/>
          </a:p>
        </p:txBody>
      </p:sp>
    </p:spTree>
    <p:extLst>
      <p:ext uri="{BB962C8B-B14F-4D97-AF65-F5344CB8AC3E}">
        <p14:creationId xmlns:p14="http://schemas.microsoft.com/office/powerpoint/2010/main" val="127894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a:t>
            </a:r>
            <a:r>
              <a:rPr lang="en-US" dirty="0" err="1"/>
              <a:t>graphpad</a:t>
            </a:r>
            <a:r>
              <a:rPr lang="en-US" dirty="0"/>
              <a:t> files for this images if I go directly will say PLP/MOG ( for the 90 dpi graphs only) but in reality they are all MBP and I was just lazy to change the name on the </a:t>
            </a:r>
            <a:r>
              <a:rPr lang="en-US" dirty="0" err="1"/>
              <a:t>graphpad</a:t>
            </a:r>
            <a:r>
              <a:rPr lang="en-US" dirty="0"/>
              <a:t> files, but I have the original for ref</a:t>
            </a:r>
          </a:p>
          <a:p>
            <a:endParaRPr lang="en-US" dirty="0"/>
          </a:p>
          <a:p>
            <a:r>
              <a:rPr lang="en-US" dirty="0"/>
              <a:t>Is this color scheme and pattern okay?</a:t>
            </a:r>
          </a:p>
          <a:p>
            <a:endParaRPr lang="en-US" dirty="0"/>
          </a:p>
          <a:p>
            <a:endParaRPr lang="en-US" dirty="0"/>
          </a:p>
          <a:p>
            <a:endParaRPr lang="en-US" dirty="0"/>
          </a:p>
          <a:p>
            <a:r>
              <a:rPr lang="en-US" dirty="0"/>
              <a:t>Make significance and p values bigger</a:t>
            </a:r>
          </a:p>
        </p:txBody>
      </p:sp>
      <p:sp>
        <p:nvSpPr>
          <p:cNvPr id="4" name="Slide Number Placeholder 3"/>
          <p:cNvSpPr>
            <a:spLocks noGrp="1"/>
          </p:cNvSpPr>
          <p:nvPr>
            <p:ph type="sldNum" sz="quarter" idx="5"/>
          </p:nvPr>
        </p:nvSpPr>
        <p:spPr/>
        <p:txBody>
          <a:bodyPr/>
          <a:lstStyle/>
          <a:p>
            <a:fld id="{B0E42456-A99D-4E45-8BAD-86A90E9DFB9D}" type="slidenum">
              <a:rPr lang="en-US" smtClean="0"/>
              <a:t>1</a:t>
            </a:fld>
            <a:endParaRPr lang="en-US"/>
          </a:p>
        </p:txBody>
      </p:sp>
    </p:spTree>
    <p:extLst>
      <p:ext uri="{BB962C8B-B14F-4D97-AF65-F5344CB8AC3E}">
        <p14:creationId xmlns:p14="http://schemas.microsoft.com/office/powerpoint/2010/main" val="3504589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EDITING THIS GRAPH</a:t>
            </a:r>
          </a:p>
        </p:txBody>
      </p:sp>
      <p:sp>
        <p:nvSpPr>
          <p:cNvPr id="4" name="Slide Number Placeholder 3"/>
          <p:cNvSpPr>
            <a:spLocks noGrp="1"/>
          </p:cNvSpPr>
          <p:nvPr>
            <p:ph type="sldNum" sz="quarter" idx="5"/>
          </p:nvPr>
        </p:nvSpPr>
        <p:spPr/>
        <p:txBody>
          <a:bodyPr/>
          <a:lstStyle/>
          <a:p>
            <a:fld id="{B0E42456-A99D-4E45-8BAD-86A90E9DFB9D}" type="slidenum">
              <a:rPr lang="en-US" smtClean="0"/>
              <a:t>2</a:t>
            </a:fld>
            <a:endParaRPr lang="en-US"/>
          </a:p>
        </p:txBody>
      </p:sp>
    </p:spTree>
    <p:extLst>
      <p:ext uri="{BB962C8B-B14F-4D97-AF65-F5344CB8AC3E}">
        <p14:creationId xmlns:p14="http://schemas.microsoft.com/office/powerpoint/2010/main" val="371720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E42456-A99D-4E45-8BAD-86A90E9DFB9D}" type="slidenum">
              <a:rPr lang="en-US" smtClean="0"/>
              <a:t>3</a:t>
            </a:fld>
            <a:endParaRPr lang="en-US"/>
          </a:p>
        </p:txBody>
      </p:sp>
    </p:spTree>
    <p:extLst>
      <p:ext uri="{BB962C8B-B14F-4D97-AF65-F5344CB8AC3E}">
        <p14:creationId xmlns:p14="http://schemas.microsoft.com/office/powerpoint/2010/main" val="127522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8741D6-AE3E-4357-9294-20B5F73FC321}" type="datetimeFigureOut">
              <a:rPr lang="en-US" smtClean="0"/>
              <a:t>12/21/25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EE273-16AF-4F24-A27F-3C972A88C74C}" type="slidenum">
              <a:rPr lang="en-US" smtClean="0"/>
              <a:t>‹#›</a:t>
            </a:fld>
            <a:endParaRPr lang="en-US"/>
          </a:p>
        </p:txBody>
      </p:sp>
    </p:spTree>
    <p:extLst>
      <p:ext uri="{BB962C8B-B14F-4D97-AF65-F5344CB8AC3E}">
        <p14:creationId xmlns:p14="http://schemas.microsoft.com/office/powerpoint/2010/main" val="289818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741D6-AE3E-4357-9294-20B5F73FC321}" type="datetimeFigureOut">
              <a:rPr lang="en-US" smtClean="0"/>
              <a:t>12/21/25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EE273-16AF-4F24-A27F-3C972A88C74C}" type="slidenum">
              <a:rPr lang="en-US" smtClean="0"/>
              <a:t>‹#›</a:t>
            </a:fld>
            <a:endParaRPr lang="en-US"/>
          </a:p>
        </p:txBody>
      </p:sp>
    </p:spTree>
    <p:extLst>
      <p:ext uri="{BB962C8B-B14F-4D97-AF65-F5344CB8AC3E}">
        <p14:creationId xmlns:p14="http://schemas.microsoft.com/office/powerpoint/2010/main" val="363209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741D6-AE3E-4357-9294-20B5F73FC321}" type="datetimeFigureOut">
              <a:rPr lang="en-US" smtClean="0"/>
              <a:t>12/21/25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EE273-16AF-4F24-A27F-3C972A88C74C}" type="slidenum">
              <a:rPr lang="en-US" smtClean="0"/>
              <a:t>‹#›</a:t>
            </a:fld>
            <a:endParaRPr lang="en-US"/>
          </a:p>
        </p:txBody>
      </p:sp>
    </p:spTree>
    <p:extLst>
      <p:ext uri="{BB962C8B-B14F-4D97-AF65-F5344CB8AC3E}">
        <p14:creationId xmlns:p14="http://schemas.microsoft.com/office/powerpoint/2010/main" val="150819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741D6-AE3E-4357-9294-20B5F73FC321}" type="datetimeFigureOut">
              <a:rPr lang="en-US" smtClean="0"/>
              <a:t>12/21/25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EE273-16AF-4F24-A27F-3C972A88C74C}" type="slidenum">
              <a:rPr lang="en-US" smtClean="0"/>
              <a:t>‹#›</a:t>
            </a:fld>
            <a:endParaRPr lang="en-US"/>
          </a:p>
        </p:txBody>
      </p:sp>
    </p:spTree>
    <p:extLst>
      <p:ext uri="{BB962C8B-B14F-4D97-AF65-F5344CB8AC3E}">
        <p14:creationId xmlns:p14="http://schemas.microsoft.com/office/powerpoint/2010/main" val="196692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8741D6-AE3E-4357-9294-20B5F73FC321}" type="datetimeFigureOut">
              <a:rPr lang="en-US" smtClean="0"/>
              <a:t>12/21/25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EE273-16AF-4F24-A27F-3C972A88C74C}" type="slidenum">
              <a:rPr lang="en-US" smtClean="0"/>
              <a:t>‹#›</a:t>
            </a:fld>
            <a:endParaRPr lang="en-US"/>
          </a:p>
        </p:txBody>
      </p:sp>
    </p:spTree>
    <p:extLst>
      <p:ext uri="{BB962C8B-B14F-4D97-AF65-F5344CB8AC3E}">
        <p14:creationId xmlns:p14="http://schemas.microsoft.com/office/powerpoint/2010/main" val="3253645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8741D6-AE3E-4357-9294-20B5F73FC321}" type="datetimeFigureOut">
              <a:rPr lang="en-US" smtClean="0"/>
              <a:t>12/21/25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EE273-16AF-4F24-A27F-3C972A88C74C}" type="slidenum">
              <a:rPr lang="en-US" smtClean="0"/>
              <a:t>‹#›</a:t>
            </a:fld>
            <a:endParaRPr lang="en-US"/>
          </a:p>
        </p:txBody>
      </p:sp>
    </p:spTree>
    <p:extLst>
      <p:ext uri="{BB962C8B-B14F-4D97-AF65-F5344CB8AC3E}">
        <p14:creationId xmlns:p14="http://schemas.microsoft.com/office/powerpoint/2010/main" val="133899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8741D6-AE3E-4357-9294-20B5F73FC321}" type="datetimeFigureOut">
              <a:rPr lang="en-US" smtClean="0"/>
              <a:t>12/21/25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7EE273-16AF-4F24-A27F-3C972A88C74C}" type="slidenum">
              <a:rPr lang="en-US" smtClean="0"/>
              <a:t>‹#›</a:t>
            </a:fld>
            <a:endParaRPr lang="en-US"/>
          </a:p>
        </p:txBody>
      </p:sp>
    </p:spTree>
    <p:extLst>
      <p:ext uri="{BB962C8B-B14F-4D97-AF65-F5344CB8AC3E}">
        <p14:creationId xmlns:p14="http://schemas.microsoft.com/office/powerpoint/2010/main" val="2472306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8741D6-AE3E-4357-9294-20B5F73FC321}" type="datetimeFigureOut">
              <a:rPr lang="en-US" smtClean="0"/>
              <a:t>12/21/25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7EE273-16AF-4F24-A27F-3C972A88C74C}" type="slidenum">
              <a:rPr lang="en-US" smtClean="0"/>
              <a:t>‹#›</a:t>
            </a:fld>
            <a:endParaRPr lang="en-US"/>
          </a:p>
        </p:txBody>
      </p:sp>
    </p:spTree>
    <p:extLst>
      <p:ext uri="{BB962C8B-B14F-4D97-AF65-F5344CB8AC3E}">
        <p14:creationId xmlns:p14="http://schemas.microsoft.com/office/powerpoint/2010/main" val="395162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741D6-AE3E-4357-9294-20B5F73FC321}" type="datetimeFigureOut">
              <a:rPr lang="en-US" smtClean="0"/>
              <a:t>12/21/25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7EE273-16AF-4F24-A27F-3C972A88C74C}" type="slidenum">
              <a:rPr lang="en-US" smtClean="0"/>
              <a:t>‹#›</a:t>
            </a:fld>
            <a:endParaRPr lang="en-US"/>
          </a:p>
        </p:txBody>
      </p:sp>
    </p:spTree>
    <p:extLst>
      <p:ext uri="{BB962C8B-B14F-4D97-AF65-F5344CB8AC3E}">
        <p14:creationId xmlns:p14="http://schemas.microsoft.com/office/powerpoint/2010/main" val="1814296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38741D6-AE3E-4357-9294-20B5F73FC321}" type="datetimeFigureOut">
              <a:rPr lang="en-US" smtClean="0"/>
              <a:t>12/21/25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EE273-16AF-4F24-A27F-3C972A88C74C}" type="slidenum">
              <a:rPr lang="en-US" smtClean="0"/>
              <a:t>‹#›</a:t>
            </a:fld>
            <a:endParaRPr lang="en-US"/>
          </a:p>
        </p:txBody>
      </p:sp>
    </p:spTree>
    <p:extLst>
      <p:ext uri="{BB962C8B-B14F-4D97-AF65-F5344CB8AC3E}">
        <p14:creationId xmlns:p14="http://schemas.microsoft.com/office/powerpoint/2010/main" val="60096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38741D6-AE3E-4357-9294-20B5F73FC321}" type="datetimeFigureOut">
              <a:rPr lang="en-US" smtClean="0"/>
              <a:t>12/21/25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EE273-16AF-4F24-A27F-3C972A88C74C}" type="slidenum">
              <a:rPr lang="en-US" smtClean="0"/>
              <a:t>‹#›</a:t>
            </a:fld>
            <a:endParaRPr lang="en-US"/>
          </a:p>
        </p:txBody>
      </p:sp>
    </p:spTree>
    <p:extLst>
      <p:ext uri="{BB962C8B-B14F-4D97-AF65-F5344CB8AC3E}">
        <p14:creationId xmlns:p14="http://schemas.microsoft.com/office/powerpoint/2010/main" val="402311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38741D6-AE3E-4357-9294-20B5F73FC321}" type="datetimeFigureOut">
              <a:rPr lang="en-US" smtClean="0"/>
              <a:t>12/21/25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87EE273-16AF-4F24-A27F-3C972A88C74C}" type="slidenum">
              <a:rPr lang="en-US" smtClean="0"/>
              <a:t>‹#›</a:t>
            </a:fld>
            <a:endParaRPr lang="en-US"/>
          </a:p>
        </p:txBody>
      </p:sp>
    </p:spTree>
    <p:extLst>
      <p:ext uri="{BB962C8B-B14F-4D97-AF65-F5344CB8AC3E}">
        <p14:creationId xmlns:p14="http://schemas.microsoft.com/office/powerpoint/2010/main" val="24648750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2.emf"/><Relationship Id="rId21" Type="http://schemas.openxmlformats.org/officeDocument/2006/relationships/oleObject" Target="../embeddings/oleObject10.bin"/><Relationship Id="rId34" Type="http://schemas.openxmlformats.org/officeDocument/2006/relationships/image" Target="../media/image16.emf"/><Relationship Id="rId42" Type="http://schemas.openxmlformats.org/officeDocument/2006/relationships/image" Target="../media/image20.emf"/><Relationship Id="rId47" Type="http://schemas.openxmlformats.org/officeDocument/2006/relationships/oleObject" Target="../embeddings/oleObject23.bin"/><Relationship Id="rId50" Type="http://schemas.openxmlformats.org/officeDocument/2006/relationships/image" Target="../media/image24.emf"/><Relationship Id="rId55" Type="http://schemas.openxmlformats.org/officeDocument/2006/relationships/oleObject" Target="../embeddings/oleObject27.bin"/><Relationship Id="rId63" Type="http://schemas.openxmlformats.org/officeDocument/2006/relationships/oleObject" Target="../embeddings/oleObject31.bin"/><Relationship Id="rId7" Type="http://schemas.openxmlformats.org/officeDocument/2006/relationships/oleObject" Target="../embeddings/oleObject3.bin"/><Relationship Id="rId2" Type="http://schemas.openxmlformats.org/officeDocument/2006/relationships/notesSlide" Target="../notesSlides/notesSlide1.xml"/><Relationship Id="rId16" Type="http://schemas.openxmlformats.org/officeDocument/2006/relationships/image" Target="../media/image7.emf"/><Relationship Id="rId29" Type="http://schemas.openxmlformats.org/officeDocument/2006/relationships/oleObject" Target="../embeddings/oleObject14.bin"/><Relationship Id="rId11" Type="http://schemas.openxmlformats.org/officeDocument/2006/relationships/oleObject" Target="../embeddings/oleObject5.bin"/><Relationship Id="rId24" Type="http://schemas.openxmlformats.org/officeDocument/2006/relationships/image" Target="../media/image11.emf"/><Relationship Id="rId32" Type="http://schemas.openxmlformats.org/officeDocument/2006/relationships/image" Target="../media/image15.emf"/><Relationship Id="rId37" Type="http://schemas.openxmlformats.org/officeDocument/2006/relationships/oleObject" Target="../embeddings/oleObject18.bin"/><Relationship Id="rId40" Type="http://schemas.openxmlformats.org/officeDocument/2006/relationships/image" Target="../media/image19.emf"/><Relationship Id="rId45" Type="http://schemas.openxmlformats.org/officeDocument/2006/relationships/oleObject" Target="../embeddings/oleObject22.bin"/><Relationship Id="rId53" Type="http://schemas.openxmlformats.org/officeDocument/2006/relationships/oleObject" Target="../embeddings/oleObject26.bin"/><Relationship Id="rId58" Type="http://schemas.openxmlformats.org/officeDocument/2006/relationships/image" Target="../media/image28.emf"/><Relationship Id="rId66" Type="http://schemas.openxmlformats.org/officeDocument/2006/relationships/image" Target="../media/image32.emf"/><Relationship Id="rId5" Type="http://schemas.openxmlformats.org/officeDocument/2006/relationships/oleObject" Target="../embeddings/oleObject2.bin"/><Relationship Id="rId61" Type="http://schemas.openxmlformats.org/officeDocument/2006/relationships/oleObject" Target="../embeddings/oleObject30.bin"/><Relationship Id="rId19" Type="http://schemas.openxmlformats.org/officeDocument/2006/relationships/oleObject" Target="../embeddings/oleObject9.bin"/><Relationship Id="rId14" Type="http://schemas.openxmlformats.org/officeDocument/2006/relationships/image" Target="../media/image6.emf"/><Relationship Id="rId22" Type="http://schemas.openxmlformats.org/officeDocument/2006/relationships/image" Target="../media/image10.emf"/><Relationship Id="rId27" Type="http://schemas.openxmlformats.org/officeDocument/2006/relationships/oleObject" Target="../embeddings/oleObject13.bin"/><Relationship Id="rId30" Type="http://schemas.openxmlformats.org/officeDocument/2006/relationships/image" Target="../media/image14.emf"/><Relationship Id="rId35" Type="http://schemas.openxmlformats.org/officeDocument/2006/relationships/oleObject" Target="../embeddings/oleObject17.bin"/><Relationship Id="rId43" Type="http://schemas.openxmlformats.org/officeDocument/2006/relationships/oleObject" Target="../embeddings/oleObject21.bin"/><Relationship Id="rId48" Type="http://schemas.openxmlformats.org/officeDocument/2006/relationships/image" Target="../media/image23.emf"/><Relationship Id="rId56" Type="http://schemas.openxmlformats.org/officeDocument/2006/relationships/image" Target="../media/image27.emf"/><Relationship Id="rId64" Type="http://schemas.openxmlformats.org/officeDocument/2006/relationships/image" Target="../media/image31.emf"/><Relationship Id="rId8" Type="http://schemas.openxmlformats.org/officeDocument/2006/relationships/image" Target="../media/image3.emf"/><Relationship Id="rId51" Type="http://schemas.openxmlformats.org/officeDocument/2006/relationships/oleObject" Target="../embeddings/oleObject25.bin"/><Relationship Id="rId3" Type="http://schemas.openxmlformats.org/officeDocument/2006/relationships/oleObject" Target="../embeddings/oleObject1.bin"/><Relationship Id="rId12" Type="http://schemas.openxmlformats.org/officeDocument/2006/relationships/image" Target="../media/image5.e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38" Type="http://schemas.openxmlformats.org/officeDocument/2006/relationships/image" Target="../media/image18.emf"/><Relationship Id="rId46" Type="http://schemas.openxmlformats.org/officeDocument/2006/relationships/image" Target="../media/image22.emf"/><Relationship Id="rId59" Type="http://schemas.openxmlformats.org/officeDocument/2006/relationships/oleObject" Target="../embeddings/oleObject29.bin"/><Relationship Id="rId67" Type="http://schemas.openxmlformats.org/officeDocument/2006/relationships/image" Target="../media/image33.tif"/><Relationship Id="rId20" Type="http://schemas.openxmlformats.org/officeDocument/2006/relationships/image" Target="../media/image9.emf"/><Relationship Id="rId41" Type="http://schemas.openxmlformats.org/officeDocument/2006/relationships/oleObject" Target="../embeddings/oleObject20.bin"/><Relationship Id="rId54" Type="http://schemas.openxmlformats.org/officeDocument/2006/relationships/image" Target="../media/image26.emf"/><Relationship Id="rId62" Type="http://schemas.openxmlformats.org/officeDocument/2006/relationships/image" Target="../media/image30.emf"/><Relationship Id="rId1" Type="http://schemas.openxmlformats.org/officeDocument/2006/relationships/slideLayout" Target="../slideLayouts/slideLayout7.xml"/><Relationship Id="rId6" Type="http://schemas.openxmlformats.org/officeDocument/2006/relationships/image" Target="../media/image2.emf"/><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3.emf"/><Relationship Id="rId36" Type="http://schemas.openxmlformats.org/officeDocument/2006/relationships/image" Target="../media/image17.emf"/><Relationship Id="rId49" Type="http://schemas.openxmlformats.org/officeDocument/2006/relationships/oleObject" Target="../embeddings/oleObject24.bin"/><Relationship Id="rId57" Type="http://schemas.openxmlformats.org/officeDocument/2006/relationships/oleObject" Target="../embeddings/oleObject28.bin"/><Relationship Id="rId10" Type="http://schemas.openxmlformats.org/officeDocument/2006/relationships/image" Target="../media/image4.emf"/><Relationship Id="rId31" Type="http://schemas.openxmlformats.org/officeDocument/2006/relationships/oleObject" Target="../embeddings/oleObject15.bin"/><Relationship Id="rId44" Type="http://schemas.openxmlformats.org/officeDocument/2006/relationships/image" Target="../media/image21.emf"/><Relationship Id="rId52" Type="http://schemas.openxmlformats.org/officeDocument/2006/relationships/image" Target="../media/image25.emf"/><Relationship Id="rId60" Type="http://schemas.openxmlformats.org/officeDocument/2006/relationships/image" Target="../media/image29.emf"/><Relationship Id="rId65" Type="http://schemas.openxmlformats.org/officeDocument/2006/relationships/oleObject" Target="../embeddings/oleObject32.bin"/><Relationship Id="rId4" Type="http://schemas.openxmlformats.org/officeDocument/2006/relationships/image" Target="../media/image1.emf"/><Relationship Id="rId9" Type="http://schemas.openxmlformats.org/officeDocument/2006/relationships/oleObject" Target="../embeddings/oleObject4.bin"/><Relationship Id="rId13" Type="http://schemas.openxmlformats.org/officeDocument/2006/relationships/oleObject" Target="../embeddings/oleObject6.bin"/><Relationship Id="rId18" Type="http://schemas.openxmlformats.org/officeDocument/2006/relationships/image" Target="../media/image8.emf"/><Relationship Id="rId39"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13" Type="http://schemas.openxmlformats.org/officeDocument/2006/relationships/oleObject" Target="../embeddings/oleObject38.bin"/><Relationship Id="rId18" Type="http://schemas.openxmlformats.org/officeDocument/2006/relationships/image" Target="../media/image41.emf"/><Relationship Id="rId26" Type="http://schemas.openxmlformats.org/officeDocument/2006/relationships/image" Target="../media/image45.emf"/><Relationship Id="rId3" Type="http://schemas.openxmlformats.org/officeDocument/2006/relationships/oleObject" Target="../embeddings/oleObject33.bin"/><Relationship Id="rId21" Type="http://schemas.openxmlformats.org/officeDocument/2006/relationships/oleObject" Target="../embeddings/oleObject42.bin"/><Relationship Id="rId34" Type="http://schemas.openxmlformats.org/officeDocument/2006/relationships/image" Target="../media/image49.emf"/><Relationship Id="rId7" Type="http://schemas.openxmlformats.org/officeDocument/2006/relationships/oleObject" Target="../embeddings/oleObject35.bin"/><Relationship Id="rId12" Type="http://schemas.openxmlformats.org/officeDocument/2006/relationships/image" Target="../media/image38.emf"/><Relationship Id="rId17" Type="http://schemas.openxmlformats.org/officeDocument/2006/relationships/oleObject" Target="../embeddings/oleObject40.bin"/><Relationship Id="rId25" Type="http://schemas.openxmlformats.org/officeDocument/2006/relationships/oleObject" Target="../embeddings/oleObject44.bin"/><Relationship Id="rId33" Type="http://schemas.openxmlformats.org/officeDocument/2006/relationships/oleObject" Target="../embeddings/oleObject48.bin"/><Relationship Id="rId2" Type="http://schemas.openxmlformats.org/officeDocument/2006/relationships/notesSlide" Target="../notesSlides/notesSlide2.xml"/><Relationship Id="rId16" Type="http://schemas.openxmlformats.org/officeDocument/2006/relationships/image" Target="../media/image40.emf"/><Relationship Id="rId20" Type="http://schemas.openxmlformats.org/officeDocument/2006/relationships/image" Target="../media/image42.emf"/><Relationship Id="rId29" Type="http://schemas.openxmlformats.org/officeDocument/2006/relationships/oleObject" Target="../embeddings/oleObject46.bin"/><Relationship Id="rId1" Type="http://schemas.openxmlformats.org/officeDocument/2006/relationships/slideLayout" Target="../slideLayouts/slideLayout7.xml"/><Relationship Id="rId6" Type="http://schemas.openxmlformats.org/officeDocument/2006/relationships/image" Target="../media/image35.emf"/><Relationship Id="rId11" Type="http://schemas.openxmlformats.org/officeDocument/2006/relationships/oleObject" Target="../embeddings/oleObject37.bin"/><Relationship Id="rId24" Type="http://schemas.openxmlformats.org/officeDocument/2006/relationships/image" Target="../media/image44.emf"/><Relationship Id="rId32" Type="http://schemas.openxmlformats.org/officeDocument/2006/relationships/image" Target="../media/image48.emf"/><Relationship Id="rId5" Type="http://schemas.openxmlformats.org/officeDocument/2006/relationships/oleObject" Target="../embeddings/oleObject34.bin"/><Relationship Id="rId15" Type="http://schemas.openxmlformats.org/officeDocument/2006/relationships/oleObject" Target="../embeddings/oleObject39.bin"/><Relationship Id="rId23" Type="http://schemas.openxmlformats.org/officeDocument/2006/relationships/oleObject" Target="../embeddings/oleObject43.bin"/><Relationship Id="rId28" Type="http://schemas.openxmlformats.org/officeDocument/2006/relationships/image" Target="../media/image46.emf"/><Relationship Id="rId10" Type="http://schemas.openxmlformats.org/officeDocument/2006/relationships/image" Target="../media/image37.emf"/><Relationship Id="rId19" Type="http://schemas.openxmlformats.org/officeDocument/2006/relationships/oleObject" Target="../embeddings/oleObject41.bin"/><Relationship Id="rId31" Type="http://schemas.openxmlformats.org/officeDocument/2006/relationships/oleObject" Target="../embeddings/oleObject47.bin"/><Relationship Id="rId4" Type="http://schemas.openxmlformats.org/officeDocument/2006/relationships/image" Target="../media/image34.emf"/><Relationship Id="rId9" Type="http://schemas.openxmlformats.org/officeDocument/2006/relationships/oleObject" Target="../embeddings/oleObject36.bin"/><Relationship Id="rId14" Type="http://schemas.openxmlformats.org/officeDocument/2006/relationships/image" Target="../media/image39.emf"/><Relationship Id="rId22" Type="http://schemas.openxmlformats.org/officeDocument/2006/relationships/image" Target="../media/image43.emf"/><Relationship Id="rId27" Type="http://schemas.openxmlformats.org/officeDocument/2006/relationships/oleObject" Target="../embeddings/oleObject45.bin"/><Relationship Id="rId30" Type="http://schemas.openxmlformats.org/officeDocument/2006/relationships/image" Target="../media/image47.emf"/><Relationship Id="rId35" Type="http://schemas.openxmlformats.org/officeDocument/2006/relationships/image" Target="../media/image50.tif"/><Relationship Id="rId8" Type="http://schemas.openxmlformats.org/officeDocument/2006/relationships/image" Target="../media/image36.emf"/></Relationships>
</file>

<file path=ppt/slides/_rels/slide3.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2.emf"/><Relationship Id="rId5" Type="http://schemas.openxmlformats.org/officeDocument/2006/relationships/oleObject" Target="../embeddings/oleObject50.bin"/><Relationship Id="rId10" Type="http://schemas.openxmlformats.org/officeDocument/2006/relationships/image" Target="../media/image54.emf"/><Relationship Id="rId4" Type="http://schemas.openxmlformats.org/officeDocument/2006/relationships/image" Target="../media/image51.emf"/><Relationship Id="rId9" Type="http://schemas.openxmlformats.org/officeDocument/2006/relationships/oleObject" Target="../embeddings/oleObject5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6279CBB1-16DE-BAC4-5E93-9F63AB7EDF4E}"/>
              </a:ext>
            </a:extLst>
          </p:cNvPr>
          <p:cNvSpPr txBox="1"/>
          <p:nvPr/>
        </p:nvSpPr>
        <p:spPr>
          <a:xfrm>
            <a:off x="0" y="5066"/>
            <a:ext cx="5669861" cy="276999"/>
          </a:xfrm>
          <a:prstGeom prst="rect">
            <a:avLst/>
          </a:prstGeom>
          <a:noFill/>
        </p:spPr>
        <p:txBody>
          <a:bodyPr wrap="square" rtlCol="0">
            <a:spAutoFit/>
          </a:bodyPr>
          <a:lstStyle/>
          <a:p>
            <a:r>
              <a:rPr lang="en-US" sz="1200" b="1" u="sng" dirty="0"/>
              <a:t>Supplemental figure 1 </a:t>
            </a:r>
          </a:p>
        </p:txBody>
      </p:sp>
      <p:sp>
        <p:nvSpPr>
          <p:cNvPr id="2" name="TextBox 1">
            <a:extLst>
              <a:ext uri="{FF2B5EF4-FFF2-40B4-BE49-F238E27FC236}">
                <a16:creationId xmlns:a16="http://schemas.microsoft.com/office/drawing/2014/main" id="{D262D9FC-9EE2-BC26-6C70-29E2A5B9BF2F}"/>
              </a:ext>
            </a:extLst>
          </p:cNvPr>
          <p:cNvSpPr txBox="1"/>
          <p:nvPr/>
        </p:nvSpPr>
        <p:spPr>
          <a:xfrm>
            <a:off x="223531" y="244174"/>
            <a:ext cx="3948899" cy="246221"/>
          </a:xfrm>
          <a:prstGeom prst="rect">
            <a:avLst/>
          </a:prstGeom>
          <a:noFill/>
        </p:spPr>
        <p:txBody>
          <a:bodyPr wrap="square" rtlCol="0">
            <a:spAutoFit/>
          </a:bodyPr>
          <a:lstStyle/>
          <a:p>
            <a:r>
              <a:rPr lang="en-US" sz="1000" i="1" dirty="0"/>
              <a:t>Representative blot for MBP shown for SVZ at 9 dpi  </a:t>
            </a:r>
          </a:p>
        </p:txBody>
      </p:sp>
      <p:sp>
        <p:nvSpPr>
          <p:cNvPr id="3" name="TextBox 2">
            <a:extLst>
              <a:ext uri="{FF2B5EF4-FFF2-40B4-BE49-F238E27FC236}">
                <a16:creationId xmlns:a16="http://schemas.microsoft.com/office/drawing/2014/main" id="{7DDE4703-7233-EB07-C3F5-6E901C16422D}"/>
              </a:ext>
            </a:extLst>
          </p:cNvPr>
          <p:cNvSpPr txBox="1"/>
          <p:nvPr/>
        </p:nvSpPr>
        <p:spPr>
          <a:xfrm>
            <a:off x="63581" y="244173"/>
            <a:ext cx="319900" cy="246221"/>
          </a:xfrm>
          <a:prstGeom prst="rect">
            <a:avLst/>
          </a:prstGeom>
          <a:noFill/>
        </p:spPr>
        <p:txBody>
          <a:bodyPr wrap="square" rtlCol="0">
            <a:spAutoFit/>
          </a:bodyPr>
          <a:lstStyle/>
          <a:p>
            <a:r>
              <a:rPr lang="en-US" sz="1000" i="1" dirty="0"/>
              <a:t>A.</a:t>
            </a:r>
          </a:p>
        </p:txBody>
      </p:sp>
      <p:sp>
        <p:nvSpPr>
          <p:cNvPr id="9" name="TextBox 8">
            <a:extLst>
              <a:ext uri="{FF2B5EF4-FFF2-40B4-BE49-F238E27FC236}">
                <a16:creationId xmlns:a16="http://schemas.microsoft.com/office/drawing/2014/main" id="{7B40B7E3-45C7-1449-30D2-A7BE9BFF0319}"/>
              </a:ext>
            </a:extLst>
          </p:cNvPr>
          <p:cNvSpPr txBox="1"/>
          <p:nvPr/>
        </p:nvSpPr>
        <p:spPr>
          <a:xfrm>
            <a:off x="201026" y="2208489"/>
            <a:ext cx="3948899" cy="246221"/>
          </a:xfrm>
          <a:prstGeom prst="rect">
            <a:avLst/>
          </a:prstGeom>
          <a:noFill/>
        </p:spPr>
        <p:txBody>
          <a:bodyPr wrap="square" rtlCol="0">
            <a:spAutoFit/>
          </a:bodyPr>
          <a:lstStyle/>
          <a:p>
            <a:r>
              <a:rPr lang="en-US" sz="1000" i="1" dirty="0"/>
              <a:t>Quantification of western blots for MBP</a:t>
            </a:r>
          </a:p>
        </p:txBody>
      </p:sp>
      <p:sp>
        <p:nvSpPr>
          <p:cNvPr id="26" name="TextBox 25">
            <a:extLst>
              <a:ext uri="{FF2B5EF4-FFF2-40B4-BE49-F238E27FC236}">
                <a16:creationId xmlns:a16="http://schemas.microsoft.com/office/drawing/2014/main" id="{C0D6131A-C967-A5CE-5B3C-40A0E9710DC1}"/>
              </a:ext>
            </a:extLst>
          </p:cNvPr>
          <p:cNvSpPr txBox="1"/>
          <p:nvPr/>
        </p:nvSpPr>
        <p:spPr>
          <a:xfrm>
            <a:off x="1272309" y="2451288"/>
            <a:ext cx="908130" cy="276999"/>
          </a:xfrm>
          <a:prstGeom prst="rect">
            <a:avLst/>
          </a:prstGeom>
          <a:noFill/>
        </p:spPr>
        <p:txBody>
          <a:bodyPr wrap="square" rtlCol="0">
            <a:spAutoFit/>
          </a:bodyPr>
          <a:lstStyle/>
          <a:p>
            <a:r>
              <a:rPr lang="en-US" sz="1200" b="1" dirty="0"/>
              <a:t>9 dpi</a:t>
            </a:r>
          </a:p>
        </p:txBody>
      </p:sp>
      <p:graphicFrame>
        <p:nvGraphicFramePr>
          <p:cNvPr id="29" name="Object 28">
            <a:extLst>
              <a:ext uri="{FF2B5EF4-FFF2-40B4-BE49-F238E27FC236}">
                <a16:creationId xmlns:a16="http://schemas.microsoft.com/office/drawing/2014/main" id="{1324279C-92EB-321D-6952-4A30407CB134}"/>
              </a:ext>
            </a:extLst>
          </p:cNvPr>
          <p:cNvGraphicFramePr>
            <a:graphicFrameLocks/>
          </p:cNvGraphicFramePr>
          <p:nvPr/>
        </p:nvGraphicFramePr>
        <p:xfrm>
          <a:off x="300038" y="3036888"/>
          <a:ext cx="665162" cy="882650"/>
        </p:xfrm>
        <a:graphic>
          <a:graphicData uri="http://schemas.openxmlformats.org/presentationml/2006/ole">
            <mc:AlternateContent xmlns:mc="http://schemas.openxmlformats.org/markup-compatibility/2006">
              <mc:Choice xmlns:v="urn:schemas-microsoft-com:vml" Requires="v">
                <p:oleObj name="Prism 9" r:id="rId3" imgW="1786633" imgH="2476059" progId="Prism9.Document">
                  <p:embed/>
                </p:oleObj>
              </mc:Choice>
              <mc:Fallback>
                <p:oleObj name="Prism 9" r:id="rId3" imgW="1786633" imgH="2476059" progId="Prism9.Document">
                  <p:embed/>
                  <p:pic>
                    <p:nvPicPr>
                      <p:cNvPr id="29" name="Object 28">
                        <a:extLst>
                          <a:ext uri="{FF2B5EF4-FFF2-40B4-BE49-F238E27FC236}">
                            <a16:creationId xmlns:a16="http://schemas.microsoft.com/office/drawing/2014/main" id="{1324279C-92EB-321D-6952-4A30407CB134}"/>
                          </a:ext>
                        </a:extLst>
                      </p:cNvPr>
                      <p:cNvPicPr preferRelativeResize="0"/>
                      <p:nvPr/>
                    </p:nvPicPr>
                    <p:blipFill>
                      <a:blip r:embed="rId4"/>
                      <a:stretch>
                        <a:fillRect/>
                      </a:stretch>
                    </p:blipFill>
                    <p:spPr>
                      <a:xfrm>
                        <a:off x="300038" y="3036888"/>
                        <a:ext cx="665162" cy="88265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883A7183-38B9-AC1B-42AF-CA4A64284B1B}"/>
              </a:ext>
            </a:extLst>
          </p:cNvPr>
          <p:cNvGraphicFramePr>
            <a:graphicFrameLocks/>
          </p:cNvGraphicFramePr>
          <p:nvPr/>
        </p:nvGraphicFramePr>
        <p:xfrm>
          <a:off x="1073714" y="3110416"/>
          <a:ext cx="637886" cy="809625"/>
        </p:xfrm>
        <a:graphic>
          <a:graphicData uri="http://schemas.openxmlformats.org/presentationml/2006/ole">
            <mc:AlternateContent xmlns:mc="http://schemas.openxmlformats.org/markup-compatibility/2006">
              <mc:Choice xmlns:v="urn:schemas-microsoft-com:vml" Requires="v">
                <p:oleObj name="Prism 9" r:id="rId5" imgW="1710645" imgH="2277974" progId="Prism9.Document">
                  <p:embed/>
                </p:oleObj>
              </mc:Choice>
              <mc:Fallback>
                <p:oleObj name="Prism 9" r:id="rId5" imgW="1710645" imgH="2277974" progId="Prism9.Document">
                  <p:embed/>
                  <p:pic>
                    <p:nvPicPr>
                      <p:cNvPr id="30" name="Object 29">
                        <a:extLst>
                          <a:ext uri="{FF2B5EF4-FFF2-40B4-BE49-F238E27FC236}">
                            <a16:creationId xmlns:a16="http://schemas.microsoft.com/office/drawing/2014/main" id="{883A7183-38B9-AC1B-42AF-CA4A64284B1B}"/>
                          </a:ext>
                        </a:extLst>
                      </p:cNvPr>
                      <p:cNvPicPr preferRelativeResize="0"/>
                      <p:nvPr/>
                    </p:nvPicPr>
                    <p:blipFill>
                      <a:blip r:embed="rId6"/>
                      <a:stretch>
                        <a:fillRect/>
                      </a:stretch>
                    </p:blipFill>
                    <p:spPr>
                      <a:xfrm>
                        <a:off x="1073714" y="3110416"/>
                        <a:ext cx="637886" cy="809625"/>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8BAD80AF-4E43-8F2E-B3B1-11599EBC09DE}"/>
              </a:ext>
            </a:extLst>
          </p:cNvPr>
          <p:cNvGraphicFramePr>
            <a:graphicFrameLocks/>
          </p:cNvGraphicFramePr>
          <p:nvPr/>
        </p:nvGraphicFramePr>
        <p:xfrm>
          <a:off x="1804975" y="3108924"/>
          <a:ext cx="665307" cy="808182"/>
        </p:xfrm>
        <a:graphic>
          <a:graphicData uri="http://schemas.openxmlformats.org/presentationml/2006/ole">
            <mc:AlternateContent xmlns:mc="http://schemas.openxmlformats.org/markup-compatibility/2006">
              <mc:Choice xmlns:v="urn:schemas-microsoft-com:vml" Requires="v">
                <p:oleObj name="Prism 9" r:id="rId7" imgW="1786633" imgH="2277974" progId="Prism9.Document">
                  <p:embed/>
                </p:oleObj>
              </mc:Choice>
              <mc:Fallback>
                <p:oleObj name="Prism 9" r:id="rId7" imgW="1786633" imgH="2277974" progId="Prism9.Document">
                  <p:embed/>
                  <p:pic>
                    <p:nvPicPr>
                      <p:cNvPr id="31" name="Object 30">
                        <a:extLst>
                          <a:ext uri="{FF2B5EF4-FFF2-40B4-BE49-F238E27FC236}">
                            <a16:creationId xmlns:a16="http://schemas.microsoft.com/office/drawing/2014/main" id="{8BAD80AF-4E43-8F2E-B3B1-11599EBC09DE}"/>
                          </a:ext>
                        </a:extLst>
                      </p:cNvPr>
                      <p:cNvPicPr preferRelativeResize="0"/>
                      <p:nvPr/>
                    </p:nvPicPr>
                    <p:blipFill>
                      <a:blip r:embed="rId8"/>
                      <a:stretch>
                        <a:fillRect/>
                      </a:stretch>
                    </p:blipFill>
                    <p:spPr>
                      <a:xfrm>
                        <a:off x="1804975" y="3108924"/>
                        <a:ext cx="665307" cy="808182"/>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9D8742F8-50C3-C877-B9FF-5B8DCFBFDEB5}"/>
              </a:ext>
            </a:extLst>
          </p:cNvPr>
          <p:cNvGraphicFramePr>
            <a:graphicFrameLocks/>
          </p:cNvGraphicFramePr>
          <p:nvPr/>
        </p:nvGraphicFramePr>
        <p:xfrm>
          <a:off x="2562225" y="3110607"/>
          <a:ext cx="636588" cy="809625"/>
        </p:xfrm>
        <a:graphic>
          <a:graphicData uri="http://schemas.openxmlformats.org/presentationml/2006/ole">
            <mc:AlternateContent xmlns:mc="http://schemas.openxmlformats.org/markup-compatibility/2006">
              <mc:Choice xmlns:v="urn:schemas-microsoft-com:vml" Requires="v">
                <p:oleObj name="Prism 9" r:id="rId9" imgW="1710645" imgH="2277974" progId="Prism9.Document">
                  <p:embed/>
                </p:oleObj>
              </mc:Choice>
              <mc:Fallback>
                <p:oleObj name="Prism 9" r:id="rId9" imgW="1710645" imgH="2277974" progId="Prism9.Document">
                  <p:embed/>
                  <p:pic>
                    <p:nvPicPr>
                      <p:cNvPr id="32" name="Object 31">
                        <a:extLst>
                          <a:ext uri="{FF2B5EF4-FFF2-40B4-BE49-F238E27FC236}">
                            <a16:creationId xmlns:a16="http://schemas.microsoft.com/office/drawing/2014/main" id="{9D8742F8-50C3-C877-B9FF-5B8DCFBFDEB5}"/>
                          </a:ext>
                        </a:extLst>
                      </p:cNvPr>
                      <p:cNvPicPr preferRelativeResize="0"/>
                      <p:nvPr/>
                    </p:nvPicPr>
                    <p:blipFill>
                      <a:blip r:embed="rId10"/>
                      <a:stretch>
                        <a:fillRect/>
                      </a:stretch>
                    </p:blipFill>
                    <p:spPr>
                      <a:xfrm>
                        <a:off x="2562225" y="3110607"/>
                        <a:ext cx="636588" cy="809625"/>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6477F8C6-6B94-45B5-6497-2EAAE14CD074}"/>
              </a:ext>
            </a:extLst>
          </p:cNvPr>
          <p:cNvGraphicFramePr>
            <a:graphicFrameLocks/>
          </p:cNvGraphicFramePr>
          <p:nvPr/>
        </p:nvGraphicFramePr>
        <p:xfrm>
          <a:off x="3940240" y="3107147"/>
          <a:ext cx="665306" cy="808182"/>
        </p:xfrm>
        <a:graphic>
          <a:graphicData uri="http://schemas.openxmlformats.org/presentationml/2006/ole">
            <mc:AlternateContent xmlns:mc="http://schemas.openxmlformats.org/markup-compatibility/2006">
              <mc:Choice xmlns:v="urn:schemas-microsoft-com:vml" Requires="v">
                <p:oleObj name="Prism 9" r:id="rId11" imgW="1786633" imgH="2277974" progId="Prism9.Document">
                  <p:embed/>
                </p:oleObj>
              </mc:Choice>
              <mc:Fallback>
                <p:oleObj name="Prism 9" r:id="rId11" imgW="1786633" imgH="2277974" progId="Prism9.Document">
                  <p:embed/>
                  <p:pic>
                    <p:nvPicPr>
                      <p:cNvPr id="33" name="Object 32">
                        <a:extLst>
                          <a:ext uri="{FF2B5EF4-FFF2-40B4-BE49-F238E27FC236}">
                            <a16:creationId xmlns:a16="http://schemas.microsoft.com/office/drawing/2014/main" id="{6477F8C6-6B94-45B5-6497-2EAAE14CD074}"/>
                          </a:ext>
                        </a:extLst>
                      </p:cNvPr>
                      <p:cNvPicPr preferRelativeResize="0"/>
                      <p:nvPr/>
                    </p:nvPicPr>
                    <p:blipFill>
                      <a:blip r:embed="rId12"/>
                      <a:stretch>
                        <a:fillRect/>
                      </a:stretch>
                    </p:blipFill>
                    <p:spPr>
                      <a:xfrm>
                        <a:off x="3940240" y="3107147"/>
                        <a:ext cx="665306" cy="808182"/>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D4ABCE15-BA6A-9B31-EF2B-82C3FF8759C6}"/>
              </a:ext>
            </a:extLst>
          </p:cNvPr>
          <p:cNvGraphicFramePr>
            <a:graphicFrameLocks/>
          </p:cNvGraphicFramePr>
          <p:nvPr/>
        </p:nvGraphicFramePr>
        <p:xfrm>
          <a:off x="4677559" y="3110692"/>
          <a:ext cx="636588" cy="809625"/>
        </p:xfrm>
        <a:graphic>
          <a:graphicData uri="http://schemas.openxmlformats.org/presentationml/2006/ole">
            <mc:AlternateContent xmlns:mc="http://schemas.openxmlformats.org/markup-compatibility/2006">
              <mc:Choice xmlns:v="urn:schemas-microsoft-com:vml" Requires="v">
                <p:oleObj name="Prism 9" r:id="rId13" imgW="1710645" imgH="2277974" progId="Prism9.Document">
                  <p:embed/>
                </p:oleObj>
              </mc:Choice>
              <mc:Fallback>
                <p:oleObj name="Prism 9" r:id="rId13" imgW="1710645" imgH="2277974" progId="Prism9.Document">
                  <p:embed/>
                  <p:pic>
                    <p:nvPicPr>
                      <p:cNvPr id="34" name="Object 33">
                        <a:extLst>
                          <a:ext uri="{FF2B5EF4-FFF2-40B4-BE49-F238E27FC236}">
                            <a16:creationId xmlns:a16="http://schemas.microsoft.com/office/drawing/2014/main" id="{D4ABCE15-BA6A-9B31-EF2B-82C3FF8759C6}"/>
                          </a:ext>
                        </a:extLst>
                      </p:cNvPr>
                      <p:cNvPicPr preferRelativeResize="0"/>
                      <p:nvPr/>
                    </p:nvPicPr>
                    <p:blipFill>
                      <a:blip r:embed="rId14"/>
                      <a:stretch>
                        <a:fillRect/>
                      </a:stretch>
                    </p:blipFill>
                    <p:spPr>
                      <a:xfrm>
                        <a:off x="4677559" y="3110692"/>
                        <a:ext cx="636588" cy="809625"/>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9D007712-105F-A7B2-A276-149FDDC210A4}"/>
              </a:ext>
            </a:extLst>
          </p:cNvPr>
          <p:cNvGraphicFramePr>
            <a:graphicFrameLocks/>
          </p:cNvGraphicFramePr>
          <p:nvPr/>
        </p:nvGraphicFramePr>
        <p:xfrm>
          <a:off x="5379234" y="3108325"/>
          <a:ext cx="638175" cy="809625"/>
        </p:xfrm>
        <a:graphic>
          <a:graphicData uri="http://schemas.openxmlformats.org/presentationml/2006/ole">
            <mc:AlternateContent xmlns:mc="http://schemas.openxmlformats.org/markup-compatibility/2006">
              <mc:Choice xmlns:v="urn:schemas-microsoft-com:vml" Requires="v">
                <p:oleObj name="Prism 9" r:id="rId15" imgW="1710645" imgH="2277974" progId="Prism9.Document">
                  <p:embed/>
                </p:oleObj>
              </mc:Choice>
              <mc:Fallback>
                <p:oleObj name="Prism 9" r:id="rId15" imgW="1710645" imgH="2277974" progId="Prism9.Document">
                  <p:embed/>
                  <p:pic>
                    <p:nvPicPr>
                      <p:cNvPr id="35" name="Object 34">
                        <a:extLst>
                          <a:ext uri="{FF2B5EF4-FFF2-40B4-BE49-F238E27FC236}">
                            <a16:creationId xmlns:a16="http://schemas.microsoft.com/office/drawing/2014/main" id="{9D007712-105F-A7B2-A276-149FDDC210A4}"/>
                          </a:ext>
                        </a:extLst>
                      </p:cNvPr>
                      <p:cNvPicPr preferRelativeResize="0"/>
                      <p:nvPr/>
                    </p:nvPicPr>
                    <p:blipFill>
                      <a:blip r:embed="rId16"/>
                      <a:stretch>
                        <a:fillRect/>
                      </a:stretch>
                    </p:blipFill>
                    <p:spPr>
                      <a:xfrm>
                        <a:off x="5379234" y="3108325"/>
                        <a:ext cx="638175" cy="809625"/>
                      </a:xfrm>
                      <a:prstGeom prst="rect">
                        <a:avLst/>
                      </a:prstGeom>
                    </p:spPr>
                  </p:pic>
                </p:oleObj>
              </mc:Fallback>
            </mc:AlternateContent>
          </a:graphicData>
        </a:graphic>
      </p:graphicFrame>
      <p:sp>
        <p:nvSpPr>
          <p:cNvPr id="44" name="TextBox 43">
            <a:extLst>
              <a:ext uri="{FF2B5EF4-FFF2-40B4-BE49-F238E27FC236}">
                <a16:creationId xmlns:a16="http://schemas.microsoft.com/office/drawing/2014/main" id="{D6B9FFAA-F669-4506-059E-EE8C35495C9F}"/>
              </a:ext>
            </a:extLst>
          </p:cNvPr>
          <p:cNvSpPr txBox="1"/>
          <p:nvPr/>
        </p:nvSpPr>
        <p:spPr>
          <a:xfrm rot="16200000">
            <a:off x="-499051" y="3177317"/>
            <a:ext cx="1551162" cy="200055"/>
          </a:xfrm>
          <a:prstGeom prst="rect">
            <a:avLst/>
          </a:prstGeom>
          <a:noFill/>
        </p:spPr>
        <p:txBody>
          <a:bodyPr wrap="square" rtlCol="0">
            <a:spAutoFit/>
          </a:bodyPr>
          <a:lstStyle/>
          <a:p>
            <a:r>
              <a:rPr lang="en-US" sz="700" dirty="0"/>
              <a:t>MBP top isoform/GAPDH</a:t>
            </a:r>
          </a:p>
        </p:txBody>
      </p:sp>
      <p:sp>
        <p:nvSpPr>
          <p:cNvPr id="45" name="TextBox 44">
            <a:extLst>
              <a:ext uri="{FF2B5EF4-FFF2-40B4-BE49-F238E27FC236}">
                <a16:creationId xmlns:a16="http://schemas.microsoft.com/office/drawing/2014/main" id="{25213328-8857-E0A6-5000-9C78502F11C9}"/>
              </a:ext>
            </a:extLst>
          </p:cNvPr>
          <p:cNvSpPr txBox="1"/>
          <p:nvPr/>
        </p:nvSpPr>
        <p:spPr>
          <a:xfrm rot="16200000">
            <a:off x="242933" y="3183293"/>
            <a:ext cx="1551162" cy="200055"/>
          </a:xfrm>
          <a:prstGeom prst="rect">
            <a:avLst/>
          </a:prstGeom>
          <a:noFill/>
        </p:spPr>
        <p:txBody>
          <a:bodyPr wrap="square" rtlCol="0">
            <a:spAutoFit/>
          </a:bodyPr>
          <a:lstStyle/>
          <a:p>
            <a:r>
              <a:rPr lang="en-US" sz="700" dirty="0"/>
              <a:t>MBP middle isoforms/GAPDH</a:t>
            </a:r>
          </a:p>
        </p:txBody>
      </p:sp>
      <p:sp>
        <p:nvSpPr>
          <p:cNvPr id="46" name="TextBox 45">
            <a:extLst>
              <a:ext uri="{FF2B5EF4-FFF2-40B4-BE49-F238E27FC236}">
                <a16:creationId xmlns:a16="http://schemas.microsoft.com/office/drawing/2014/main" id="{268615F9-B7C4-3FD6-7D87-A68FF9B5D01F}"/>
              </a:ext>
            </a:extLst>
          </p:cNvPr>
          <p:cNvSpPr txBox="1"/>
          <p:nvPr/>
        </p:nvSpPr>
        <p:spPr>
          <a:xfrm rot="16200000">
            <a:off x="991216" y="3191809"/>
            <a:ext cx="1551162" cy="200055"/>
          </a:xfrm>
          <a:prstGeom prst="rect">
            <a:avLst/>
          </a:prstGeom>
          <a:noFill/>
        </p:spPr>
        <p:txBody>
          <a:bodyPr wrap="square" rtlCol="0">
            <a:spAutoFit/>
          </a:bodyPr>
          <a:lstStyle/>
          <a:p>
            <a:r>
              <a:rPr lang="en-US" sz="700" dirty="0"/>
              <a:t>MBP bottom isoform/GAPDH</a:t>
            </a:r>
          </a:p>
        </p:txBody>
      </p:sp>
      <p:sp>
        <p:nvSpPr>
          <p:cNvPr id="47" name="TextBox 46">
            <a:extLst>
              <a:ext uri="{FF2B5EF4-FFF2-40B4-BE49-F238E27FC236}">
                <a16:creationId xmlns:a16="http://schemas.microsoft.com/office/drawing/2014/main" id="{356ECA0D-42AA-838E-4ECE-699194F1A5AF}"/>
              </a:ext>
            </a:extLst>
          </p:cNvPr>
          <p:cNvSpPr txBox="1"/>
          <p:nvPr/>
        </p:nvSpPr>
        <p:spPr>
          <a:xfrm rot="16200000">
            <a:off x="1734936" y="3072895"/>
            <a:ext cx="1551162" cy="200055"/>
          </a:xfrm>
          <a:prstGeom prst="rect">
            <a:avLst/>
          </a:prstGeom>
          <a:noFill/>
        </p:spPr>
        <p:txBody>
          <a:bodyPr wrap="square" rtlCol="0">
            <a:spAutoFit/>
          </a:bodyPr>
          <a:lstStyle/>
          <a:p>
            <a:r>
              <a:rPr lang="en-US" sz="700" dirty="0"/>
              <a:t>Total MBP/GAPDH</a:t>
            </a:r>
          </a:p>
        </p:txBody>
      </p:sp>
      <p:sp>
        <p:nvSpPr>
          <p:cNvPr id="48" name="TextBox 47">
            <a:extLst>
              <a:ext uri="{FF2B5EF4-FFF2-40B4-BE49-F238E27FC236}">
                <a16:creationId xmlns:a16="http://schemas.microsoft.com/office/drawing/2014/main" id="{F2DCB0BD-0FFC-7D40-1E85-20D073E84E16}"/>
              </a:ext>
            </a:extLst>
          </p:cNvPr>
          <p:cNvSpPr txBox="1"/>
          <p:nvPr/>
        </p:nvSpPr>
        <p:spPr>
          <a:xfrm rot="16200000">
            <a:off x="3137199" y="3183578"/>
            <a:ext cx="1551162" cy="200055"/>
          </a:xfrm>
          <a:prstGeom prst="rect">
            <a:avLst/>
          </a:prstGeom>
          <a:noFill/>
        </p:spPr>
        <p:txBody>
          <a:bodyPr wrap="square" rtlCol="0">
            <a:spAutoFit/>
          </a:bodyPr>
          <a:lstStyle/>
          <a:p>
            <a:r>
              <a:rPr lang="en-US" sz="700" dirty="0"/>
              <a:t>MBP top isoform/GAPDH</a:t>
            </a:r>
          </a:p>
        </p:txBody>
      </p:sp>
      <p:sp>
        <p:nvSpPr>
          <p:cNvPr id="49" name="TextBox 48">
            <a:extLst>
              <a:ext uri="{FF2B5EF4-FFF2-40B4-BE49-F238E27FC236}">
                <a16:creationId xmlns:a16="http://schemas.microsoft.com/office/drawing/2014/main" id="{5730A286-954B-5D9C-0310-45C5FF3B702C}"/>
              </a:ext>
            </a:extLst>
          </p:cNvPr>
          <p:cNvSpPr txBox="1"/>
          <p:nvPr/>
        </p:nvSpPr>
        <p:spPr>
          <a:xfrm rot="16200000">
            <a:off x="3848641" y="3183579"/>
            <a:ext cx="1551162" cy="200055"/>
          </a:xfrm>
          <a:prstGeom prst="rect">
            <a:avLst/>
          </a:prstGeom>
          <a:noFill/>
        </p:spPr>
        <p:txBody>
          <a:bodyPr wrap="square" rtlCol="0">
            <a:spAutoFit/>
          </a:bodyPr>
          <a:lstStyle/>
          <a:p>
            <a:r>
              <a:rPr lang="en-US" sz="700" dirty="0"/>
              <a:t>MBP middle isoforms/GAPDH</a:t>
            </a:r>
          </a:p>
        </p:txBody>
      </p:sp>
      <p:sp>
        <p:nvSpPr>
          <p:cNvPr id="54" name="TextBox 53">
            <a:extLst>
              <a:ext uri="{FF2B5EF4-FFF2-40B4-BE49-F238E27FC236}">
                <a16:creationId xmlns:a16="http://schemas.microsoft.com/office/drawing/2014/main" id="{4EA55259-8146-7BE6-1612-340B13A56332}"/>
              </a:ext>
            </a:extLst>
          </p:cNvPr>
          <p:cNvSpPr txBox="1"/>
          <p:nvPr/>
        </p:nvSpPr>
        <p:spPr>
          <a:xfrm>
            <a:off x="136460" y="2639147"/>
            <a:ext cx="461444" cy="276999"/>
          </a:xfrm>
          <a:prstGeom prst="rect">
            <a:avLst/>
          </a:prstGeom>
          <a:noFill/>
        </p:spPr>
        <p:txBody>
          <a:bodyPr wrap="square" rtlCol="0">
            <a:spAutoFit/>
          </a:bodyPr>
          <a:lstStyle/>
          <a:p>
            <a:r>
              <a:rPr lang="en-US" sz="1200" b="1" i="1" dirty="0"/>
              <a:t>B.</a:t>
            </a:r>
          </a:p>
        </p:txBody>
      </p:sp>
      <p:sp>
        <p:nvSpPr>
          <p:cNvPr id="56" name="TextBox 55">
            <a:extLst>
              <a:ext uri="{FF2B5EF4-FFF2-40B4-BE49-F238E27FC236}">
                <a16:creationId xmlns:a16="http://schemas.microsoft.com/office/drawing/2014/main" id="{1B33FD47-6CB2-AEB5-09CD-5AB4922EEF3B}"/>
              </a:ext>
            </a:extLst>
          </p:cNvPr>
          <p:cNvSpPr txBox="1"/>
          <p:nvPr/>
        </p:nvSpPr>
        <p:spPr>
          <a:xfrm>
            <a:off x="3766485" y="2641107"/>
            <a:ext cx="461444" cy="276999"/>
          </a:xfrm>
          <a:prstGeom prst="rect">
            <a:avLst/>
          </a:prstGeom>
          <a:noFill/>
        </p:spPr>
        <p:txBody>
          <a:bodyPr wrap="square" rtlCol="0">
            <a:spAutoFit/>
          </a:bodyPr>
          <a:lstStyle/>
          <a:p>
            <a:r>
              <a:rPr lang="en-US" sz="1200" b="1" i="1" dirty="0"/>
              <a:t>C.</a:t>
            </a:r>
          </a:p>
        </p:txBody>
      </p:sp>
      <p:graphicFrame>
        <p:nvGraphicFramePr>
          <p:cNvPr id="61" name="Object 60">
            <a:extLst>
              <a:ext uri="{FF2B5EF4-FFF2-40B4-BE49-F238E27FC236}">
                <a16:creationId xmlns:a16="http://schemas.microsoft.com/office/drawing/2014/main" id="{1A0D3568-A6DD-B66B-F65A-AC2E4A0C3175}"/>
              </a:ext>
            </a:extLst>
          </p:cNvPr>
          <p:cNvGraphicFramePr>
            <a:graphicFrameLocks/>
          </p:cNvGraphicFramePr>
          <p:nvPr/>
        </p:nvGraphicFramePr>
        <p:xfrm>
          <a:off x="6145838" y="3107291"/>
          <a:ext cx="595312" cy="808038"/>
        </p:xfrm>
        <a:graphic>
          <a:graphicData uri="http://schemas.openxmlformats.org/presentationml/2006/ole">
            <mc:AlternateContent xmlns:mc="http://schemas.openxmlformats.org/markup-compatibility/2006">
              <mc:Choice xmlns:v="urn:schemas-microsoft-com:vml" Requires="v">
                <p:oleObj name="Prism 9" r:id="rId17" imgW="1594681" imgH="2277974" progId="Prism9.Document">
                  <p:embed/>
                </p:oleObj>
              </mc:Choice>
              <mc:Fallback>
                <p:oleObj name="Prism 9" r:id="rId17" imgW="1594681" imgH="2277974" progId="Prism9.Document">
                  <p:embed/>
                  <p:pic>
                    <p:nvPicPr>
                      <p:cNvPr id="61" name="Object 60">
                        <a:extLst>
                          <a:ext uri="{FF2B5EF4-FFF2-40B4-BE49-F238E27FC236}">
                            <a16:creationId xmlns:a16="http://schemas.microsoft.com/office/drawing/2014/main" id="{1A0D3568-A6DD-B66B-F65A-AC2E4A0C3175}"/>
                          </a:ext>
                        </a:extLst>
                      </p:cNvPr>
                      <p:cNvPicPr preferRelativeResize="0"/>
                      <p:nvPr/>
                    </p:nvPicPr>
                    <p:blipFill>
                      <a:blip r:embed="rId18"/>
                      <a:stretch>
                        <a:fillRect/>
                      </a:stretch>
                    </p:blipFill>
                    <p:spPr>
                      <a:xfrm>
                        <a:off x="6145838" y="3107291"/>
                        <a:ext cx="595312" cy="808038"/>
                      </a:xfrm>
                      <a:prstGeom prst="rect">
                        <a:avLst/>
                      </a:prstGeom>
                    </p:spPr>
                  </p:pic>
                </p:oleObj>
              </mc:Fallback>
            </mc:AlternateContent>
          </a:graphicData>
        </a:graphic>
      </p:graphicFrame>
      <p:sp>
        <p:nvSpPr>
          <p:cNvPr id="65" name="TextBox 64">
            <a:extLst>
              <a:ext uri="{FF2B5EF4-FFF2-40B4-BE49-F238E27FC236}">
                <a16:creationId xmlns:a16="http://schemas.microsoft.com/office/drawing/2014/main" id="{B34E64DC-4376-996E-341F-F7010EEFA93F}"/>
              </a:ext>
            </a:extLst>
          </p:cNvPr>
          <p:cNvSpPr txBox="1"/>
          <p:nvPr/>
        </p:nvSpPr>
        <p:spPr>
          <a:xfrm rot="16200000">
            <a:off x="-362180" y="4462416"/>
            <a:ext cx="908130" cy="276999"/>
          </a:xfrm>
          <a:prstGeom prst="rect">
            <a:avLst/>
          </a:prstGeom>
          <a:noFill/>
        </p:spPr>
        <p:txBody>
          <a:bodyPr wrap="square" rtlCol="0">
            <a:spAutoFit/>
          </a:bodyPr>
          <a:lstStyle/>
          <a:p>
            <a:r>
              <a:rPr lang="en-US" sz="1200" b="1" dirty="0"/>
              <a:t>Hippo</a:t>
            </a:r>
          </a:p>
        </p:txBody>
      </p:sp>
      <p:graphicFrame>
        <p:nvGraphicFramePr>
          <p:cNvPr id="68" name="Object 67">
            <a:extLst>
              <a:ext uri="{FF2B5EF4-FFF2-40B4-BE49-F238E27FC236}">
                <a16:creationId xmlns:a16="http://schemas.microsoft.com/office/drawing/2014/main" id="{3AA4D25B-62A0-24E3-A8F7-7BC2A3161608}"/>
              </a:ext>
            </a:extLst>
          </p:cNvPr>
          <p:cNvGraphicFramePr>
            <a:graphicFrameLocks/>
          </p:cNvGraphicFramePr>
          <p:nvPr/>
        </p:nvGraphicFramePr>
        <p:xfrm>
          <a:off x="300381" y="4443576"/>
          <a:ext cx="665162" cy="809625"/>
        </p:xfrm>
        <a:graphic>
          <a:graphicData uri="http://schemas.openxmlformats.org/presentationml/2006/ole">
            <mc:AlternateContent xmlns:mc="http://schemas.openxmlformats.org/markup-compatibility/2006">
              <mc:Choice xmlns:v="urn:schemas-microsoft-com:vml" Requires="v">
                <p:oleObj name="Prism 9" r:id="rId19" imgW="1786633" imgH="2277974" progId="Prism9.Document">
                  <p:embed/>
                </p:oleObj>
              </mc:Choice>
              <mc:Fallback>
                <p:oleObj name="Prism 9" r:id="rId19" imgW="1786633" imgH="2277974" progId="Prism9.Document">
                  <p:embed/>
                  <p:pic>
                    <p:nvPicPr>
                      <p:cNvPr id="68" name="Object 67">
                        <a:extLst>
                          <a:ext uri="{FF2B5EF4-FFF2-40B4-BE49-F238E27FC236}">
                            <a16:creationId xmlns:a16="http://schemas.microsoft.com/office/drawing/2014/main" id="{3AA4D25B-62A0-24E3-A8F7-7BC2A3161608}"/>
                          </a:ext>
                        </a:extLst>
                      </p:cNvPr>
                      <p:cNvPicPr preferRelativeResize="0"/>
                      <p:nvPr/>
                    </p:nvPicPr>
                    <p:blipFill>
                      <a:blip r:embed="rId20"/>
                      <a:stretch>
                        <a:fillRect/>
                      </a:stretch>
                    </p:blipFill>
                    <p:spPr>
                      <a:xfrm>
                        <a:off x="300381" y="4443576"/>
                        <a:ext cx="665162" cy="809625"/>
                      </a:xfrm>
                      <a:prstGeom prst="rect">
                        <a:avLst/>
                      </a:prstGeom>
                    </p:spPr>
                  </p:pic>
                </p:oleObj>
              </mc:Fallback>
            </mc:AlternateContent>
          </a:graphicData>
        </a:graphic>
      </p:graphicFrame>
      <p:graphicFrame>
        <p:nvGraphicFramePr>
          <p:cNvPr id="69" name="Object 68">
            <a:extLst>
              <a:ext uri="{FF2B5EF4-FFF2-40B4-BE49-F238E27FC236}">
                <a16:creationId xmlns:a16="http://schemas.microsoft.com/office/drawing/2014/main" id="{F3181079-0444-E1F7-EDBC-62E5DFACE0AA}"/>
              </a:ext>
            </a:extLst>
          </p:cNvPr>
          <p:cNvGraphicFramePr>
            <a:graphicFrameLocks/>
          </p:cNvGraphicFramePr>
          <p:nvPr/>
        </p:nvGraphicFramePr>
        <p:xfrm>
          <a:off x="1058499" y="4444788"/>
          <a:ext cx="636588" cy="809625"/>
        </p:xfrm>
        <a:graphic>
          <a:graphicData uri="http://schemas.openxmlformats.org/presentationml/2006/ole">
            <mc:AlternateContent xmlns:mc="http://schemas.openxmlformats.org/markup-compatibility/2006">
              <mc:Choice xmlns:v="urn:schemas-microsoft-com:vml" Requires="v">
                <p:oleObj name="Prism 9" r:id="rId21" imgW="1710645" imgH="2277974" progId="Prism9.Document">
                  <p:embed/>
                </p:oleObj>
              </mc:Choice>
              <mc:Fallback>
                <p:oleObj name="Prism 9" r:id="rId21" imgW="1710645" imgH="2277974" progId="Prism9.Document">
                  <p:embed/>
                  <p:pic>
                    <p:nvPicPr>
                      <p:cNvPr id="69" name="Object 68">
                        <a:extLst>
                          <a:ext uri="{FF2B5EF4-FFF2-40B4-BE49-F238E27FC236}">
                            <a16:creationId xmlns:a16="http://schemas.microsoft.com/office/drawing/2014/main" id="{F3181079-0444-E1F7-EDBC-62E5DFACE0AA}"/>
                          </a:ext>
                        </a:extLst>
                      </p:cNvPr>
                      <p:cNvPicPr preferRelativeResize="0"/>
                      <p:nvPr/>
                    </p:nvPicPr>
                    <p:blipFill>
                      <a:blip r:embed="rId22"/>
                      <a:stretch>
                        <a:fillRect/>
                      </a:stretch>
                    </p:blipFill>
                    <p:spPr>
                      <a:xfrm>
                        <a:off x="1058499" y="4444788"/>
                        <a:ext cx="636588" cy="809625"/>
                      </a:xfrm>
                      <a:prstGeom prst="rect">
                        <a:avLst/>
                      </a:prstGeom>
                    </p:spPr>
                  </p:pic>
                </p:oleObj>
              </mc:Fallback>
            </mc:AlternateContent>
          </a:graphicData>
        </a:graphic>
      </p:graphicFrame>
      <p:graphicFrame>
        <p:nvGraphicFramePr>
          <p:cNvPr id="70" name="Object 69">
            <a:extLst>
              <a:ext uri="{FF2B5EF4-FFF2-40B4-BE49-F238E27FC236}">
                <a16:creationId xmlns:a16="http://schemas.microsoft.com/office/drawing/2014/main" id="{CBE20BF3-4760-0E78-F4E6-01C1C13FF742}"/>
              </a:ext>
            </a:extLst>
          </p:cNvPr>
          <p:cNvGraphicFramePr>
            <a:graphicFrameLocks/>
          </p:cNvGraphicFramePr>
          <p:nvPr/>
        </p:nvGraphicFramePr>
        <p:xfrm>
          <a:off x="1815178" y="4445019"/>
          <a:ext cx="665307" cy="808182"/>
        </p:xfrm>
        <a:graphic>
          <a:graphicData uri="http://schemas.openxmlformats.org/presentationml/2006/ole">
            <mc:AlternateContent xmlns:mc="http://schemas.openxmlformats.org/markup-compatibility/2006">
              <mc:Choice xmlns:v="urn:schemas-microsoft-com:vml" Requires="v">
                <p:oleObj name="Prism 9" r:id="rId23" imgW="1786633" imgH="2277974" progId="Prism9.Document">
                  <p:embed/>
                </p:oleObj>
              </mc:Choice>
              <mc:Fallback>
                <p:oleObj name="Prism 9" r:id="rId23" imgW="1786633" imgH="2277974" progId="Prism9.Document">
                  <p:embed/>
                  <p:pic>
                    <p:nvPicPr>
                      <p:cNvPr id="70" name="Object 69">
                        <a:extLst>
                          <a:ext uri="{FF2B5EF4-FFF2-40B4-BE49-F238E27FC236}">
                            <a16:creationId xmlns:a16="http://schemas.microsoft.com/office/drawing/2014/main" id="{CBE20BF3-4760-0E78-F4E6-01C1C13FF742}"/>
                          </a:ext>
                        </a:extLst>
                      </p:cNvPr>
                      <p:cNvPicPr preferRelativeResize="0"/>
                      <p:nvPr/>
                    </p:nvPicPr>
                    <p:blipFill>
                      <a:blip r:embed="rId24"/>
                      <a:stretch>
                        <a:fillRect/>
                      </a:stretch>
                    </p:blipFill>
                    <p:spPr>
                      <a:xfrm>
                        <a:off x="1815178" y="4445019"/>
                        <a:ext cx="665307" cy="808182"/>
                      </a:xfrm>
                      <a:prstGeom prst="rect">
                        <a:avLst/>
                      </a:prstGeom>
                    </p:spPr>
                  </p:pic>
                </p:oleObj>
              </mc:Fallback>
            </mc:AlternateContent>
          </a:graphicData>
        </a:graphic>
      </p:graphicFrame>
      <p:graphicFrame>
        <p:nvGraphicFramePr>
          <p:cNvPr id="71" name="Object 70">
            <a:extLst>
              <a:ext uri="{FF2B5EF4-FFF2-40B4-BE49-F238E27FC236}">
                <a16:creationId xmlns:a16="http://schemas.microsoft.com/office/drawing/2014/main" id="{4C054E82-29D1-7B32-70F6-B8A4A1260CA5}"/>
              </a:ext>
            </a:extLst>
          </p:cNvPr>
          <p:cNvGraphicFramePr>
            <a:graphicFrameLocks/>
          </p:cNvGraphicFramePr>
          <p:nvPr/>
        </p:nvGraphicFramePr>
        <p:xfrm>
          <a:off x="2565484" y="4440555"/>
          <a:ext cx="636588" cy="811213"/>
        </p:xfrm>
        <a:graphic>
          <a:graphicData uri="http://schemas.openxmlformats.org/presentationml/2006/ole">
            <mc:AlternateContent xmlns:mc="http://schemas.openxmlformats.org/markup-compatibility/2006">
              <mc:Choice xmlns:v="urn:schemas-microsoft-com:vml" Requires="v">
                <p:oleObj name="Prism 9" r:id="rId25" imgW="1710645" imgH="2277974" progId="Prism9.Document">
                  <p:embed/>
                </p:oleObj>
              </mc:Choice>
              <mc:Fallback>
                <p:oleObj name="Prism 9" r:id="rId25" imgW="1710645" imgH="2277974" progId="Prism9.Document">
                  <p:embed/>
                  <p:pic>
                    <p:nvPicPr>
                      <p:cNvPr id="71" name="Object 70">
                        <a:extLst>
                          <a:ext uri="{FF2B5EF4-FFF2-40B4-BE49-F238E27FC236}">
                            <a16:creationId xmlns:a16="http://schemas.microsoft.com/office/drawing/2014/main" id="{4C054E82-29D1-7B32-70F6-B8A4A1260CA5}"/>
                          </a:ext>
                        </a:extLst>
                      </p:cNvPr>
                      <p:cNvPicPr preferRelativeResize="0"/>
                      <p:nvPr/>
                    </p:nvPicPr>
                    <p:blipFill>
                      <a:blip r:embed="rId26"/>
                      <a:stretch>
                        <a:fillRect/>
                      </a:stretch>
                    </p:blipFill>
                    <p:spPr>
                      <a:xfrm>
                        <a:off x="2565484" y="4440555"/>
                        <a:ext cx="636588" cy="811213"/>
                      </a:xfrm>
                      <a:prstGeom prst="rect">
                        <a:avLst/>
                      </a:prstGeom>
                    </p:spPr>
                  </p:pic>
                </p:oleObj>
              </mc:Fallback>
            </mc:AlternateContent>
          </a:graphicData>
        </a:graphic>
      </p:graphicFrame>
      <p:graphicFrame>
        <p:nvGraphicFramePr>
          <p:cNvPr id="72" name="Object 71">
            <a:extLst>
              <a:ext uri="{FF2B5EF4-FFF2-40B4-BE49-F238E27FC236}">
                <a16:creationId xmlns:a16="http://schemas.microsoft.com/office/drawing/2014/main" id="{16D88BFC-538D-2728-C542-7EA55024D742}"/>
              </a:ext>
            </a:extLst>
          </p:cNvPr>
          <p:cNvGraphicFramePr>
            <a:graphicFrameLocks/>
          </p:cNvGraphicFramePr>
          <p:nvPr/>
        </p:nvGraphicFramePr>
        <p:xfrm>
          <a:off x="3948880" y="4443760"/>
          <a:ext cx="638175" cy="808037"/>
        </p:xfrm>
        <a:graphic>
          <a:graphicData uri="http://schemas.openxmlformats.org/presentationml/2006/ole">
            <mc:AlternateContent xmlns:mc="http://schemas.openxmlformats.org/markup-compatibility/2006">
              <mc:Choice xmlns:v="urn:schemas-microsoft-com:vml" Requires="v">
                <p:oleObj name="Prism 9" r:id="rId27" imgW="1710645" imgH="2277974" progId="Prism9.Document">
                  <p:embed/>
                </p:oleObj>
              </mc:Choice>
              <mc:Fallback>
                <p:oleObj name="Prism 9" r:id="rId27" imgW="1710645" imgH="2277974" progId="Prism9.Document">
                  <p:embed/>
                  <p:pic>
                    <p:nvPicPr>
                      <p:cNvPr id="72" name="Object 71">
                        <a:extLst>
                          <a:ext uri="{FF2B5EF4-FFF2-40B4-BE49-F238E27FC236}">
                            <a16:creationId xmlns:a16="http://schemas.microsoft.com/office/drawing/2014/main" id="{16D88BFC-538D-2728-C542-7EA55024D742}"/>
                          </a:ext>
                        </a:extLst>
                      </p:cNvPr>
                      <p:cNvPicPr preferRelativeResize="0"/>
                      <p:nvPr/>
                    </p:nvPicPr>
                    <p:blipFill>
                      <a:blip r:embed="rId28"/>
                      <a:stretch>
                        <a:fillRect/>
                      </a:stretch>
                    </p:blipFill>
                    <p:spPr>
                      <a:xfrm>
                        <a:off x="3948880" y="4443760"/>
                        <a:ext cx="638175" cy="808037"/>
                      </a:xfrm>
                      <a:prstGeom prst="rect">
                        <a:avLst/>
                      </a:prstGeom>
                    </p:spPr>
                  </p:pic>
                </p:oleObj>
              </mc:Fallback>
            </mc:AlternateContent>
          </a:graphicData>
        </a:graphic>
      </p:graphicFrame>
      <p:graphicFrame>
        <p:nvGraphicFramePr>
          <p:cNvPr id="73" name="Object 72">
            <a:extLst>
              <a:ext uri="{FF2B5EF4-FFF2-40B4-BE49-F238E27FC236}">
                <a16:creationId xmlns:a16="http://schemas.microsoft.com/office/drawing/2014/main" id="{F33B935E-6360-83C3-5309-899BD898ED4E}"/>
              </a:ext>
            </a:extLst>
          </p:cNvPr>
          <p:cNvGraphicFramePr>
            <a:graphicFrameLocks/>
          </p:cNvGraphicFramePr>
          <p:nvPr/>
        </p:nvGraphicFramePr>
        <p:xfrm>
          <a:off x="4687888" y="4444788"/>
          <a:ext cx="638175" cy="809625"/>
        </p:xfrm>
        <a:graphic>
          <a:graphicData uri="http://schemas.openxmlformats.org/presentationml/2006/ole">
            <mc:AlternateContent xmlns:mc="http://schemas.openxmlformats.org/markup-compatibility/2006">
              <mc:Choice xmlns:v="urn:schemas-microsoft-com:vml" Requires="v">
                <p:oleObj name="Prism 9" r:id="rId29" imgW="1710645" imgH="2277974" progId="Prism9.Document">
                  <p:embed/>
                </p:oleObj>
              </mc:Choice>
              <mc:Fallback>
                <p:oleObj name="Prism 9" r:id="rId29" imgW="1710645" imgH="2277974" progId="Prism9.Document">
                  <p:embed/>
                  <p:pic>
                    <p:nvPicPr>
                      <p:cNvPr id="73" name="Object 72">
                        <a:extLst>
                          <a:ext uri="{FF2B5EF4-FFF2-40B4-BE49-F238E27FC236}">
                            <a16:creationId xmlns:a16="http://schemas.microsoft.com/office/drawing/2014/main" id="{F33B935E-6360-83C3-5309-899BD898ED4E}"/>
                          </a:ext>
                        </a:extLst>
                      </p:cNvPr>
                      <p:cNvPicPr preferRelativeResize="0"/>
                      <p:nvPr/>
                    </p:nvPicPr>
                    <p:blipFill>
                      <a:blip r:embed="rId30"/>
                      <a:stretch>
                        <a:fillRect/>
                      </a:stretch>
                    </p:blipFill>
                    <p:spPr>
                      <a:xfrm>
                        <a:off x="4687888" y="4444788"/>
                        <a:ext cx="638175" cy="809625"/>
                      </a:xfrm>
                      <a:prstGeom prst="rect">
                        <a:avLst/>
                      </a:prstGeom>
                    </p:spPr>
                  </p:pic>
                </p:oleObj>
              </mc:Fallback>
            </mc:AlternateContent>
          </a:graphicData>
        </a:graphic>
      </p:graphicFrame>
      <p:graphicFrame>
        <p:nvGraphicFramePr>
          <p:cNvPr id="74" name="Object 73">
            <a:extLst>
              <a:ext uri="{FF2B5EF4-FFF2-40B4-BE49-F238E27FC236}">
                <a16:creationId xmlns:a16="http://schemas.microsoft.com/office/drawing/2014/main" id="{F2C95B4C-5861-92AC-DAB9-E2A22F487EE5}"/>
              </a:ext>
            </a:extLst>
          </p:cNvPr>
          <p:cNvGraphicFramePr>
            <a:graphicFrameLocks/>
          </p:cNvGraphicFramePr>
          <p:nvPr/>
        </p:nvGraphicFramePr>
        <p:xfrm>
          <a:off x="5414394" y="4442143"/>
          <a:ext cx="595313" cy="809625"/>
        </p:xfrm>
        <a:graphic>
          <a:graphicData uri="http://schemas.openxmlformats.org/presentationml/2006/ole">
            <mc:AlternateContent xmlns:mc="http://schemas.openxmlformats.org/markup-compatibility/2006">
              <mc:Choice xmlns:v="urn:schemas-microsoft-com:vml" Requires="v">
                <p:oleObj name="Prism 9" r:id="rId31" imgW="1594681" imgH="2277974" progId="Prism9.Document">
                  <p:embed/>
                </p:oleObj>
              </mc:Choice>
              <mc:Fallback>
                <p:oleObj name="Prism 9" r:id="rId31" imgW="1594681" imgH="2277974" progId="Prism9.Document">
                  <p:embed/>
                  <p:pic>
                    <p:nvPicPr>
                      <p:cNvPr id="74" name="Object 73">
                        <a:extLst>
                          <a:ext uri="{FF2B5EF4-FFF2-40B4-BE49-F238E27FC236}">
                            <a16:creationId xmlns:a16="http://schemas.microsoft.com/office/drawing/2014/main" id="{F2C95B4C-5861-92AC-DAB9-E2A22F487EE5}"/>
                          </a:ext>
                        </a:extLst>
                      </p:cNvPr>
                      <p:cNvPicPr preferRelativeResize="0"/>
                      <p:nvPr/>
                    </p:nvPicPr>
                    <p:blipFill>
                      <a:blip r:embed="rId32"/>
                      <a:stretch>
                        <a:fillRect/>
                      </a:stretch>
                    </p:blipFill>
                    <p:spPr>
                      <a:xfrm>
                        <a:off x="5414394" y="4442143"/>
                        <a:ext cx="595313" cy="809625"/>
                      </a:xfrm>
                      <a:prstGeom prst="rect">
                        <a:avLst/>
                      </a:prstGeom>
                    </p:spPr>
                  </p:pic>
                </p:oleObj>
              </mc:Fallback>
            </mc:AlternateContent>
          </a:graphicData>
        </a:graphic>
      </p:graphicFrame>
      <p:sp>
        <p:nvSpPr>
          <p:cNvPr id="76" name="TextBox 75">
            <a:extLst>
              <a:ext uri="{FF2B5EF4-FFF2-40B4-BE49-F238E27FC236}">
                <a16:creationId xmlns:a16="http://schemas.microsoft.com/office/drawing/2014/main" id="{24BBF011-828F-C6FC-B321-AC39BFC4D1CC}"/>
              </a:ext>
            </a:extLst>
          </p:cNvPr>
          <p:cNvSpPr txBox="1"/>
          <p:nvPr/>
        </p:nvSpPr>
        <p:spPr>
          <a:xfrm rot="16200000">
            <a:off x="-502917" y="4508583"/>
            <a:ext cx="1551162" cy="200055"/>
          </a:xfrm>
          <a:prstGeom prst="rect">
            <a:avLst/>
          </a:prstGeom>
          <a:noFill/>
        </p:spPr>
        <p:txBody>
          <a:bodyPr wrap="square" rtlCol="0">
            <a:spAutoFit/>
          </a:bodyPr>
          <a:lstStyle/>
          <a:p>
            <a:r>
              <a:rPr lang="en-US" sz="700" dirty="0"/>
              <a:t>MBP top isoform/GAPDH</a:t>
            </a:r>
          </a:p>
        </p:txBody>
      </p:sp>
      <p:sp>
        <p:nvSpPr>
          <p:cNvPr id="77" name="TextBox 76">
            <a:extLst>
              <a:ext uri="{FF2B5EF4-FFF2-40B4-BE49-F238E27FC236}">
                <a16:creationId xmlns:a16="http://schemas.microsoft.com/office/drawing/2014/main" id="{EA0BE5DA-E23E-342D-9955-185986FF6FC0}"/>
              </a:ext>
            </a:extLst>
          </p:cNvPr>
          <p:cNvSpPr txBox="1"/>
          <p:nvPr/>
        </p:nvSpPr>
        <p:spPr>
          <a:xfrm rot="16200000">
            <a:off x="240093" y="4509484"/>
            <a:ext cx="1551162" cy="200055"/>
          </a:xfrm>
          <a:prstGeom prst="rect">
            <a:avLst/>
          </a:prstGeom>
          <a:noFill/>
        </p:spPr>
        <p:txBody>
          <a:bodyPr wrap="square" rtlCol="0">
            <a:spAutoFit/>
          </a:bodyPr>
          <a:lstStyle/>
          <a:p>
            <a:r>
              <a:rPr lang="en-US" sz="700" dirty="0"/>
              <a:t>MBP middle isoforms/GAPDH</a:t>
            </a:r>
          </a:p>
        </p:txBody>
      </p:sp>
      <p:sp>
        <p:nvSpPr>
          <p:cNvPr id="78" name="TextBox 77">
            <a:extLst>
              <a:ext uri="{FF2B5EF4-FFF2-40B4-BE49-F238E27FC236}">
                <a16:creationId xmlns:a16="http://schemas.microsoft.com/office/drawing/2014/main" id="{EAFC5AD4-8644-6D10-4E68-2FF19482A9E9}"/>
              </a:ext>
            </a:extLst>
          </p:cNvPr>
          <p:cNvSpPr txBox="1"/>
          <p:nvPr/>
        </p:nvSpPr>
        <p:spPr>
          <a:xfrm rot="16200000">
            <a:off x="987351" y="4509534"/>
            <a:ext cx="1551162" cy="200055"/>
          </a:xfrm>
          <a:prstGeom prst="rect">
            <a:avLst/>
          </a:prstGeom>
          <a:noFill/>
        </p:spPr>
        <p:txBody>
          <a:bodyPr wrap="square" rtlCol="0">
            <a:spAutoFit/>
          </a:bodyPr>
          <a:lstStyle/>
          <a:p>
            <a:r>
              <a:rPr lang="en-US" sz="700" dirty="0"/>
              <a:t>MBP bottom isoform/GAPDH</a:t>
            </a:r>
          </a:p>
        </p:txBody>
      </p:sp>
      <p:sp>
        <p:nvSpPr>
          <p:cNvPr id="79" name="TextBox 78">
            <a:extLst>
              <a:ext uri="{FF2B5EF4-FFF2-40B4-BE49-F238E27FC236}">
                <a16:creationId xmlns:a16="http://schemas.microsoft.com/office/drawing/2014/main" id="{88AD65C6-3F55-459B-4594-7F86F0D2C30C}"/>
              </a:ext>
            </a:extLst>
          </p:cNvPr>
          <p:cNvSpPr txBox="1"/>
          <p:nvPr/>
        </p:nvSpPr>
        <p:spPr>
          <a:xfrm rot="16200000">
            <a:off x="1734937" y="4403613"/>
            <a:ext cx="1551162" cy="200055"/>
          </a:xfrm>
          <a:prstGeom prst="rect">
            <a:avLst/>
          </a:prstGeom>
          <a:noFill/>
        </p:spPr>
        <p:txBody>
          <a:bodyPr wrap="square" rtlCol="0">
            <a:spAutoFit/>
          </a:bodyPr>
          <a:lstStyle/>
          <a:p>
            <a:r>
              <a:rPr lang="en-US" sz="700" dirty="0"/>
              <a:t>Total MBP/GAPDH</a:t>
            </a:r>
          </a:p>
        </p:txBody>
      </p:sp>
      <p:sp>
        <p:nvSpPr>
          <p:cNvPr id="80" name="TextBox 79">
            <a:extLst>
              <a:ext uri="{FF2B5EF4-FFF2-40B4-BE49-F238E27FC236}">
                <a16:creationId xmlns:a16="http://schemas.microsoft.com/office/drawing/2014/main" id="{F1D87F44-FB5C-D896-5C33-B811CB182D08}"/>
              </a:ext>
            </a:extLst>
          </p:cNvPr>
          <p:cNvSpPr txBox="1"/>
          <p:nvPr/>
        </p:nvSpPr>
        <p:spPr>
          <a:xfrm rot="16200000">
            <a:off x="3133333" y="4514281"/>
            <a:ext cx="1551162" cy="200055"/>
          </a:xfrm>
          <a:prstGeom prst="rect">
            <a:avLst/>
          </a:prstGeom>
          <a:noFill/>
        </p:spPr>
        <p:txBody>
          <a:bodyPr wrap="square" rtlCol="0">
            <a:spAutoFit/>
          </a:bodyPr>
          <a:lstStyle/>
          <a:p>
            <a:r>
              <a:rPr lang="en-US" sz="700" dirty="0"/>
              <a:t>MBP top isoform/GAPDH</a:t>
            </a:r>
          </a:p>
        </p:txBody>
      </p:sp>
      <p:sp>
        <p:nvSpPr>
          <p:cNvPr id="81" name="TextBox 80">
            <a:extLst>
              <a:ext uri="{FF2B5EF4-FFF2-40B4-BE49-F238E27FC236}">
                <a16:creationId xmlns:a16="http://schemas.microsoft.com/office/drawing/2014/main" id="{BB8579A3-4828-52FE-7C2A-9AA37BB3DAC6}"/>
              </a:ext>
            </a:extLst>
          </p:cNvPr>
          <p:cNvSpPr txBox="1"/>
          <p:nvPr/>
        </p:nvSpPr>
        <p:spPr>
          <a:xfrm rot="16200000">
            <a:off x="3844773" y="4514282"/>
            <a:ext cx="1551162" cy="200055"/>
          </a:xfrm>
          <a:prstGeom prst="rect">
            <a:avLst/>
          </a:prstGeom>
          <a:noFill/>
        </p:spPr>
        <p:txBody>
          <a:bodyPr wrap="square" rtlCol="0">
            <a:spAutoFit/>
          </a:bodyPr>
          <a:lstStyle/>
          <a:p>
            <a:r>
              <a:rPr lang="en-US" sz="700" dirty="0"/>
              <a:t>MBP middle isoforms/GAPDH</a:t>
            </a:r>
          </a:p>
        </p:txBody>
      </p:sp>
      <p:sp>
        <p:nvSpPr>
          <p:cNvPr id="82" name="TextBox 81">
            <a:extLst>
              <a:ext uri="{FF2B5EF4-FFF2-40B4-BE49-F238E27FC236}">
                <a16:creationId xmlns:a16="http://schemas.microsoft.com/office/drawing/2014/main" id="{BD15D8B7-31CC-DF25-F6F0-BC3A089F2697}"/>
              </a:ext>
            </a:extLst>
          </p:cNvPr>
          <p:cNvSpPr txBox="1"/>
          <p:nvPr/>
        </p:nvSpPr>
        <p:spPr>
          <a:xfrm rot="16200000">
            <a:off x="4576834" y="4526245"/>
            <a:ext cx="1551162" cy="200055"/>
          </a:xfrm>
          <a:prstGeom prst="rect">
            <a:avLst/>
          </a:prstGeom>
          <a:noFill/>
        </p:spPr>
        <p:txBody>
          <a:bodyPr wrap="square" rtlCol="0">
            <a:spAutoFit/>
          </a:bodyPr>
          <a:lstStyle/>
          <a:p>
            <a:r>
              <a:rPr lang="en-US" sz="700" dirty="0"/>
              <a:t> MBP bottom isoforms/GAPDH</a:t>
            </a:r>
          </a:p>
        </p:txBody>
      </p:sp>
      <p:sp>
        <p:nvSpPr>
          <p:cNvPr id="84" name="TextBox 83">
            <a:extLst>
              <a:ext uri="{FF2B5EF4-FFF2-40B4-BE49-F238E27FC236}">
                <a16:creationId xmlns:a16="http://schemas.microsoft.com/office/drawing/2014/main" id="{BDB1797F-0429-E582-DB2E-9406AF20AD0B}"/>
              </a:ext>
            </a:extLst>
          </p:cNvPr>
          <p:cNvSpPr txBox="1"/>
          <p:nvPr/>
        </p:nvSpPr>
        <p:spPr>
          <a:xfrm>
            <a:off x="146663" y="4059545"/>
            <a:ext cx="461444" cy="276999"/>
          </a:xfrm>
          <a:prstGeom prst="rect">
            <a:avLst/>
          </a:prstGeom>
          <a:noFill/>
        </p:spPr>
        <p:txBody>
          <a:bodyPr wrap="square" rtlCol="0">
            <a:spAutoFit/>
          </a:bodyPr>
          <a:lstStyle/>
          <a:p>
            <a:r>
              <a:rPr lang="en-US" sz="1200" b="1" i="1" dirty="0"/>
              <a:t>D.</a:t>
            </a:r>
          </a:p>
        </p:txBody>
      </p:sp>
      <p:sp>
        <p:nvSpPr>
          <p:cNvPr id="86" name="TextBox 85">
            <a:extLst>
              <a:ext uri="{FF2B5EF4-FFF2-40B4-BE49-F238E27FC236}">
                <a16:creationId xmlns:a16="http://schemas.microsoft.com/office/drawing/2014/main" id="{39819AAB-E322-EE11-00FE-6A5966DB51C0}"/>
              </a:ext>
            </a:extLst>
          </p:cNvPr>
          <p:cNvSpPr txBox="1"/>
          <p:nvPr/>
        </p:nvSpPr>
        <p:spPr>
          <a:xfrm>
            <a:off x="3751937" y="4059545"/>
            <a:ext cx="461444" cy="276999"/>
          </a:xfrm>
          <a:prstGeom prst="rect">
            <a:avLst/>
          </a:prstGeom>
          <a:noFill/>
        </p:spPr>
        <p:txBody>
          <a:bodyPr wrap="square" rtlCol="0">
            <a:spAutoFit/>
          </a:bodyPr>
          <a:lstStyle/>
          <a:p>
            <a:r>
              <a:rPr lang="en-US" sz="1200" b="1" i="1" dirty="0"/>
              <a:t>E.</a:t>
            </a:r>
          </a:p>
        </p:txBody>
      </p:sp>
      <p:graphicFrame>
        <p:nvGraphicFramePr>
          <p:cNvPr id="89" name="Object 88">
            <a:extLst>
              <a:ext uri="{FF2B5EF4-FFF2-40B4-BE49-F238E27FC236}">
                <a16:creationId xmlns:a16="http://schemas.microsoft.com/office/drawing/2014/main" id="{9DFFB00D-4A0A-3928-69A2-F18DDC5A7A7B}"/>
              </a:ext>
            </a:extLst>
          </p:cNvPr>
          <p:cNvGraphicFramePr>
            <a:graphicFrameLocks/>
          </p:cNvGraphicFramePr>
          <p:nvPr/>
        </p:nvGraphicFramePr>
        <p:xfrm>
          <a:off x="6117260" y="4439408"/>
          <a:ext cx="623888" cy="809625"/>
        </p:xfrm>
        <a:graphic>
          <a:graphicData uri="http://schemas.openxmlformats.org/presentationml/2006/ole">
            <mc:AlternateContent xmlns:mc="http://schemas.openxmlformats.org/markup-compatibility/2006">
              <mc:Choice xmlns:v="urn:schemas-microsoft-com:vml" Requires="v">
                <p:oleObj name="Prism 9" r:id="rId33" imgW="1671030" imgH="2277974" progId="Prism9.Document">
                  <p:embed/>
                </p:oleObj>
              </mc:Choice>
              <mc:Fallback>
                <p:oleObj name="Prism 9" r:id="rId33" imgW="1671030" imgH="2277974" progId="Prism9.Document">
                  <p:embed/>
                  <p:pic>
                    <p:nvPicPr>
                      <p:cNvPr id="89" name="Object 88">
                        <a:extLst>
                          <a:ext uri="{FF2B5EF4-FFF2-40B4-BE49-F238E27FC236}">
                            <a16:creationId xmlns:a16="http://schemas.microsoft.com/office/drawing/2014/main" id="{9DFFB00D-4A0A-3928-69A2-F18DDC5A7A7B}"/>
                          </a:ext>
                        </a:extLst>
                      </p:cNvPr>
                      <p:cNvPicPr preferRelativeResize="0"/>
                      <p:nvPr/>
                    </p:nvPicPr>
                    <p:blipFill>
                      <a:blip r:embed="rId34"/>
                      <a:stretch>
                        <a:fillRect/>
                      </a:stretch>
                    </p:blipFill>
                    <p:spPr>
                      <a:xfrm>
                        <a:off x="6117260" y="4439408"/>
                        <a:ext cx="623888" cy="809625"/>
                      </a:xfrm>
                      <a:prstGeom prst="rect">
                        <a:avLst/>
                      </a:prstGeom>
                    </p:spPr>
                  </p:pic>
                </p:oleObj>
              </mc:Fallback>
            </mc:AlternateContent>
          </a:graphicData>
        </a:graphic>
      </p:graphicFrame>
      <p:sp>
        <p:nvSpPr>
          <p:cNvPr id="93" name="TextBox 92">
            <a:extLst>
              <a:ext uri="{FF2B5EF4-FFF2-40B4-BE49-F238E27FC236}">
                <a16:creationId xmlns:a16="http://schemas.microsoft.com/office/drawing/2014/main" id="{AAF30C51-211E-79BF-9FEF-F3C5E193986F}"/>
              </a:ext>
            </a:extLst>
          </p:cNvPr>
          <p:cNvSpPr txBox="1"/>
          <p:nvPr/>
        </p:nvSpPr>
        <p:spPr>
          <a:xfrm rot="16200000">
            <a:off x="-362530" y="5673899"/>
            <a:ext cx="908130" cy="276999"/>
          </a:xfrm>
          <a:prstGeom prst="rect">
            <a:avLst/>
          </a:prstGeom>
          <a:noFill/>
        </p:spPr>
        <p:txBody>
          <a:bodyPr wrap="square" rtlCol="0">
            <a:spAutoFit/>
          </a:bodyPr>
          <a:lstStyle/>
          <a:p>
            <a:r>
              <a:rPr lang="en-US" sz="1200" b="1" dirty="0"/>
              <a:t>Cere</a:t>
            </a:r>
          </a:p>
        </p:txBody>
      </p:sp>
      <p:graphicFrame>
        <p:nvGraphicFramePr>
          <p:cNvPr id="94" name="Object 93">
            <a:extLst>
              <a:ext uri="{FF2B5EF4-FFF2-40B4-BE49-F238E27FC236}">
                <a16:creationId xmlns:a16="http://schemas.microsoft.com/office/drawing/2014/main" id="{8EBAA17E-6BD4-99C4-3658-582287C513FC}"/>
              </a:ext>
            </a:extLst>
          </p:cNvPr>
          <p:cNvGraphicFramePr>
            <a:graphicFrameLocks/>
          </p:cNvGraphicFramePr>
          <p:nvPr/>
        </p:nvGraphicFramePr>
        <p:xfrm>
          <a:off x="303156" y="5699760"/>
          <a:ext cx="665162" cy="809625"/>
        </p:xfrm>
        <a:graphic>
          <a:graphicData uri="http://schemas.openxmlformats.org/presentationml/2006/ole">
            <mc:AlternateContent xmlns:mc="http://schemas.openxmlformats.org/markup-compatibility/2006">
              <mc:Choice xmlns:v="urn:schemas-microsoft-com:vml" Requires="v">
                <p:oleObj name="Prism 9" r:id="rId35" imgW="1786633" imgH="2277974" progId="Prism9.Document">
                  <p:embed/>
                </p:oleObj>
              </mc:Choice>
              <mc:Fallback>
                <p:oleObj name="Prism 9" r:id="rId35" imgW="1786633" imgH="2277974" progId="Prism9.Document">
                  <p:embed/>
                  <p:pic>
                    <p:nvPicPr>
                      <p:cNvPr id="94" name="Object 93">
                        <a:extLst>
                          <a:ext uri="{FF2B5EF4-FFF2-40B4-BE49-F238E27FC236}">
                            <a16:creationId xmlns:a16="http://schemas.microsoft.com/office/drawing/2014/main" id="{8EBAA17E-6BD4-99C4-3658-582287C513FC}"/>
                          </a:ext>
                        </a:extLst>
                      </p:cNvPr>
                      <p:cNvPicPr preferRelativeResize="0"/>
                      <p:nvPr/>
                    </p:nvPicPr>
                    <p:blipFill>
                      <a:blip r:embed="rId36"/>
                      <a:stretch>
                        <a:fillRect/>
                      </a:stretch>
                    </p:blipFill>
                    <p:spPr>
                      <a:xfrm>
                        <a:off x="303156" y="5699760"/>
                        <a:ext cx="665162" cy="809625"/>
                      </a:xfrm>
                      <a:prstGeom prst="rect">
                        <a:avLst/>
                      </a:prstGeom>
                    </p:spPr>
                  </p:pic>
                </p:oleObj>
              </mc:Fallback>
            </mc:AlternateContent>
          </a:graphicData>
        </a:graphic>
      </p:graphicFrame>
      <p:graphicFrame>
        <p:nvGraphicFramePr>
          <p:cNvPr id="95" name="Object 94">
            <a:extLst>
              <a:ext uri="{FF2B5EF4-FFF2-40B4-BE49-F238E27FC236}">
                <a16:creationId xmlns:a16="http://schemas.microsoft.com/office/drawing/2014/main" id="{76CD4E69-6F0C-8CFB-E08D-B5F480192033}"/>
              </a:ext>
            </a:extLst>
          </p:cNvPr>
          <p:cNvGraphicFramePr>
            <a:graphicFrameLocks/>
          </p:cNvGraphicFramePr>
          <p:nvPr/>
        </p:nvGraphicFramePr>
        <p:xfrm>
          <a:off x="1076883" y="5702729"/>
          <a:ext cx="637886" cy="809625"/>
        </p:xfrm>
        <a:graphic>
          <a:graphicData uri="http://schemas.openxmlformats.org/presentationml/2006/ole">
            <mc:AlternateContent xmlns:mc="http://schemas.openxmlformats.org/markup-compatibility/2006">
              <mc:Choice xmlns:v="urn:schemas-microsoft-com:vml" Requires="v">
                <p:oleObj name="Prism 9" r:id="rId37" imgW="1710645" imgH="2277974" progId="Prism9.Document">
                  <p:embed/>
                </p:oleObj>
              </mc:Choice>
              <mc:Fallback>
                <p:oleObj name="Prism 9" r:id="rId37" imgW="1710645" imgH="2277974" progId="Prism9.Document">
                  <p:embed/>
                  <p:pic>
                    <p:nvPicPr>
                      <p:cNvPr id="95" name="Object 94">
                        <a:extLst>
                          <a:ext uri="{FF2B5EF4-FFF2-40B4-BE49-F238E27FC236}">
                            <a16:creationId xmlns:a16="http://schemas.microsoft.com/office/drawing/2014/main" id="{76CD4E69-6F0C-8CFB-E08D-B5F480192033}"/>
                          </a:ext>
                        </a:extLst>
                      </p:cNvPr>
                      <p:cNvPicPr preferRelativeResize="0"/>
                      <p:nvPr/>
                    </p:nvPicPr>
                    <p:blipFill>
                      <a:blip r:embed="rId38"/>
                      <a:stretch>
                        <a:fillRect/>
                      </a:stretch>
                    </p:blipFill>
                    <p:spPr>
                      <a:xfrm>
                        <a:off x="1076883" y="5702729"/>
                        <a:ext cx="637886" cy="809625"/>
                      </a:xfrm>
                      <a:prstGeom prst="rect">
                        <a:avLst/>
                      </a:prstGeom>
                    </p:spPr>
                  </p:pic>
                </p:oleObj>
              </mc:Fallback>
            </mc:AlternateContent>
          </a:graphicData>
        </a:graphic>
      </p:graphicFrame>
      <p:graphicFrame>
        <p:nvGraphicFramePr>
          <p:cNvPr id="96" name="Object 95">
            <a:extLst>
              <a:ext uri="{FF2B5EF4-FFF2-40B4-BE49-F238E27FC236}">
                <a16:creationId xmlns:a16="http://schemas.microsoft.com/office/drawing/2014/main" id="{C998CFB7-1E48-3FED-A6B6-1780D1729701}"/>
              </a:ext>
            </a:extLst>
          </p:cNvPr>
          <p:cNvGraphicFramePr>
            <a:graphicFrameLocks/>
          </p:cNvGraphicFramePr>
          <p:nvPr/>
        </p:nvGraphicFramePr>
        <p:xfrm>
          <a:off x="1816100" y="5645150"/>
          <a:ext cx="665163" cy="863600"/>
        </p:xfrm>
        <a:graphic>
          <a:graphicData uri="http://schemas.openxmlformats.org/presentationml/2006/ole">
            <mc:AlternateContent xmlns:mc="http://schemas.openxmlformats.org/markup-compatibility/2006">
              <mc:Choice xmlns:v="urn:schemas-microsoft-com:vml" Requires="v">
                <p:oleObj name="Prism 9" r:id="rId39" imgW="1786633" imgH="2436442" progId="Prism9.Document">
                  <p:embed/>
                </p:oleObj>
              </mc:Choice>
              <mc:Fallback>
                <p:oleObj name="Prism 9" r:id="rId39" imgW="1786633" imgH="2436442" progId="Prism9.Document">
                  <p:embed/>
                  <p:pic>
                    <p:nvPicPr>
                      <p:cNvPr id="96" name="Object 95">
                        <a:extLst>
                          <a:ext uri="{FF2B5EF4-FFF2-40B4-BE49-F238E27FC236}">
                            <a16:creationId xmlns:a16="http://schemas.microsoft.com/office/drawing/2014/main" id="{C998CFB7-1E48-3FED-A6B6-1780D1729701}"/>
                          </a:ext>
                        </a:extLst>
                      </p:cNvPr>
                      <p:cNvPicPr preferRelativeResize="0"/>
                      <p:nvPr/>
                    </p:nvPicPr>
                    <p:blipFill>
                      <a:blip r:embed="rId40"/>
                      <a:stretch>
                        <a:fillRect/>
                      </a:stretch>
                    </p:blipFill>
                    <p:spPr>
                      <a:xfrm>
                        <a:off x="1816100" y="5645150"/>
                        <a:ext cx="665163" cy="863600"/>
                      </a:xfrm>
                      <a:prstGeom prst="rect">
                        <a:avLst/>
                      </a:prstGeom>
                    </p:spPr>
                  </p:pic>
                </p:oleObj>
              </mc:Fallback>
            </mc:AlternateContent>
          </a:graphicData>
        </a:graphic>
      </p:graphicFrame>
      <p:graphicFrame>
        <p:nvGraphicFramePr>
          <p:cNvPr id="97" name="Object 96">
            <a:extLst>
              <a:ext uri="{FF2B5EF4-FFF2-40B4-BE49-F238E27FC236}">
                <a16:creationId xmlns:a16="http://schemas.microsoft.com/office/drawing/2014/main" id="{F53034EC-CAB7-A12F-93DD-6417A3FE7214}"/>
              </a:ext>
            </a:extLst>
          </p:cNvPr>
          <p:cNvGraphicFramePr>
            <a:graphicFrameLocks/>
          </p:cNvGraphicFramePr>
          <p:nvPr/>
        </p:nvGraphicFramePr>
        <p:xfrm>
          <a:off x="2565659" y="5699761"/>
          <a:ext cx="636588" cy="809625"/>
        </p:xfrm>
        <a:graphic>
          <a:graphicData uri="http://schemas.openxmlformats.org/presentationml/2006/ole">
            <mc:AlternateContent xmlns:mc="http://schemas.openxmlformats.org/markup-compatibility/2006">
              <mc:Choice xmlns:v="urn:schemas-microsoft-com:vml" Requires="v">
                <p:oleObj name="Prism 9" r:id="rId41" imgW="1710645" imgH="2277974" progId="Prism9.Document">
                  <p:embed/>
                </p:oleObj>
              </mc:Choice>
              <mc:Fallback>
                <p:oleObj name="Prism 9" r:id="rId41" imgW="1710645" imgH="2277974" progId="Prism9.Document">
                  <p:embed/>
                  <p:pic>
                    <p:nvPicPr>
                      <p:cNvPr id="97" name="Object 96">
                        <a:extLst>
                          <a:ext uri="{FF2B5EF4-FFF2-40B4-BE49-F238E27FC236}">
                            <a16:creationId xmlns:a16="http://schemas.microsoft.com/office/drawing/2014/main" id="{F53034EC-CAB7-A12F-93DD-6417A3FE7214}"/>
                          </a:ext>
                        </a:extLst>
                      </p:cNvPr>
                      <p:cNvPicPr preferRelativeResize="0"/>
                      <p:nvPr/>
                    </p:nvPicPr>
                    <p:blipFill>
                      <a:blip r:embed="rId42"/>
                      <a:stretch>
                        <a:fillRect/>
                      </a:stretch>
                    </p:blipFill>
                    <p:spPr>
                      <a:xfrm>
                        <a:off x="2565659" y="5699761"/>
                        <a:ext cx="636588" cy="809625"/>
                      </a:xfrm>
                      <a:prstGeom prst="rect">
                        <a:avLst/>
                      </a:prstGeom>
                    </p:spPr>
                  </p:pic>
                </p:oleObj>
              </mc:Fallback>
            </mc:AlternateContent>
          </a:graphicData>
        </a:graphic>
      </p:graphicFrame>
      <p:graphicFrame>
        <p:nvGraphicFramePr>
          <p:cNvPr id="98" name="Object 97">
            <a:extLst>
              <a:ext uri="{FF2B5EF4-FFF2-40B4-BE49-F238E27FC236}">
                <a16:creationId xmlns:a16="http://schemas.microsoft.com/office/drawing/2014/main" id="{0710507A-7C4D-AB3C-51EB-0F9D5D612452}"/>
              </a:ext>
            </a:extLst>
          </p:cNvPr>
          <p:cNvGraphicFramePr>
            <a:graphicFrameLocks/>
          </p:cNvGraphicFramePr>
          <p:nvPr/>
        </p:nvGraphicFramePr>
        <p:xfrm>
          <a:off x="3902859" y="5701630"/>
          <a:ext cx="665163" cy="806450"/>
        </p:xfrm>
        <a:graphic>
          <a:graphicData uri="http://schemas.openxmlformats.org/presentationml/2006/ole">
            <mc:AlternateContent xmlns:mc="http://schemas.openxmlformats.org/markup-compatibility/2006">
              <mc:Choice xmlns:v="urn:schemas-microsoft-com:vml" Requires="v">
                <p:oleObj name="Prism 9" r:id="rId43" imgW="1786633" imgH="2277974" progId="Prism9.Document">
                  <p:embed/>
                </p:oleObj>
              </mc:Choice>
              <mc:Fallback>
                <p:oleObj name="Prism 9" r:id="rId43" imgW="1786633" imgH="2277974" progId="Prism9.Document">
                  <p:embed/>
                  <p:pic>
                    <p:nvPicPr>
                      <p:cNvPr id="98" name="Object 97">
                        <a:extLst>
                          <a:ext uri="{FF2B5EF4-FFF2-40B4-BE49-F238E27FC236}">
                            <a16:creationId xmlns:a16="http://schemas.microsoft.com/office/drawing/2014/main" id="{0710507A-7C4D-AB3C-51EB-0F9D5D612452}"/>
                          </a:ext>
                        </a:extLst>
                      </p:cNvPr>
                      <p:cNvPicPr preferRelativeResize="0"/>
                      <p:nvPr/>
                    </p:nvPicPr>
                    <p:blipFill>
                      <a:blip r:embed="rId44"/>
                      <a:stretch>
                        <a:fillRect/>
                      </a:stretch>
                    </p:blipFill>
                    <p:spPr>
                      <a:xfrm>
                        <a:off x="3902859" y="5701630"/>
                        <a:ext cx="665163" cy="806450"/>
                      </a:xfrm>
                      <a:prstGeom prst="rect">
                        <a:avLst/>
                      </a:prstGeom>
                    </p:spPr>
                  </p:pic>
                </p:oleObj>
              </mc:Fallback>
            </mc:AlternateContent>
          </a:graphicData>
        </a:graphic>
      </p:graphicFrame>
      <p:graphicFrame>
        <p:nvGraphicFramePr>
          <p:cNvPr id="99" name="Object 98">
            <a:extLst>
              <a:ext uri="{FF2B5EF4-FFF2-40B4-BE49-F238E27FC236}">
                <a16:creationId xmlns:a16="http://schemas.microsoft.com/office/drawing/2014/main" id="{E1F5A850-7E0F-B655-1138-FAEFC9E97119}"/>
              </a:ext>
            </a:extLst>
          </p:cNvPr>
          <p:cNvGraphicFramePr>
            <a:graphicFrameLocks/>
          </p:cNvGraphicFramePr>
          <p:nvPr/>
        </p:nvGraphicFramePr>
        <p:xfrm>
          <a:off x="4693434" y="5702242"/>
          <a:ext cx="636588" cy="809625"/>
        </p:xfrm>
        <a:graphic>
          <a:graphicData uri="http://schemas.openxmlformats.org/presentationml/2006/ole">
            <mc:AlternateContent xmlns:mc="http://schemas.openxmlformats.org/markup-compatibility/2006">
              <mc:Choice xmlns:v="urn:schemas-microsoft-com:vml" Requires="v">
                <p:oleObj name="Prism 9" r:id="rId45" imgW="1710645" imgH="2277974" progId="Prism9.Document">
                  <p:embed/>
                </p:oleObj>
              </mc:Choice>
              <mc:Fallback>
                <p:oleObj name="Prism 9" r:id="rId45" imgW="1710645" imgH="2277974" progId="Prism9.Document">
                  <p:embed/>
                  <p:pic>
                    <p:nvPicPr>
                      <p:cNvPr id="99" name="Object 98">
                        <a:extLst>
                          <a:ext uri="{FF2B5EF4-FFF2-40B4-BE49-F238E27FC236}">
                            <a16:creationId xmlns:a16="http://schemas.microsoft.com/office/drawing/2014/main" id="{E1F5A850-7E0F-B655-1138-FAEFC9E97119}"/>
                          </a:ext>
                        </a:extLst>
                      </p:cNvPr>
                      <p:cNvPicPr preferRelativeResize="0"/>
                      <p:nvPr/>
                    </p:nvPicPr>
                    <p:blipFill>
                      <a:blip r:embed="rId46"/>
                      <a:stretch>
                        <a:fillRect/>
                      </a:stretch>
                    </p:blipFill>
                    <p:spPr>
                      <a:xfrm>
                        <a:off x="4693434" y="5702242"/>
                        <a:ext cx="636588" cy="809625"/>
                      </a:xfrm>
                      <a:prstGeom prst="rect">
                        <a:avLst/>
                      </a:prstGeom>
                    </p:spPr>
                  </p:pic>
                </p:oleObj>
              </mc:Fallback>
            </mc:AlternateContent>
          </a:graphicData>
        </a:graphic>
      </p:graphicFrame>
      <p:graphicFrame>
        <p:nvGraphicFramePr>
          <p:cNvPr id="100" name="Object 99">
            <a:extLst>
              <a:ext uri="{FF2B5EF4-FFF2-40B4-BE49-F238E27FC236}">
                <a16:creationId xmlns:a16="http://schemas.microsoft.com/office/drawing/2014/main" id="{A587478C-91A6-167C-A1DC-1B84DF36A656}"/>
              </a:ext>
            </a:extLst>
          </p:cNvPr>
          <p:cNvGraphicFramePr>
            <a:graphicFrameLocks/>
          </p:cNvGraphicFramePr>
          <p:nvPr/>
        </p:nvGraphicFramePr>
        <p:xfrm>
          <a:off x="5376059" y="5700793"/>
          <a:ext cx="666750" cy="806450"/>
        </p:xfrm>
        <a:graphic>
          <a:graphicData uri="http://schemas.openxmlformats.org/presentationml/2006/ole">
            <mc:AlternateContent xmlns:mc="http://schemas.openxmlformats.org/markup-compatibility/2006">
              <mc:Choice xmlns:v="urn:schemas-microsoft-com:vml" Requires="v">
                <p:oleObj name="Prism 9" r:id="rId47" imgW="1786633" imgH="2277974" progId="Prism9.Document">
                  <p:embed/>
                </p:oleObj>
              </mc:Choice>
              <mc:Fallback>
                <p:oleObj name="Prism 9" r:id="rId47" imgW="1786633" imgH="2277974" progId="Prism9.Document">
                  <p:embed/>
                  <p:pic>
                    <p:nvPicPr>
                      <p:cNvPr id="100" name="Object 99">
                        <a:extLst>
                          <a:ext uri="{FF2B5EF4-FFF2-40B4-BE49-F238E27FC236}">
                            <a16:creationId xmlns:a16="http://schemas.microsoft.com/office/drawing/2014/main" id="{A587478C-91A6-167C-A1DC-1B84DF36A656}"/>
                          </a:ext>
                        </a:extLst>
                      </p:cNvPr>
                      <p:cNvPicPr preferRelativeResize="0"/>
                      <p:nvPr/>
                    </p:nvPicPr>
                    <p:blipFill>
                      <a:blip r:embed="rId48"/>
                      <a:stretch>
                        <a:fillRect/>
                      </a:stretch>
                    </p:blipFill>
                    <p:spPr>
                      <a:xfrm>
                        <a:off x="5376059" y="5700793"/>
                        <a:ext cx="666750" cy="806450"/>
                      </a:xfrm>
                      <a:prstGeom prst="rect">
                        <a:avLst/>
                      </a:prstGeom>
                    </p:spPr>
                  </p:pic>
                </p:oleObj>
              </mc:Fallback>
            </mc:AlternateContent>
          </a:graphicData>
        </a:graphic>
      </p:graphicFrame>
      <p:sp>
        <p:nvSpPr>
          <p:cNvPr id="102" name="TextBox 101">
            <a:extLst>
              <a:ext uri="{FF2B5EF4-FFF2-40B4-BE49-F238E27FC236}">
                <a16:creationId xmlns:a16="http://schemas.microsoft.com/office/drawing/2014/main" id="{E5568975-8CCF-0ABB-3760-2E9CE647E176}"/>
              </a:ext>
            </a:extLst>
          </p:cNvPr>
          <p:cNvSpPr txBox="1"/>
          <p:nvPr/>
        </p:nvSpPr>
        <p:spPr>
          <a:xfrm rot="16200000">
            <a:off x="-502916" y="5764088"/>
            <a:ext cx="1551162" cy="200055"/>
          </a:xfrm>
          <a:prstGeom prst="rect">
            <a:avLst/>
          </a:prstGeom>
          <a:noFill/>
        </p:spPr>
        <p:txBody>
          <a:bodyPr wrap="square" rtlCol="0">
            <a:spAutoFit/>
          </a:bodyPr>
          <a:lstStyle/>
          <a:p>
            <a:r>
              <a:rPr lang="en-US" sz="700" dirty="0"/>
              <a:t>MBP top isoform/GAPDH</a:t>
            </a:r>
          </a:p>
        </p:txBody>
      </p:sp>
      <p:sp>
        <p:nvSpPr>
          <p:cNvPr id="103" name="TextBox 102">
            <a:extLst>
              <a:ext uri="{FF2B5EF4-FFF2-40B4-BE49-F238E27FC236}">
                <a16:creationId xmlns:a16="http://schemas.microsoft.com/office/drawing/2014/main" id="{876454CA-6B75-149C-5E56-13916278072D}"/>
              </a:ext>
            </a:extLst>
          </p:cNvPr>
          <p:cNvSpPr txBox="1"/>
          <p:nvPr/>
        </p:nvSpPr>
        <p:spPr>
          <a:xfrm rot="16200000">
            <a:off x="240095" y="5765456"/>
            <a:ext cx="1551162" cy="200055"/>
          </a:xfrm>
          <a:prstGeom prst="rect">
            <a:avLst/>
          </a:prstGeom>
          <a:noFill/>
        </p:spPr>
        <p:txBody>
          <a:bodyPr wrap="square" rtlCol="0">
            <a:spAutoFit/>
          </a:bodyPr>
          <a:lstStyle/>
          <a:p>
            <a:r>
              <a:rPr lang="en-US" sz="700" dirty="0"/>
              <a:t>MBP middle isoforms/GAPDH</a:t>
            </a:r>
          </a:p>
        </p:txBody>
      </p:sp>
      <p:sp>
        <p:nvSpPr>
          <p:cNvPr id="104" name="TextBox 103">
            <a:extLst>
              <a:ext uri="{FF2B5EF4-FFF2-40B4-BE49-F238E27FC236}">
                <a16:creationId xmlns:a16="http://schemas.microsoft.com/office/drawing/2014/main" id="{91B0AC72-13B8-2CCC-1E8C-31A2DE29506D}"/>
              </a:ext>
            </a:extLst>
          </p:cNvPr>
          <p:cNvSpPr txBox="1"/>
          <p:nvPr/>
        </p:nvSpPr>
        <p:spPr>
          <a:xfrm rot="16200000">
            <a:off x="987351" y="5769390"/>
            <a:ext cx="1551162" cy="200055"/>
          </a:xfrm>
          <a:prstGeom prst="rect">
            <a:avLst/>
          </a:prstGeom>
          <a:noFill/>
        </p:spPr>
        <p:txBody>
          <a:bodyPr wrap="square" rtlCol="0">
            <a:spAutoFit/>
          </a:bodyPr>
          <a:lstStyle/>
          <a:p>
            <a:r>
              <a:rPr lang="en-US" sz="700" dirty="0"/>
              <a:t>MBP bottom isoform/GAPDH</a:t>
            </a:r>
          </a:p>
        </p:txBody>
      </p:sp>
      <p:sp>
        <p:nvSpPr>
          <p:cNvPr id="105" name="TextBox 104">
            <a:extLst>
              <a:ext uri="{FF2B5EF4-FFF2-40B4-BE49-F238E27FC236}">
                <a16:creationId xmlns:a16="http://schemas.microsoft.com/office/drawing/2014/main" id="{D1F2DE85-913C-F444-192A-60D690663598}"/>
              </a:ext>
            </a:extLst>
          </p:cNvPr>
          <p:cNvSpPr txBox="1"/>
          <p:nvPr/>
        </p:nvSpPr>
        <p:spPr>
          <a:xfrm rot="16200000">
            <a:off x="1734937" y="5666219"/>
            <a:ext cx="1551162" cy="200055"/>
          </a:xfrm>
          <a:prstGeom prst="rect">
            <a:avLst/>
          </a:prstGeom>
          <a:noFill/>
        </p:spPr>
        <p:txBody>
          <a:bodyPr wrap="square" rtlCol="0">
            <a:spAutoFit/>
          </a:bodyPr>
          <a:lstStyle/>
          <a:p>
            <a:r>
              <a:rPr lang="en-US" sz="700" dirty="0"/>
              <a:t>Total MBP/GAPDH</a:t>
            </a:r>
          </a:p>
        </p:txBody>
      </p:sp>
      <p:sp>
        <p:nvSpPr>
          <p:cNvPr id="106" name="TextBox 105">
            <a:extLst>
              <a:ext uri="{FF2B5EF4-FFF2-40B4-BE49-F238E27FC236}">
                <a16:creationId xmlns:a16="http://schemas.microsoft.com/office/drawing/2014/main" id="{A4D98B69-4B5A-1F96-5481-727E4E610A89}"/>
              </a:ext>
            </a:extLst>
          </p:cNvPr>
          <p:cNvSpPr txBox="1"/>
          <p:nvPr/>
        </p:nvSpPr>
        <p:spPr>
          <a:xfrm rot="16200000">
            <a:off x="3112235" y="5770349"/>
            <a:ext cx="1551162" cy="200055"/>
          </a:xfrm>
          <a:prstGeom prst="rect">
            <a:avLst/>
          </a:prstGeom>
          <a:noFill/>
        </p:spPr>
        <p:txBody>
          <a:bodyPr wrap="square" rtlCol="0">
            <a:spAutoFit/>
          </a:bodyPr>
          <a:lstStyle/>
          <a:p>
            <a:r>
              <a:rPr lang="en-US" sz="700" dirty="0"/>
              <a:t>MBP top isoform/GAPDH</a:t>
            </a:r>
          </a:p>
        </p:txBody>
      </p:sp>
      <p:sp>
        <p:nvSpPr>
          <p:cNvPr id="107" name="TextBox 106">
            <a:extLst>
              <a:ext uri="{FF2B5EF4-FFF2-40B4-BE49-F238E27FC236}">
                <a16:creationId xmlns:a16="http://schemas.microsoft.com/office/drawing/2014/main" id="{4B602B2F-2984-E45B-55E7-6EC77CDC2424}"/>
              </a:ext>
            </a:extLst>
          </p:cNvPr>
          <p:cNvSpPr txBox="1"/>
          <p:nvPr/>
        </p:nvSpPr>
        <p:spPr>
          <a:xfrm rot="16200000">
            <a:off x="3844776" y="5770350"/>
            <a:ext cx="1551162" cy="200055"/>
          </a:xfrm>
          <a:prstGeom prst="rect">
            <a:avLst/>
          </a:prstGeom>
          <a:noFill/>
        </p:spPr>
        <p:txBody>
          <a:bodyPr wrap="square" rtlCol="0">
            <a:spAutoFit/>
          </a:bodyPr>
          <a:lstStyle/>
          <a:p>
            <a:r>
              <a:rPr lang="en-US" sz="700" dirty="0"/>
              <a:t>MBP middle isoforms/GAPDH</a:t>
            </a:r>
          </a:p>
        </p:txBody>
      </p:sp>
      <p:sp>
        <p:nvSpPr>
          <p:cNvPr id="110" name="TextBox 109">
            <a:extLst>
              <a:ext uri="{FF2B5EF4-FFF2-40B4-BE49-F238E27FC236}">
                <a16:creationId xmlns:a16="http://schemas.microsoft.com/office/drawing/2014/main" id="{61A35A10-AA78-DC7D-D5DD-502982ACA511}"/>
              </a:ext>
            </a:extLst>
          </p:cNvPr>
          <p:cNvSpPr txBox="1"/>
          <p:nvPr/>
        </p:nvSpPr>
        <p:spPr>
          <a:xfrm>
            <a:off x="167765" y="5334692"/>
            <a:ext cx="461444" cy="276999"/>
          </a:xfrm>
          <a:prstGeom prst="rect">
            <a:avLst/>
          </a:prstGeom>
          <a:noFill/>
        </p:spPr>
        <p:txBody>
          <a:bodyPr wrap="square" rtlCol="0">
            <a:spAutoFit/>
          </a:bodyPr>
          <a:lstStyle/>
          <a:p>
            <a:r>
              <a:rPr lang="en-US" sz="1200" b="1" i="1" dirty="0"/>
              <a:t>F.</a:t>
            </a:r>
          </a:p>
        </p:txBody>
      </p:sp>
      <p:sp>
        <p:nvSpPr>
          <p:cNvPr id="112" name="TextBox 111">
            <a:extLst>
              <a:ext uri="{FF2B5EF4-FFF2-40B4-BE49-F238E27FC236}">
                <a16:creationId xmlns:a16="http://schemas.microsoft.com/office/drawing/2014/main" id="{7E036B92-9E38-8BA0-01EB-1CE91925DE12}"/>
              </a:ext>
            </a:extLst>
          </p:cNvPr>
          <p:cNvSpPr txBox="1"/>
          <p:nvPr/>
        </p:nvSpPr>
        <p:spPr>
          <a:xfrm>
            <a:off x="3769789" y="5330198"/>
            <a:ext cx="461444" cy="276999"/>
          </a:xfrm>
          <a:prstGeom prst="rect">
            <a:avLst/>
          </a:prstGeom>
          <a:noFill/>
        </p:spPr>
        <p:txBody>
          <a:bodyPr wrap="square" rtlCol="0">
            <a:spAutoFit/>
          </a:bodyPr>
          <a:lstStyle/>
          <a:p>
            <a:r>
              <a:rPr lang="en-US" sz="1200" b="1" i="1" dirty="0"/>
              <a:t>G.</a:t>
            </a:r>
          </a:p>
        </p:txBody>
      </p:sp>
      <p:graphicFrame>
        <p:nvGraphicFramePr>
          <p:cNvPr id="115" name="Object 114">
            <a:extLst>
              <a:ext uri="{FF2B5EF4-FFF2-40B4-BE49-F238E27FC236}">
                <a16:creationId xmlns:a16="http://schemas.microsoft.com/office/drawing/2014/main" id="{D24BAE9D-DCB4-4B7F-E552-9C01877D9A46}"/>
              </a:ext>
            </a:extLst>
          </p:cNvPr>
          <p:cNvGraphicFramePr>
            <a:graphicFrameLocks/>
          </p:cNvGraphicFramePr>
          <p:nvPr/>
        </p:nvGraphicFramePr>
        <p:xfrm>
          <a:off x="6104161" y="5701121"/>
          <a:ext cx="636587" cy="808038"/>
        </p:xfrm>
        <a:graphic>
          <a:graphicData uri="http://schemas.openxmlformats.org/presentationml/2006/ole">
            <mc:AlternateContent xmlns:mc="http://schemas.openxmlformats.org/markup-compatibility/2006">
              <mc:Choice xmlns:v="urn:schemas-microsoft-com:vml" Requires="v">
                <p:oleObj name="Prism 9" r:id="rId49" imgW="1710645" imgH="2277974" progId="Prism9.Document">
                  <p:embed/>
                </p:oleObj>
              </mc:Choice>
              <mc:Fallback>
                <p:oleObj name="Prism 9" r:id="rId49" imgW="1710645" imgH="2277974" progId="Prism9.Document">
                  <p:embed/>
                  <p:pic>
                    <p:nvPicPr>
                      <p:cNvPr id="115" name="Object 114">
                        <a:extLst>
                          <a:ext uri="{FF2B5EF4-FFF2-40B4-BE49-F238E27FC236}">
                            <a16:creationId xmlns:a16="http://schemas.microsoft.com/office/drawing/2014/main" id="{D24BAE9D-DCB4-4B7F-E552-9C01877D9A46}"/>
                          </a:ext>
                        </a:extLst>
                      </p:cNvPr>
                      <p:cNvPicPr preferRelativeResize="0"/>
                      <p:nvPr/>
                    </p:nvPicPr>
                    <p:blipFill>
                      <a:blip r:embed="rId50"/>
                      <a:stretch>
                        <a:fillRect/>
                      </a:stretch>
                    </p:blipFill>
                    <p:spPr>
                      <a:xfrm>
                        <a:off x="6104161" y="5701121"/>
                        <a:ext cx="636587" cy="808038"/>
                      </a:xfrm>
                      <a:prstGeom prst="rect">
                        <a:avLst/>
                      </a:prstGeom>
                    </p:spPr>
                  </p:pic>
                </p:oleObj>
              </mc:Fallback>
            </mc:AlternateContent>
          </a:graphicData>
        </a:graphic>
      </p:graphicFrame>
      <p:sp>
        <p:nvSpPr>
          <p:cNvPr id="118" name="TextBox 117">
            <a:extLst>
              <a:ext uri="{FF2B5EF4-FFF2-40B4-BE49-F238E27FC236}">
                <a16:creationId xmlns:a16="http://schemas.microsoft.com/office/drawing/2014/main" id="{24EA3847-953B-2A42-D8EA-456E1C58EF17}"/>
              </a:ext>
            </a:extLst>
          </p:cNvPr>
          <p:cNvSpPr txBox="1"/>
          <p:nvPr/>
        </p:nvSpPr>
        <p:spPr>
          <a:xfrm rot="16200000">
            <a:off x="-355434" y="7031247"/>
            <a:ext cx="908130" cy="276999"/>
          </a:xfrm>
          <a:prstGeom prst="rect">
            <a:avLst/>
          </a:prstGeom>
          <a:noFill/>
        </p:spPr>
        <p:txBody>
          <a:bodyPr wrap="square" rtlCol="0">
            <a:spAutoFit/>
          </a:bodyPr>
          <a:lstStyle/>
          <a:p>
            <a:r>
              <a:rPr lang="en-US" sz="1200" b="1" dirty="0"/>
              <a:t>Cortex</a:t>
            </a:r>
          </a:p>
        </p:txBody>
      </p:sp>
      <p:graphicFrame>
        <p:nvGraphicFramePr>
          <p:cNvPr id="119" name="Object 118">
            <a:extLst>
              <a:ext uri="{FF2B5EF4-FFF2-40B4-BE49-F238E27FC236}">
                <a16:creationId xmlns:a16="http://schemas.microsoft.com/office/drawing/2014/main" id="{885867A6-B9C3-A7BE-1EA7-A64600C0FBC2}"/>
              </a:ext>
            </a:extLst>
          </p:cNvPr>
          <p:cNvGraphicFramePr>
            <a:graphicFrameLocks/>
          </p:cNvGraphicFramePr>
          <p:nvPr/>
        </p:nvGraphicFramePr>
        <p:xfrm>
          <a:off x="304800" y="6996835"/>
          <a:ext cx="665163" cy="808038"/>
        </p:xfrm>
        <a:graphic>
          <a:graphicData uri="http://schemas.openxmlformats.org/presentationml/2006/ole">
            <mc:AlternateContent xmlns:mc="http://schemas.openxmlformats.org/markup-compatibility/2006">
              <mc:Choice xmlns:v="urn:schemas-microsoft-com:vml" Requires="v">
                <p:oleObj name="Prism 9" r:id="rId51" imgW="1786633" imgH="2277974" progId="Prism9.Document">
                  <p:embed/>
                </p:oleObj>
              </mc:Choice>
              <mc:Fallback>
                <p:oleObj name="Prism 9" r:id="rId51" imgW="1786633" imgH="2277974" progId="Prism9.Document">
                  <p:embed/>
                  <p:pic>
                    <p:nvPicPr>
                      <p:cNvPr id="119" name="Object 118">
                        <a:extLst>
                          <a:ext uri="{FF2B5EF4-FFF2-40B4-BE49-F238E27FC236}">
                            <a16:creationId xmlns:a16="http://schemas.microsoft.com/office/drawing/2014/main" id="{885867A6-B9C3-A7BE-1EA7-A64600C0FBC2}"/>
                          </a:ext>
                        </a:extLst>
                      </p:cNvPr>
                      <p:cNvPicPr preferRelativeResize="0"/>
                      <p:nvPr/>
                    </p:nvPicPr>
                    <p:blipFill>
                      <a:blip r:embed="rId52"/>
                      <a:stretch>
                        <a:fillRect/>
                      </a:stretch>
                    </p:blipFill>
                    <p:spPr>
                      <a:xfrm>
                        <a:off x="304800" y="6996835"/>
                        <a:ext cx="665163" cy="808038"/>
                      </a:xfrm>
                      <a:prstGeom prst="rect">
                        <a:avLst/>
                      </a:prstGeom>
                    </p:spPr>
                  </p:pic>
                </p:oleObj>
              </mc:Fallback>
            </mc:AlternateContent>
          </a:graphicData>
        </a:graphic>
      </p:graphicFrame>
      <p:graphicFrame>
        <p:nvGraphicFramePr>
          <p:cNvPr id="120" name="Object 119">
            <a:extLst>
              <a:ext uri="{FF2B5EF4-FFF2-40B4-BE49-F238E27FC236}">
                <a16:creationId xmlns:a16="http://schemas.microsoft.com/office/drawing/2014/main" id="{4F5DF370-232A-CCBF-306F-8DB977E58E46}"/>
              </a:ext>
            </a:extLst>
          </p:cNvPr>
          <p:cNvGraphicFramePr>
            <a:graphicFrameLocks/>
          </p:cNvGraphicFramePr>
          <p:nvPr/>
        </p:nvGraphicFramePr>
        <p:xfrm>
          <a:off x="1058499" y="7000933"/>
          <a:ext cx="636588" cy="809625"/>
        </p:xfrm>
        <a:graphic>
          <a:graphicData uri="http://schemas.openxmlformats.org/presentationml/2006/ole">
            <mc:AlternateContent xmlns:mc="http://schemas.openxmlformats.org/markup-compatibility/2006">
              <mc:Choice xmlns:v="urn:schemas-microsoft-com:vml" Requires="v">
                <p:oleObj name="Prism 9" r:id="rId53" imgW="1710645" imgH="2277974" progId="Prism9.Document">
                  <p:embed/>
                </p:oleObj>
              </mc:Choice>
              <mc:Fallback>
                <p:oleObj name="Prism 9" r:id="rId53" imgW="1710645" imgH="2277974" progId="Prism9.Document">
                  <p:embed/>
                  <p:pic>
                    <p:nvPicPr>
                      <p:cNvPr id="120" name="Object 119">
                        <a:extLst>
                          <a:ext uri="{FF2B5EF4-FFF2-40B4-BE49-F238E27FC236}">
                            <a16:creationId xmlns:a16="http://schemas.microsoft.com/office/drawing/2014/main" id="{4F5DF370-232A-CCBF-306F-8DB977E58E46}"/>
                          </a:ext>
                        </a:extLst>
                      </p:cNvPr>
                      <p:cNvPicPr preferRelativeResize="0"/>
                      <p:nvPr/>
                    </p:nvPicPr>
                    <p:blipFill>
                      <a:blip r:embed="rId54"/>
                      <a:stretch>
                        <a:fillRect/>
                      </a:stretch>
                    </p:blipFill>
                    <p:spPr>
                      <a:xfrm>
                        <a:off x="1058499" y="7000933"/>
                        <a:ext cx="636588" cy="809625"/>
                      </a:xfrm>
                      <a:prstGeom prst="rect">
                        <a:avLst/>
                      </a:prstGeom>
                    </p:spPr>
                  </p:pic>
                </p:oleObj>
              </mc:Fallback>
            </mc:AlternateContent>
          </a:graphicData>
        </a:graphic>
      </p:graphicFrame>
      <p:graphicFrame>
        <p:nvGraphicFramePr>
          <p:cNvPr id="121" name="Object 120">
            <a:extLst>
              <a:ext uri="{FF2B5EF4-FFF2-40B4-BE49-F238E27FC236}">
                <a16:creationId xmlns:a16="http://schemas.microsoft.com/office/drawing/2014/main" id="{03CD90A8-3B67-4CB0-B829-C19460361B79}"/>
              </a:ext>
            </a:extLst>
          </p:cNvPr>
          <p:cNvGraphicFramePr>
            <a:graphicFrameLocks/>
          </p:cNvGraphicFramePr>
          <p:nvPr/>
        </p:nvGraphicFramePr>
        <p:xfrm>
          <a:off x="1816969" y="6997986"/>
          <a:ext cx="665307" cy="808182"/>
        </p:xfrm>
        <a:graphic>
          <a:graphicData uri="http://schemas.openxmlformats.org/presentationml/2006/ole">
            <mc:AlternateContent xmlns:mc="http://schemas.openxmlformats.org/markup-compatibility/2006">
              <mc:Choice xmlns:v="urn:schemas-microsoft-com:vml" Requires="v">
                <p:oleObj name="Prism 9" r:id="rId55" imgW="1786633" imgH="2277974" progId="Prism9.Document">
                  <p:embed/>
                </p:oleObj>
              </mc:Choice>
              <mc:Fallback>
                <p:oleObj name="Prism 9" r:id="rId55" imgW="1786633" imgH="2277974" progId="Prism9.Document">
                  <p:embed/>
                  <p:pic>
                    <p:nvPicPr>
                      <p:cNvPr id="121" name="Object 120">
                        <a:extLst>
                          <a:ext uri="{FF2B5EF4-FFF2-40B4-BE49-F238E27FC236}">
                            <a16:creationId xmlns:a16="http://schemas.microsoft.com/office/drawing/2014/main" id="{03CD90A8-3B67-4CB0-B829-C19460361B79}"/>
                          </a:ext>
                        </a:extLst>
                      </p:cNvPr>
                      <p:cNvPicPr preferRelativeResize="0"/>
                      <p:nvPr/>
                    </p:nvPicPr>
                    <p:blipFill>
                      <a:blip r:embed="rId56"/>
                      <a:stretch>
                        <a:fillRect/>
                      </a:stretch>
                    </p:blipFill>
                    <p:spPr>
                      <a:xfrm>
                        <a:off x="1816969" y="6997986"/>
                        <a:ext cx="665307" cy="808182"/>
                      </a:xfrm>
                      <a:prstGeom prst="rect">
                        <a:avLst/>
                      </a:prstGeom>
                    </p:spPr>
                  </p:pic>
                </p:oleObj>
              </mc:Fallback>
            </mc:AlternateContent>
          </a:graphicData>
        </a:graphic>
      </p:graphicFrame>
      <p:graphicFrame>
        <p:nvGraphicFramePr>
          <p:cNvPr id="122" name="Object 121">
            <a:extLst>
              <a:ext uri="{FF2B5EF4-FFF2-40B4-BE49-F238E27FC236}">
                <a16:creationId xmlns:a16="http://schemas.microsoft.com/office/drawing/2014/main" id="{4D6977E5-CC39-5EDC-AC50-802571086C37}"/>
              </a:ext>
            </a:extLst>
          </p:cNvPr>
          <p:cNvGraphicFramePr>
            <a:graphicFrameLocks/>
          </p:cNvGraphicFramePr>
          <p:nvPr/>
        </p:nvGraphicFramePr>
        <p:xfrm>
          <a:off x="2538101" y="6997355"/>
          <a:ext cx="666750" cy="811213"/>
        </p:xfrm>
        <a:graphic>
          <a:graphicData uri="http://schemas.openxmlformats.org/presentationml/2006/ole">
            <mc:AlternateContent xmlns:mc="http://schemas.openxmlformats.org/markup-compatibility/2006">
              <mc:Choice xmlns:v="urn:schemas-microsoft-com:vml" Requires="v">
                <p:oleObj name="Prism 9" r:id="rId57" imgW="1786633" imgH="2277974" progId="Prism9.Document">
                  <p:embed/>
                </p:oleObj>
              </mc:Choice>
              <mc:Fallback>
                <p:oleObj name="Prism 9" r:id="rId57" imgW="1786633" imgH="2277974" progId="Prism9.Document">
                  <p:embed/>
                  <p:pic>
                    <p:nvPicPr>
                      <p:cNvPr id="122" name="Object 121">
                        <a:extLst>
                          <a:ext uri="{FF2B5EF4-FFF2-40B4-BE49-F238E27FC236}">
                            <a16:creationId xmlns:a16="http://schemas.microsoft.com/office/drawing/2014/main" id="{4D6977E5-CC39-5EDC-AC50-802571086C37}"/>
                          </a:ext>
                        </a:extLst>
                      </p:cNvPr>
                      <p:cNvPicPr preferRelativeResize="0"/>
                      <p:nvPr/>
                    </p:nvPicPr>
                    <p:blipFill>
                      <a:blip r:embed="rId58"/>
                      <a:stretch>
                        <a:fillRect/>
                      </a:stretch>
                    </p:blipFill>
                    <p:spPr>
                      <a:xfrm>
                        <a:off x="2538101" y="6997355"/>
                        <a:ext cx="666750" cy="811213"/>
                      </a:xfrm>
                      <a:prstGeom prst="rect">
                        <a:avLst/>
                      </a:prstGeom>
                    </p:spPr>
                  </p:pic>
                </p:oleObj>
              </mc:Fallback>
            </mc:AlternateContent>
          </a:graphicData>
        </a:graphic>
      </p:graphicFrame>
      <p:graphicFrame>
        <p:nvGraphicFramePr>
          <p:cNvPr id="123" name="Object 122">
            <a:extLst>
              <a:ext uri="{FF2B5EF4-FFF2-40B4-BE49-F238E27FC236}">
                <a16:creationId xmlns:a16="http://schemas.microsoft.com/office/drawing/2014/main" id="{492ECCA1-A45E-BD7F-EF9D-12E5679C12B9}"/>
              </a:ext>
            </a:extLst>
          </p:cNvPr>
          <p:cNvGraphicFramePr>
            <a:graphicFrameLocks/>
          </p:cNvGraphicFramePr>
          <p:nvPr/>
        </p:nvGraphicFramePr>
        <p:xfrm>
          <a:off x="3902075" y="6940579"/>
          <a:ext cx="665163" cy="869950"/>
        </p:xfrm>
        <a:graphic>
          <a:graphicData uri="http://schemas.openxmlformats.org/presentationml/2006/ole">
            <mc:AlternateContent xmlns:mc="http://schemas.openxmlformats.org/markup-compatibility/2006">
              <mc:Choice xmlns:v="urn:schemas-microsoft-com:vml" Requires="v">
                <p:oleObj name="Prism 9" r:id="rId59" imgW="1786633" imgH="2451569" progId="Prism9.Document">
                  <p:embed/>
                </p:oleObj>
              </mc:Choice>
              <mc:Fallback>
                <p:oleObj name="Prism 9" r:id="rId59" imgW="1786633" imgH="2451569" progId="Prism9.Document">
                  <p:embed/>
                  <p:pic>
                    <p:nvPicPr>
                      <p:cNvPr id="123" name="Object 122">
                        <a:extLst>
                          <a:ext uri="{FF2B5EF4-FFF2-40B4-BE49-F238E27FC236}">
                            <a16:creationId xmlns:a16="http://schemas.microsoft.com/office/drawing/2014/main" id="{492ECCA1-A45E-BD7F-EF9D-12E5679C12B9}"/>
                          </a:ext>
                        </a:extLst>
                      </p:cNvPr>
                      <p:cNvPicPr preferRelativeResize="0"/>
                      <p:nvPr/>
                    </p:nvPicPr>
                    <p:blipFill>
                      <a:blip r:embed="rId60"/>
                      <a:stretch>
                        <a:fillRect/>
                      </a:stretch>
                    </p:blipFill>
                    <p:spPr>
                      <a:xfrm>
                        <a:off x="3902075" y="6940579"/>
                        <a:ext cx="665163" cy="869950"/>
                      </a:xfrm>
                      <a:prstGeom prst="rect">
                        <a:avLst/>
                      </a:prstGeom>
                    </p:spPr>
                  </p:pic>
                </p:oleObj>
              </mc:Fallback>
            </mc:AlternateContent>
          </a:graphicData>
        </a:graphic>
      </p:graphicFrame>
      <p:graphicFrame>
        <p:nvGraphicFramePr>
          <p:cNvPr id="124" name="Object 123">
            <a:extLst>
              <a:ext uri="{FF2B5EF4-FFF2-40B4-BE49-F238E27FC236}">
                <a16:creationId xmlns:a16="http://schemas.microsoft.com/office/drawing/2014/main" id="{09E098E2-CD01-0298-BDF5-4E46C1309045}"/>
              </a:ext>
            </a:extLst>
          </p:cNvPr>
          <p:cNvGraphicFramePr>
            <a:graphicFrameLocks/>
          </p:cNvGraphicFramePr>
          <p:nvPr/>
        </p:nvGraphicFramePr>
        <p:xfrm>
          <a:off x="4675972" y="6999402"/>
          <a:ext cx="636587" cy="809625"/>
        </p:xfrm>
        <a:graphic>
          <a:graphicData uri="http://schemas.openxmlformats.org/presentationml/2006/ole">
            <mc:AlternateContent xmlns:mc="http://schemas.openxmlformats.org/markup-compatibility/2006">
              <mc:Choice xmlns:v="urn:schemas-microsoft-com:vml" Requires="v">
                <p:oleObj name="Prism 9" r:id="rId61" imgW="1710645" imgH="2277974" progId="Prism9.Document">
                  <p:embed/>
                </p:oleObj>
              </mc:Choice>
              <mc:Fallback>
                <p:oleObj name="Prism 9" r:id="rId61" imgW="1710645" imgH="2277974" progId="Prism9.Document">
                  <p:embed/>
                  <p:pic>
                    <p:nvPicPr>
                      <p:cNvPr id="124" name="Object 123">
                        <a:extLst>
                          <a:ext uri="{FF2B5EF4-FFF2-40B4-BE49-F238E27FC236}">
                            <a16:creationId xmlns:a16="http://schemas.microsoft.com/office/drawing/2014/main" id="{09E098E2-CD01-0298-BDF5-4E46C1309045}"/>
                          </a:ext>
                        </a:extLst>
                      </p:cNvPr>
                      <p:cNvPicPr preferRelativeResize="0"/>
                      <p:nvPr/>
                    </p:nvPicPr>
                    <p:blipFill>
                      <a:blip r:embed="rId62"/>
                      <a:stretch>
                        <a:fillRect/>
                      </a:stretch>
                    </p:blipFill>
                    <p:spPr>
                      <a:xfrm>
                        <a:off x="4675972" y="6999402"/>
                        <a:ext cx="636587" cy="809625"/>
                      </a:xfrm>
                      <a:prstGeom prst="rect">
                        <a:avLst/>
                      </a:prstGeom>
                    </p:spPr>
                  </p:pic>
                </p:oleObj>
              </mc:Fallback>
            </mc:AlternateContent>
          </a:graphicData>
        </a:graphic>
      </p:graphicFrame>
      <p:graphicFrame>
        <p:nvGraphicFramePr>
          <p:cNvPr id="125" name="Object 124">
            <a:extLst>
              <a:ext uri="{FF2B5EF4-FFF2-40B4-BE49-F238E27FC236}">
                <a16:creationId xmlns:a16="http://schemas.microsoft.com/office/drawing/2014/main" id="{57DA64C2-EB84-4D1F-9FCA-706868C1CE77}"/>
              </a:ext>
            </a:extLst>
          </p:cNvPr>
          <p:cNvGraphicFramePr>
            <a:graphicFrameLocks/>
          </p:cNvGraphicFramePr>
          <p:nvPr/>
        </p:nvGraphicFramePr>
        <p:xfrm>
          <a:off x="5393522" y="6997978"/>
          <a:ext cx="636587" cy="809625"/>
        </p:xfrm>
        <a:graphic>
          <a:graphicData uri="http://schemas.openxmlformats.org/presentationml/2006/ole">
            <mc:AlternateContent xmlns:mc="http://schemas.openxmlformats.org/markup-compatibility/2006">
              <mc:Choice xmlns:v="urn:schemas-microsoft-com:vml" Requires="v">
                <p:oleObj name="Prism 9" r:id="rId63" imgW="1710645" imgH="2277974" progId="Prism9.Document">
                  <p:embed/>
                </p:oleObj>
              </mc:Choice>
              <mc:Fallback>
                <p:oleObj name="Prism 9" r:id="rId63" imgW="1710645" imgH="2277974" progId="Prism9.Document">
                  <p:embed/>
                  <p:pic>
                    <p:nvPicPr>
                      <p:cNvPr id="125" name="Object 124">
                        <a:extLst>
                          <a:ext uri="{FF2B5EF4-FFF2-40B4-BE49-F238E27FC236}">
                            <a16:creationId xmlns:a16="http://schemas.microsoft.com/office/drawing/2014/main" id="{57DA64C2-EB84-4D1F-9FCA-706868C1CE77}"/>
                          </a:ext>
                        </a:extLst>
                      </p:cNvPr>
                      <p:cNvPicPr preferRelativeResize="0"/>
                      <p:nvPr/>
                    </p:nvPicPr>
                    <p:blipFill>
                      <a:blip r:embed="rId64"/>
                      <a:stretch>
                        <a:fillRect/>
                      </a:stretch>
                    </p:blipFill>
                    <p:spPr>
                      <a:xfrm>
                        <a:off x="5393522" y="6997978"/>
                        <a:ext cx="636587" cy="809625"/>
                      </a:xfrm>
                      <a:prstGeom prst="rect">
                        <a:avLst/>
                      </a:prstGeom>
                    </p:spPr>
                  </p:pic>
                </p:oleObj>
              </mc:Fallback>
            </mc:AlternateContent>
          </a:graphicData>
        </a:graphic>
      </p:graphicFrame>
      <p:sp>
        <p:nvSpPr>
          <p:cNvPr id="127" name="TextBox 126">
            <a:extLst>
              <a:ext uri="{FF2B5EF4-FFF2-40B4-BE49-F238E27FC236}">
                <a16:creationId xmlns:a16="http://schemas.microsoft.com/office/drawing/2014/main" id="{04F70538-0D2A-88DF-3046-D39BADD9FD8C}"/>
              </a:ext>
            </a:extLst>
          </p:cNvPr>
          <p:cNvSpPr txBox="1"/>
          <p:nvPr/>
        </p:nvSpPr>
        <p:spPr>
          <a:xfrm rot="16200000">
            <a:off x="-501272" y="7069719"/>
            <a:ext cx="1551162" cy="200055"/>
          </a:xfrm>
          <a:prstGeom prst="rect">
            <a:avLst/>
          </a:prstGeom>
          <a:noFill/>
        </p:spPr>
        <p:txBody>
          <a:bodyPr wrap="square" rtlCol="0">
            <a:spAutoFit/>
          </a:bodyPr>
          <a:lstStyle/>
          <a:p>
            <a:r>
              <a:rPr lang="en-US" sz="700" dirty="0"/>
              <a:t>MBP top isoform/GAPDH</a:t>
            </a:r>
          </a:p>
        </p:txBody>
      </p:sp>
      <p:sp>
        <p:nvSpPr>
          <p:cNvPr id="128" name="TextBox 127">
            <a:extLst>
              <a:ext uri="{FF2B5EF4-FFF2-40B4-BE49-F238E27FC236}">
                <a16:creationId xmlns:a16="http://schemas.microsoft.com/office/drawing/2014/main" id="{5EE5DB70-1FE6-BAAD-37D4-009BA453B13C}"/>
              </a:ext>
            </a:extLst>
          </p:cNvPr>
          <p:cNvSpPr txBox="1"/>
          <p:nvPr/>
        </p:nvSpPr>
        <p:spPr>
          <a:xfrm rot="16200000">
            <a:off x="248525" y="7071779"/>
            <a:ext cx="1551162" cy="200055"/>
          </a:xfrm>
          <a:prstGeom prst="rect">
            <a:avLst/>
          </a:prstGeom>
          <a:noFill/>
        </p:spPr>
        <p:txBody>
          <a:bodyPr wrap="square" rtlCol="0">
            <a:spAutoFit/>
          </a:bodyPr>
          <a:lstStyle/>
          <a:p>
            <a:r>
              <a:rPr lang="en-US" sz="700" dirty="0"/>
              <a:t>MBP middle isoforms/GAPDH</a:t>
            </a:r>
          </a:p>
        </p:txBody>
      </p:sp>
      <p:sp>
        <p:nvSpPr>
          <p:cNvPr id="129" name="TextBox 128">
            <a:extLst>
              <a:ext uri="{FF2B5EF4-FFF2-40B4-BE49-F238E27FC236}">
                <a16:creationId xmlns:a16="http://schemas.microsoft.com/office/drawing/2014/main" id="{88169D87-DA98-A700-8ECD-F3E85BB8F0CA}"/>
              </a:ext>
            </a:extLst>
          </p:cNvPr>
          <p:cNvSpPr txBox="1"/>
          <p:nvPr/>
        </p:nvSpPr>
        <p:spPr>
          <a:xfrm rot="16200000">
            <a:off x="996108" y="7072194"/>
            <a:ext cx="1551162" cy="200055"/>
          </a:xfrm>
          <a:prstGeom prst="rect">
            <a:avLst/>
          </a:prstGeom>
          <a:noFill/>
        </p:spPr>
        <p:txBody>
          <a:bodyPr wrap="square" rtlCol="0">
            <a:spAutoFit/>
          </a:bodyPr>
          <a:lstStyle/>
          <a:p>
            <a:r>
              <a:rPr lang="en-US" sz="700" dirty="0"/>
              <a:t>MBP bottom isoform/GAPDH</a:t>
            </a:r>
          </a:p>
        </p:txBody>
      </p:sp>
      <p:sp>
        <p:nvSpPr>
          <p:cNvPr id="130" name="TextBox 129">
            <a:extLst>
              <a:ext uri="{FF2B5EF4-FFF2-40B4-BE49-F238E27FC236}">
                <a16:creationId xmlns:a16="http://schemas.microsoft.com/office/drawing/2014/main" id="{F847D65F-BFD6-4B91-B6C1-9CEF72747AC2}"/>
              </a:ext>
            </a:extLst>
          </p:cNvPr>
          <p:cNvSpPr txBox="1"/>
          <p:nvPr/>
        </p:nvSpPr>
        <p:spPr>
          <a:xfrm rot="16200000">
            <a:off x="1743693" y="6949485"/>
            <a:ext cx="1551162" cy="200055"/>
          </a:xfrm>
          <a:prstGeom prst="rect">
            <a:avLst/>
          </a:prstGeom>
          <a:noFill/>
        </p:spPr>
        <p:txBody>
          <a:bodyPr wrap="square" rtlCol="0">
            <a:spAutoFit/>
          </a:bodyPr>
          <a:lstStyle/>
          <a:p>
            <a:r>
              <a:rPr lang="en-US" sz="700" dirty="0"/>
              <a:t>Total MBP/GAPDH</a:t>
            </a:r>
          </a:p>
        </p:txBody>
      </p:sp>
      <p:sp>
        <p:nvSpPr>
          <p:cNvPr id="131" name="TextBox 130">
            <a:extLst>
              <a:ext uri="{FF2B5EF4-FFF2-40B4-BE49-F238E27FC236}">
                <a16:creationId xmlns:a16="http://schemas.microsoft.com/office/drawing/2014/main" id="{49800BE0-AA8D-A95E-15E1-52A6B5FDD111}"/>
              </a:ext>
            </a:extLst>
          </p:cNvPr>
          <p:cNvSpPr txBox="1"/>
          <p:nvPr/>
        </p:nvSpPr>
        <p:spPr>
          <a:xfrm rot="16200000">
            <a:off x="3099889" y="7071779"/>
            <a:ext cx="1551162" cy="200055"/>
          </a:xfrm>
          <a:prstGeom prst="rect">
            <a:avLst/>
          </a:prstGeom>
          <a:noFill/>
        </p:spPr>
        <p:txBody>
          <a:bodyPr wrap="square" rtlCol="0">
            <a:spAutoFit/>
          </a:bodyPr>
          <a:lstStyle/>
          <a:p>
            <a:r>
              <a:rPr lang="en-US" sz="700" dirty="0"/>
              <a:t>MBP top isoform/GAPDH</a:t>
            </a:r>
          </a:p>
        </p:txBody>
      </p:sp>
      <p:sp>
        <p:nvSpPr>
          <p:cNvPr id="132" name="TextBox 131">
            <a:extLst>
              <a:ext uri="{FF2B5EF4-FFF2-40B4-BE49-F238E27FC236}">
                <a16:creationId xmlns:a16="http://schemas.microsoft.com/office/drawing/2014/main" id="{6081447B-5D63-1C95-7A3B-95260E9D0CC0}"/>
              </a:ext>
            </a:extLst>
          </p:cNvPr>
          <p:cNvSpPr txBox="1"/>
          <p:nvPr/>
        </p:nvSpPr>
        <p:spPr>
          <a:xfrm rot="16200000">
            <a:off x="3853319" y="7074641"/>
            <a:ext cx="1551162" cy="200055"/>
          </a:xfrm>
          <a:prstGeom prst="rect">
            <a:avLst/>
          </a:prstGeom>
          <a:noFill/>
        </p:spPr>
        <p:txBody>
          <a:bodyPr wrap="square" rtlCol="0">
            <a:spAutoFit/>
          </a:bodyPr>
          <a:lstStyle/>
          <a:p>
            <a:r>
              <a:rPr lang="en-US" sz="700" dirty="0"/>
              <a:t>MBP middle isoforms/GAPDH</a:t>
            </a:r>
          </a:p>
        </p:txBody>
      </p:sp>
      <p:sp>
        <p:nvSpPr>
          <p:cNvPr id="135" name="TextBox 134">
            <a:extLst>
              <a:ext uri="{FF2B5EF4-FFF2-40B4-BE49-F238E27FC236}">
                <a16:creationId xmlns:a16="http://schemas.microsoft.com/office/drawing/2014/main" id="{8D386D55-C30B-4994-05CC-A4CC05E9C713}"/>
              </a:ext>
            </a:extLst>
          </p:cNvPr>
          <p:cNvSpPr txBox="1"/>
          <p:nvPr/>
        </p:nvSpPr>
        <p:spPr>
          <a:xfrm>
            <a:off x="124917" y="6632207"/>
            <a:ext cx="461444" cy="276999"/>
          </a:xfrm>
          <a:prstGeom prst="rect">
            <a:avLst/>
          </a:prstGeom>
          <a:noFill/>
        </p:spPr>
        <p:txBody>
          <a:bodyPr wrap="square" rtlCol="0">
            <a:spAutoFit/>
          </a:bodyPr>
          <a:lstStyle/>
          <a:p>
            <a:r>
              <a:rPr lang="en-US" sz="1200" b="1" i="1" dirty="0"/>
              <a:t>H.</a:t>
            </a:r>
          </a:p>
        </p:txBody>
      </p:sp>
      <p:sp>
        <p:nvSpPr>
          <p:cNvPr id="137" name="TextBox 136">
            <a:extLst>
              <a:ext uri="{FF2B5EF4-FFF2-40B4-BE49-F238E27FC236}">
                <a16:creationId xmlns:a16="http://schemas.microsoft.com/office/drawing/2014/main" id="{ECDAC748-1727-A9C3-E510-469AD8A5E8FE}"/>
              </a:ext>
            </a:extLst>
          </p:cNvPr>
          <p:cNvSpPr txBox="1"/>
          <p:nvPr/>
        </p:nvSpPr>
        <p:spPr>
          <a:xfrm>
            <a:off x="3748995" y="6634505"/>
            <a:ext cx="461444" cy="276999"/>
          </a:xfrm>
          <a:prstGeom prst="rect">
            <a:avLst/>
          </a:prstGeom>
          <a:noFill/>
        </p:spPr>
        <p:txBody>
          <a:bodyPr wrap="square" rtlCol="0">
            <a:spAutoFit/>
          </a:bodyPr>
          <a:lstStyle/>
          <a:p>
            <a:r>
              <a:rPr lang="en-US" sz="1200" b="1" i="1" dirty="0"/>
              <a:t>I.</a:t>
            </a:r>
          </a:p>
        </p:txBody>
      </p:sp>
      <p:graphicFrame>
        <p:nvGraphicFramePr>
          <p:cNvPr id="140" name="Object 139">
            <a:extLst>
              <a:ext uri="{FF2B5EF4-FFF2-40B4-BE49-F238E27FC236}">
                <a16:creationId xmlns:a16="http://schemas.microsoft.com/office/drawing/2014/main" id="{ADD8F532-14B6-2EE9-CFD5-BA3DB2678788}"/>
              </a:ext>
            </a:extLst>
          </p:cNvPr>
          <p:cNvGraphicFramePr>
            <a:graphicFrameLocks/>
          </p:cNvGraphicFramePr>
          <p:nvPr/>
        </p:nvGraphicFramePr>
        <p:xfrm>
          <a:off x="6103951" y="7001189"/>
          <a:ext cx="636588" cy="809625"/>
        </p:xfrm>
        <a:graphic>
          <a:graphicData uri="http://schemas.openxmlformats.org/presentationml/2006/ole">
            <mc:AlternateContent xmlns:mc="http://schemas.openxmlformats.org/markup-compatibility/2006">
              <mc:Choice xmlns:v="urn:schemas-microsoft-com:vml" Requires="v">
                <p:oleObj name="Prism 9" r:id="rId65" imgW="1710645" imgH="2277974" progId="Prism9.Document">
                  <p:embed/>
                </p:oleObj>
              </mc:Choice>
              <mc:Fallback>
                <p:oleObj name="Prism 9" r:id="rId65" imgW="1710645" imgH="2277974" progId="Prism9.Document">
                  <p:embed/>
                  <p:pic>
                    <p:nvPicPr>
                      <p:cNvPr id="140" name="Object 139">
                        <a:extLst>
                          <a:ext uri="{FF2B5EF4-FFF2-40B4-BE49-F238E27FC236}">
                            <a16:creationId xmlns:a16="http://schemas.microsoft.com/office/drawing/2014/main" id="{ADD8F532-14B6-2EE9-CFD5-BA3DB2678788}"/>
                          </a:ext>
                        </a:extLst>
                      </p:cNvPr>
                      <p:cNvPicPr preferRelativeResize="0"/>
                      <p:nvPr/>
                    </p:nvPicPr>
                    <p:blipFill>
                      <a:blip r:embed="rId66"/>
                      <a:stretch>
                        <a:fillRect/>
                      </a:stretch>
                    </p:blipFill>
                    <p:spPr>
                      <a:xfrm>
                        <a:off x="6103951" y="7001189"/>
                        <a:ext cx="636588" cy="809625"/>
                      </a:xfrm>
                      <a:prstGeom prst="rect">
                        <a:avLst/>
                      </a:prstGeom>
                    </p:spPr>
                  </p:pic>
                </p:oleObj>
              </mc:Fallback>
            </mc:AlternateContent>
          </a:graphicData>
        </a:graphic>
      </p:graphicFrame>
      <p:sp>
        <p:nvSpPr>
          <p:cNvPr id="152" name="TextBox 151">
            <a:extLst>
              <a:ext uri="{FF2B5EF4-FFF2-40B4-BE49-F238E27FC236}">
                <a16:creationId xmlns:a16="http://schemas.microsoft.com/office/drawing/2014/main" id="{C41BF54B-E0CA-3B9A-A601-8812309994EA}"/>
              </a:ext>
            </a:extLst>
          </p:cNvPr>
          <p:cNvSpPr txBox="1"/>
          <p:nvPr/>
        </p:nvSpPr>
        <p:spPr>
          <a:xfrm>
            <a:off x="447814" y="7724753"/>
            <a:ext cx="376435" cy="200055"/>
          </a:xfrm>
          <a:prstGeom prst="rect">
            <a:avLst/>
          </a:prstGeom>
          <a:noFill/>
        </p:spPr>
        <p:txBody>
          <a:bodyPr wrap="square" rtlCol="0">
            <a:spAutoFit/>
          </a:bodyPr>
          <a:lstStyle/>
          <a:p>
            <a:r>
              <a:rPr lang="en-US" sz="700" dirty="0"/>
              <a:t>PBS</a:t>
            </a:r>
          </a:p>
        </p:txBody>
      </p:sp>
      <p:sp>
        <p:nvSpPr>
          <p:cNvPr id="153" name="TextBox 152">
            <a:extLst>
              <a:ext uri="{FF2B5EF4-FFF2-40B4-BE49-F238E27FC236}">
                <a16:creationId xmlns:a16="http://schemas.microsoft.com/office/drawing/2014/main" id="{AD88F6BC-682D-0B4A-EA91-7BF4E4263D2A}"/>
              </a:ext>
            </a:extLst>
          </p:cNvPr>
          <p:cNvSpPr txBox="1"/>
          <p:nvPr/>
        </p:nvSpPr>
        <p:spPr>
          <a:xfrm>
            <a:off x="635737" y="7726507"/>
            <a:ext cx="449705" cy="200055"/>
          </a:xfrm>
          <a:prstGeom prst="rect">
            <a:avLst/>
          </a:prstGeom>
          <a:noFill/>
        </p:spPr>
        <p:txBody>
          <a:bodyPr wrap="square" rtlCol="0">
            <a:spAutoFit/>
          </a:bodyPr>
          <a:lstStyle/>
          <a:p>
            <a:r>
              <a:rPr lang="en-US" sz="700" dirty="0"/>
              <a:t>MeV</a:t>
            </a:r>
          </a:p>
        </p:txBody>
      </p:sp>
      <p:sp>
        <p:nvSpPr>
          <p:cNvPr id="154" name="TextBox 153">
            <a:extLst>
              <a:ext uri="{FF2B5EF4-FFF2-40B4-BE49-F238E27FC236}">
                <a16:creationId xmlns:a16="http://schemas.microsoft.com/office/drawing/2014/main" id="{4D530A61-A362-8D39-66B1-F21D2F3E1D4F}"/>
              </a:ext>
            </a:extLst>
          </p:cNvPr>
          <p:cNvSpPr txBox="1"/>
          <p:nvPr/>
        </p:nvSpPr>
        <p:spPr>
          <a:xfrm>
            <a:off x="1205373" y="7723001"/>
            <a:ext cx="376435" cy="200055"/>
          </a:xfrm>
          <a:prstGeom prst="rect">
            <a:avLst/>
          </a:prstGeom>
          <a:noFill/>
        </p:spPr>
        <p:txBody>
          <a:bodyPr wrap="square" rtlCol="0">
            <a:spAutoFit/>
          </a:bodyPr>
          <a:lstStyle/>
          <a:p>
            <a:r>
              <a:rPr lang="en-US" sz="700" dirty="0"/>
              <a:t>PBS</a:t>
            </a:r>
          </a:p>
        </p:txBody>
      </p:sp>
      <p:sp>
        <p:nvSpPr>
          <p:cNvPr id="155" name="TextBox 154">
            <a:extLst>
              <a:ext uri="{FF2B5EF4-FFF2-40B4-BE49-F238E27FC236}">
                <a16:creationId xmlns:a16="http://schemas.microsoft.com/office/drawing/2014/main" id="{B241022D-A54C-BA30-6836-F6835144026F}"/>
              </a:ext>
            </a:extLst>
          </p:cNvPr>
          <p:cNvSpPr txBox="1"/>
          <p:nvPr/>
        </p:nvSpPr>
        <p:spPr>
          <a:xfrm>
            <a:off x="1393296" y="7720846"/>
            <a:ext cx="449705" cy="200055"/>
          </a:xfrm>
          <a:prstGeom prst="rect">
            <a:avLst/>
          </a:prstGeom>
          <a:noFill/>
        </p:spPr>
        <p:txBody>
          <a:bodyPr wrap="square" rtlCol="0">
            <a:spAutoFit/>
          </a:bodyPr>
          <a:lstStyle/>
          <a:p>
            <a:r>
              <a:rPr lang="en-US" sz="700" dirty="0"/>
              <a:t>MeV</a:t>
            </a:r>
          </a:p>
        </p:txBody>
      </p:sp>
      <p:sp>
        <p:nvSpPr>
          <p:cNvPr id="156" name="TextBox 155">
            <a:extLst>
              <a:ext uri="{FF2B5EF4-FFF2-40B4-BE49-F238E27FC236}">
                <a16:creationId xmlns:a16="http://schemas.microsoft.com/office/drawing/2014/main" id="{6D7A955A-B020-6236-9AA9-C9A321B6ABC8}"/>
              </a:ext>
            </a:extLst>
          </p:cNvPr>
          <p:cNvSpPr txBox="1"/>
          <p:nvPr/>
        </p:nvSpPr>
        <p:spPr>
          <a:xfrm>
            <a:off x="1961830" y="7722045"/>
            <a:ext cx="376435" cy="200055"/>
          </a:xfrm>
          <a:prstGeom prst="rect">
            <a:avLst/>
          </a:prstGeom>
          <a:noFill/>
        </p:spPr>
        <p:txBody>
          <a:bodyPr wrap="square" rtlCol="0">
            <a:spAutoFit/>
          </a:bodyPr>
          <a:lstStyle/>
          <a:p>
            <a:r>
              <a:rPr lang="en-US" sz="700" dirty="0"/>
              <a:t>PBS</a:t>
            </a:r>
          </a:p>
        </p:txBody>
      </p:sp>
      <p:sp>
        <p:nvSpPr>
          <p:cNvPr id="157" name="TextBox 156">
            <a:extLst>
              <a:ext uri="{FF2B5EF4-FFF2-40B4-BE49-F238E27FC236}">
                <a16:creationId xmlns:a16="http://schemas.microsoft.com/office/drawing/2014/main" id="{112DC74F-70AA-5A66-3244-C1978559FAC9}"/>
              </a:ext>
            </a:extLst>
          </p:cNvPr>
          <p:cNvSpPr txBox="1"/>
          <p:nvPr/>
        </p:nvSpPr>
        <p:spPr>
          <a:xfrm>
            <a:off x="2149753" y="7723798"/>
            <a:ext cx="449705" cy="200055"/>
          </a:xfrm>
          <a:prstGeom prst="rect">
            <a:avLst/>
          </a:prstGeom>
          <a:noFill/>
        </p:spPr>
        <p:txBody>
          <a:bodyPr wrap="square" rtlCol="0">
            <a:spAutoFit/>
          </a:bodyPr>
          <a:lstStyle/>
          <a:p>
            <a:r>
              <a:rPr lang="en-US" sz="700" dirty="0"/>
              <a:t>MeV</a:t>
            </a:r>
          </a:p>
        </p:txBody>
      </p:sp>
      <p:sp>
        <p:nvSpPr>
          <p:cNvPr id="158" name="TextBox 157">
            <a:extLst>
              <a:ext uri="{FF2B5EF4-FFF2-40B4-BE49-F238E27FC236}">
                <a16:creationId xmlns:a16="http://schemas.microsoft.com/office/drawing/2014/main" id="{5C8D1337-CAB7-B8D7-0669-6870747E8253}"/>
              </a:ext>
            </a:extLst>
          </p:cNvPr>
          <p:cNvSpPr txBox="1"/>
          <p:nvPr/>
        </p:nvSpPr>
        <p:spPr>
          <a:xfrm>
            <a:off x="2681543" y="7724589"/>
            <a:ext cx="376435" cy="200055"/>
          </a:xfrm>
          <a:prstGeom prst="rect">
            <a:avLst/>
          </a:prstGeom>
          <a:noFill/>
        </p:spPr>
        <p:txBody>
          <a:bodyPr wrap="square" rtlCol="0">
            <a:spAutoFit/>
          </a:bodyPr>
          <a:lstStyle/>
          <a:p>
            <a:r>
              <a:rPr lang="en-US" sz="700" dirty="0"/>
              <a:t>PBS</a:t>
            </a:r>
          </a:p>
        </p:txBody>
      </p:sp>
      <p:sp>
        <p:nvSpPr>
          <p:cNvPr id="159" name="TextBox 158">
            <a:extLst>
              <a:ext uri="{FF2B5EF4-FFF2-40B4-BE49-F238E27FC236}">
                <a16:creationId xmlns:a16="http://schemas.microsoft.com/office/drawing/2014/main" id="{C89F3EA1-1777-6F9D-94C5-462DA71F7A21}"/>
              </a:ext>
            </a:extLst>
          </p:cNvPr>
          <p:cNvSpPr txBox="1"/>
          <p:nvPr/>
        </p:nvSpPr>
        <p:spPr>
          <a:xfrm>
            <a:off x="2869466" y="7726341"/>
            <a:ext cx="449705" cy="200055"/>
          </a:xfrm>
          <a:prstGeom prst="rect">
            <a:avLst/>
          </a:prstGeom>
          <a:noFill/>
        </p:spPr>
        <p:txBody>
          <a:bodyPr wrap="square" rtlCol="0">
            <a:spAutoFit/>
          </a:bodyPr>
          <a:lstStyle/>
          <a:p>
            <a:r>
              <a:rPr lang="en-US" sz="700" dirty="0"/>
              <a:t>MeV</a:t>
            </a:r>
          </a:p>
        </p:txBody>
      </p:sp>
      <p:sp>
        <p:nvSpPr>
          <p:cNvPr id="160" name="TextBox 159">
            <a:extLst>
              <a:ext uri="{FF2B5EF4-FFF2-40B4-BE49-F238E27FC236}">
                <a16:creationId xmlns:a16="http://schemas.microsoft.com/office/drawing/2014/main" id="{841B27AD-9D3A-F9AB-FFBF-4B1C3DED59C7}"/>
              </a:ext>
            </a:extLst>
          </p:cNvPr>
          <p:cNvSpPr txBox="1"/>
          <p:nvPr/>
        </p:nvSpPr>
        <p:spPr>
          <a:xfrm>
            <a:off x="4040582" y="7728356"/>
            <a:ext cx="420636" cy="200055"/>
          </a:xfrm>
          <a:prstGeom prst="rect">
            <a:avLst/>
          </a:prstGeom>
          <a:noFill/>
        </p:spPr>
        <p:txBody>
          <a:bodyPr wrap="square" rtlCol="0">
            <a:spAutoFit/>
          </a:bodyPr>
          <a:lstStyle/>
          <a:p>
            <a:r>
              <a:rPr lang="en-US" sz="700" dirty="0"/>
              <a:t>PBS</a:t>
            </a:r>
          </a:p>
        </p:txBody>
      </p:sp>
      <p:sp>
        <p:nvSpPr>
          <p:cNvPr id="161" name="TextBox 160">
            <a:extLst>
              <a:ext uri="{FF2B5EF4-FFF2-40B4-BE49-F238E27FC236}">
                <a16:creationId xmlns:a16="http://schemas.microsoft.com/office/drawing/2014/main" id="{42275978-0D5E-4785-7CB0-9CB780036E52}"/>
              </a:ext>
            </a:extLst>
          </p:cNvPr>
          <p:cNvSpPr txBox="1"/>
          <p:nvPr/>
        </p:nvSpPr>
        <p:spPr>
          <a:xfrm>
            <a:off x="4228505" y="7726202"/>
            <a:ext cx="449705" cy="200055"/>
          </a:xfrm>
          <a:prstGeom prst="rect">
            <a:avLst/>
          </a:prstGeom>
          <a:noFill/>
        </p:spPr>
        <p:txBody>
          <a:bodyPr wrap="square" rtlCol="0">
            <a:spAutoFit/>
          </a:bodyPr>
          <a:lstStyle/>
          <a:p>
            <a:r>
              <a:rPr lang="en-US" sz="700" dirty="0"/>
              <a:t>MeV</a:t>
            </a:r>
          </a:p>
        </p:txBody>
      </p:sp>
      <p:sp>
        <p:nvSpPr>
          <p:cNvPr id="162" name="TextBox 161">
            <a:extLst>
              <a:ext uri="{FF2B5EF4-FFF2-40B4-BE49-F238E27FC236}">
                <a16:creationId xmlns:a16="http://schemas.microsoft.com/office/drawing/2014/main" id="{C9062501-A808-B5FA-1B36-8F217FE084BD}"/>
              </a:ext>
            </a:extLst>
          </p:cNvPr>
          <p:cNvSpPr txBox="1"/>
          <p:nvPr/>
        </p:nvSpPr>
        <p:spPr>
          <a:xfrm>
            <a:off x="4826157" y="7725601"/>
            <a:ext cx="376435" cy="200055"/>
          </a:xfrm>
          <a:prstGeom prst="rect">
            <a:avLst/>
          </a:prstGeom>
          <a:noFill/>
        </p:spPr>
        <p:txBody>
          <a:bodyPr wrap="square" rtlCol="0">
            <a:spAutoFit/>
          </a:bodyPr>
          <a:lstStyle/>
          <a:p>
            <a:r>
              <a:rPr lang="en-US" sz="700" dirty="0"/>
              <a:t>PBS</a:t>
            </a:r>
          </a:p>
        </p:txBody>
      </p:sp>
      <p:sp>
        <p:nvSpPr>
          <p:cNvPr id="163" name="TextBox 162">
            <a:extLst>
              <a:ext uri="{FF2B5EF4-FFF2-40B4-BE49-F238E27FC236}">
                <a16:creationId xmlns:a16="http://schemas.microsoft.com/office/drawing/2014/main" id="{8526885C-FF2A-C082-87CF-FC798EFEF2B8}"/>
              </a:ext>
            </a:extLst>
          </p:cNvPr>
          <p:cNvSpPr txBox="1"/>
          <p:nvPr/>
        </p:nvSpPr>
        <p:spPr>
          <a:xfrm>
            <a:off x="5014080" y="7727354"/>
            <a:ext cx="449705" cy="200055"/>
          </a:xfrm>
          <a:prstGeom prst="rect">
            <a:avLst/>
          </a:prstGeom>
          <a:noFill/>
        </p:spPr>
        <p:txBody>
          <a:bodyPr wrap="square" rtlCol="0">
            <a:spAutoFit/>
          </a:bodyPr>
          <a:lstStyle/>
          <a:p>
            <a:r>
              <a:rPr lang="en-US" sz="700" dirty="0"/>
              <a:t>MeV</a:t>
            </a:r>
          </a:p>
        </p:txBody>
      </p:sp>
      <p:sp>
        <p:nvSpPr>
          <p:cNvPr id="164" name="TextBox 163">
            <a:extLst>
              <a:ext uri="{FF2B5EF4-FFF2-40B4-BE49-F238E27FC236}">
                <a16:creationId xmlns:a16="http://schemas.microsoft.com/office/drawing/2014/main" id="{CCF32ED4-3D87-3B6C-5763-F01D450EE76A}"/>
              </a:ext>
            </a:extLst>
          </p:cNvPr>
          <p:cNvSpPr txBox="1"/>
          <p:nvPr/>
        </p:nvSpPr>
        <p:spPr>
          <a:xfrm>
            <a:off x="5542316" y="7725576"/>
            <a:ext cx="376435" cy="200055"/>
          </a:xfrm>
          <a:prstGeom prst="rect">
            <a:avLst/>
          </a:prstGeom>
          <a:noFill/>
        </p:spPr>
        <p:txBody>
          <a:bodyPr wrap="square" rtlCol="0">
            <a:spAutoFit/>
          </a:bodyPr>
          <a:lstStyle/>
          <a:p>
            <a:r>
              <a:rPr lang="en-US" sz="700" dirty="0"/>
              <a:t>PBS</a:t>
            </a:r>
          </a:p>
        </p:txBody>
      </p:sp>
      <p:sp>
        <p:nvSpPr>
          <p:cNvPr id="165" name="TextBox 164">
            <a:extLst>
              <a:ext uri="{FF2B5EF4-FFF2-40B4-BE49-F238E27FC236}">
                <a16:creationId xmlns:a16="http://schemas.microsoft.com/office/drawing/2014/main" id="{BE6D0239-0F20-40D1-CF4C-CB70EAE7FC7C}"/>
              </a:ext>
            </a:extLst>
          </p:cNvPr>
          <p:cNvSpPr txBox="1"/>
          <p:nvPr/>
        </p:nvSpPr>
        <p:spPr>
          <a:xfrm>
            <a:off x="5730239" y="7723421"/>
            <a:ext cx="449705" cy="200055"/>
          </a:xfrm>
          <a:prstGeom prst="rect">
            <a:avLst/>
          </a:prstGeom>
          <a:noFill/>
        </p:spPr>
        <p:txBody>
          <a:bodyPr wrap="square" rtlCol="0">
            <a:spAutoFit/>
          </a:bodyPr>
          <a:lstStyle/>
          <a:p>
            <a:r>
              <a:rPr lang="en-US" sz="700" dirty="0"/>
              <a:t>MeV</a:t>
            </a:r>
          </a:p>
        </p:txBody>
      </p:sp>
      <p:sp>
        <p:nvSpPr>
          <p:cNvPr id="166" name="TextBox 165">
            <a:extLst>
              <a:ext uri="{FF2B5EF4-FFF2-40B4-BE49-F238E27FC236}">
                <a16:creationId xmlns:a16="http://schemas.microsoft.com/office/drawing/2014/main" id="{8AC3FB50-A57C-F5A0-2D02-3FB306BE2EB2}"/>
              </a:ext>
            </a:extLst>
          </p:cNvPr>
          <p:cNvSpPr txBox="1"/>
          <p:nvPr/>
        </p:nvSpPr>
        <p:spPr>
          <a:xfrm>
            <a:off x="6193383" y="7726930"/>
            <a:ext cx="376435" cy="200055"/>
          </a:xfrm>
          <a:prstGeom prst="rect">
            <a:avLst/>
          </a:prstGeom>
          <a:noFill/>
        </p:spPr>
        <p:txBody>
          <a:bodyPr wrap="square" rtlCol="0">
            <a:spAutoFit/>
          </a:bodyPr>
          <a:lstStyle/>
          <a:p>
            <a:r>
              <a:rPr lang="en-US" sz="700" dirty="0"/>
              <a:t>PBS</a:t>
            </a:r>
          </a:p>
        </p:txBody>
      </p:sp>
      <p:sp>
        <p:nvSpPr>
          <p:cNvPr id="167" name="TextBox 166">
            <a:extLst>
              <a:ext uri="{FF2B5EF4-FFF2-40B4-BE49-F238E27FC236}">
                <a16:creationId xmlns:a16="http://schemas.microsoft.com/office/drawing/2014/main" id="{C1920525-A15A-C929-C5DE-18206B5F5B63}"/>
              </a:ext>
            </a:extLst>
          </p:cNvPr>
          <p:cNvSpPr txBox="1"/>
          <p:nvPr/>
        </p:nvSpPr>
        <p:spPr>
          <a:xfrm>
            <a:off x="6381306" y="7724775"/>
            <a:ext cx="449705" cy="200055"/>
          </a:xfrm>
          <a:prstGeom prst="rect">
            <a:avLst/>
          </a:prstGeom>
          <a:noFill/>
        </p:spPr>
        <p:txBody>
          <a:bodyPr wrap="square" rtlCol="0">
            <a:spAutoFit/>
          </a:bodyPr>
          <a:lstStyle/>
          <a:p>
            <a:r>
              <a:rPr lang="en-US" sz="700" dirty="0"/>
              <a:t>MeV</a:t>
            </a:r>
          </a:p>
        </p:txBody>
      </p:sp>
      <p:grpSp>
        <p:nvGrpSpPr>
          <p:cNvPr id="92" name="Group 91">
            <a:extLst>
              <a:ext uri="{FF2B5EF4-FFF2-40B4-BE49-F238E27FC236}">
                <a16:creationId xmlns:a16="http://schemas.microsoft.com/office/drawing/2014/main" id="{03848684-71CB-4647-B1F2-C4AB7CB8E782}"/>
              </a:ext>
            </a:extLst>
          </p:cNvPr>
          <p:cNvGrpSpPr/>
          <p:nvPr/>
        </p:nvGrpSpPr>
        <p:grpSpPr>
          <a:xfrm>
            <a:off x="264636" y="462258"/>
            <a:ext cx="6218457" cy="1715828"/>
            <a:chOff x="264636" y="546666"/>
            <a:chExt cx="6218457" cy="1715828"/>
          </a:xfrm>
        </p:grpSpPr>
        <p:grpSp>
          <p:nvGrpSpPr>
            <p:cNvPr id="67" name="Group 66">
              <a:extLst>
                <a:ext uri="{FF2B5EF4-FFF2-40B4-BE49-F238E27FC236}">
                  <a16:creationId xmlns:a16="http://schemas.microsoft.com/office/drawing/2014/main" id="{859E5089-7460-4AC8-9299-46A0C906BCC8}"/>
                </a:ext>
              </a:extLst>
            </p:cNvPr>
            <p:cNvGrpSpPr/>
            <p:nvPr/>
          </p:nvGrpSpPr>
          <p:grpSpPr>
            <a:xfrm>
              <a:off x="264636" y="603194"/>
              <a:ext cx="6218457" cy="1659300"/>
              <a:chOff x="264636" y="603194"/>
              <a:chExt cx="6218457" cy="1659300"/>
            </a:xfrm>
          </p:grpSpPr>
          <p:pic>
            <p:nvPicPr>
              <p:cNvPr id="5" name="Picture 4">
                <a:extLst>
                  <a:ext uri="{FF2B5EF4-FFF2-40B4-BE49-F238E27FC236}">
                    <a16:creationId xmlns:a16="http://schemas.microsoft.com/office/drawing/2014/main" id="{44768499-8AE2-4E10-9318-C7AD527DB3F9}"/>
                  </a:ext>
                </a:extLst>
              </p:cNvPr>
              <p:cNvPicPr>
                <a:picLocks noChangeAspect="1"/>
              </p:cNvPicPr>
              <p:nvPr/>
            </p:nvPicPr>
            <p:blipFill rotWithShape="1">
              <a:blip r:embed="rId67">
                <a:extLst>
                  <a:ext uri="{28A0092B-C50C-407E-A947-70E740481C1C}">
                    <a14:useLocalDpi xmlns:a14="http://schemas.microsoft.com/office/drawing/2010/main" val="0"/>
                  </a:ext>
                </a:extLst>
              </a:blip>
              <a:srcRect l="6102" t="14463" r="12002" b="17753"/>
              <a:stretch/>
            </p:blipFill>
            <p:spPr>
              <a:xfrm>
                <a:off x="342009" y="603194"/>
                <a:ext cx="2747899" cy="1645731"/>
              </a:xfrm>
              <a:prstGeom prst="rect">
                <a:avLst/>
              </a:prstGeom>
              <a:ln>
                <a:solidFill>
                  <a:schemeClr val="tx1"/>
                </a:solidFill>
              </a:ln>
            </p:spPr>
          </p:pic>
          <p:sp>
            <p:nvSpPr>
              <p:cNvPr id="23" name="TextBox 22">
                <a:extLst>
                  <a:ext uri="{FF2B5EF4-FFF2-40B4-BE49-F238E27FC236}">
                    <a16:creationId xmlns:a16="http://schemas.microsoft.com/office/drawing/2014/main" id="{1D62E460-8819-4EEE-ACF0-EC03211F28B2}"/>
                  </a:ext>
                </a:extLst>
              </p:cNvPr>
              <p:cNvSpPr txBox="1"/>
              <p:nvPr/>
            </p:nvSpPr>
            <p:spPr>
              <a:xfrm>
                <a:off x="987202" y="667663"/>
                <a:ext cx="492735" cy="230832"/>
              </a:xfrm>
              <a:prstGeom prst="rect">
                <a:avLst/>
              </a:prstGeom>
              <a:noFill/>
            </p:spPr>
            <p:txBody>
              <a:bodyPr wrap="square" rtlCol="0">
                <a:spAutoFit/>
              </a:bodyPr>
              <a:lstStyle/>
              <a:p>
                <a:r>
                  <a:rPr lang="en-US" sz="900" dirty="0">
                    <a:solidFill>
                      <a:schemeClr val="bg1"/>
                    </a:solidFill>
                  </a:rPr>
                  <a:t>PBS</a:t>
                </a:r>
              </a:p>
            </p:txBody>
          </p:sp>
          <p:sp>
            <p:nvSpPr>
              <p:cNvPr id="170" name="TextBox 169">
                <a:extLst>
                  <a:ext uri="{FF2B5EF4-FFF2-40B4-BE49-F238E27FC236}">
                    <a16:creationId xmlns:a16="http://schemas.microsoft.com/office/drawing/2014/main" id="{F4B6E532-D828-48BB-BCEB-67BA7C3996CA}"/>
                  </a:ext>
                </a:extLst>
              </p:cNvPr>
              <p:cNvSpPr txBox="1"/>
              <p:nvPr/>
            </p:nvSpPr>
            <p:spPr>
              <a:xfrm>
                <a:off x="1981153" y="661703"/>
                <a:ext cx="824951" cy="230832"/>
              </a:xfrm>
              <a:prstGeom prst="rect">
                <a:avLst/>
              </a:prstGeom>
              <a:noFill/>
            </p:spPr>
            <p:txBody>
              <a:bodyPr wrap="square" rtlCol="0">
                <a:spAutoFit/>
              </a:bodyPr>
              <a:lstStyle/>
              <a:p>
                <a:r>
                  <a:rPr lang="en-US" sz="900" dirty="0">
                    <a:solidFill>
                      <a:schemeClr val="bg1"/>
                    </a:solidFill>
                  </a:rPr>
                  <a:t>MeV infected</a:t>
                </a:r>
              </a:p>
            </p:txBody>
          </p:sp>
          <p:sp>
            <p:nvSpPr>
              <p:cNvPr id="171" name="TextBox 170">
                <a:extLst>
                  <a:ext uri="{FF2B5EF4-FFF2-40B4-BE49-F238E27FC236}">
                    <a16:creationId xmlns:a16="http://schemas.microsoft.com/office/drawing/2014/main" id="{C21E8814-BD26-4C73-B5F6-5F924D767E3A}"/>
                  </a:ext>
                </a:extLst>
              </p:cNvPr>
              <p:cNvSpPr txBox="1"/>
              <p:nvPr/>
            </p:nvSpPr>
            <p:spPr>
              <a:xfrm>
                <a:off x="3494436" y="1273335"/>
                <a:ext cx="932672" cy="230832"/>
              </a:xfrm>
              <a:prstGeom prst="rect">
                <a:avLst/>
              </a:prstGeom>
              <a:noFill/>
            </p:spPr>
            <p:txBody>
              <a:bodyPr wrap="square" rtlCol="0">
                <a:spAutoFit/>
              </a:bodyPr>
              <a:lstStyle/>
              <a:p>
                <a:r>
                  <a:rPr lang="en-US" sz="900" dirty="0">
                    <a:solidFill>
                      <a:srgbClr val="FF0000"/>
                    </a:solidFill>
                  </a:rPr>
                  <a:t>GAPDH</a:t>
                </a:r>
              </a:p>
            </p:txBody>
          </p:sp>
          <p:cxnSp>
            <p:nvCxnSpPr>
              <p:cNvPr id="28" name="Straight Arrow Connector 27">
                <a:extLst>
                  <a:ext uri="{FF2B5EF4-FFF2-40B4-BE49-F238E27FC236}">
                    <a16:creationId xmlns:a16="http://schemas.microsoft.com/office/drawing/2014/main" id="{69E28FCE-C099-4E54-84B8-4D7E7C90EC60}"/>
                  </a:ext>
                </a:extLst>
              </p:cNvPr>
              <p:cNvCxnSpPr>
                <a:cxnSpLocks/>
                <a:endCxn id="171" idx="1"/>
              </p:cNvCxnSpPr>
              <p:nvPr/>
            </p:nvCxnSpPr>
            <p:spPr>
              <a:xfrm>
                <a:off x="3114341" y="1388751"/>
                <a:ext cx="3800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CDD155B0-5258-4990-B834-071A0F8CF150}"/>
                  </a:ext>
                </a:extLst>
              </p:cNvPr>
              <p:cNvSpPr txBox="1"/>
              <p:nvPr/>
            </p:nvSpPr>
            <p:spPr>
              <a:xfrm>
                <a:off x="3487234" y="1536412"/>
                <a:ext cx="1655135" cy="230832"/>
              </a:xfrm>
              <a:prstGeom prst="rect">
                <a:avLst/>
              </a:prstGeom>
              <a:noFill/>
            </p:spPr>
            <p:txBody>
              <a:bodyPr wrap="square" rtlCol="0">
                <a:spAutoFit/>
              </a:bodyPr>
              <a:lstStyle/>
              <a:p>
                <a:r>
                  <a:rPr lang="en-US" sz="900" dirty="0">
                    <a:solidFill>
                      <a:schemeClr val="accent6">
                        <a:lumMod val="75000"/>
                      </a:schemeClr>
                    </a:solidFill>
                  </a:rPr>
                  <a:t>MBP top isoform</a:t>
                </a:r>
              </a:p>
            </p:txBody>
          </p:sp>
          <p:sp>
            <p:nvSpPr>
              <p:cNvPr id="174" name="TextBox 173">
                <a:extLst>
                  <a:ext uri="{FF2B5EF4-FFF2-40B4-BE49-F238E27FC236}">
                    <a16:creationId xmlns:a16="http://schemas.microsoft.com/office/drawing/2014/main" id="{75F690B5-B8A5-486D-8931-BD1B26A74C4A}"/>
                  </a:ext>
                </a:extLst>
              </p:cNvPr>
              <p:cNvSpPr txBox="1"/>
              <p:nvPr/>
            </p:nvSpPr>
            <p:spPr>
              <a:xfrm>
                <a:off x="3487235" y="1731895"/>
                <a:ext cx="1847816" cy="230832"/>
              </a:xfrm>
              <a:prstGeom prst="rect">
                <a:avLst/>
              </a:prstGeom>
              <a:noFill/>
            </p:spPr>
            <p:txBody>
              <a:bodyPr wrap="square" rtlCol="0">
                <a:spAutoFit/>
              </a:bodyPr>
              <a:lstStyle/>
              <a:p>
                <a:r>
                  <a:rPr lang="en-US" sz="900" dirty="0">
                    <a:solidFill>
                      <a:schemeClr val="accent6">
                        <a:lumMod val="75000"/>
                      </a:schemeClr>
                    </a:solidFill>
                  </a:rPr>
                  <a:t>MBP middle isoforms</a:t>
                </a:r>
              </a:p>
            </p:txBody>
          </p:sp>
          <p:sp>
            <p:nvSpPr>
              <p:cNvPr id="175" name="TextBox 174">
                <a:extLst>
                  <a:ext uri="{FF2B5EF4-FFF2-40B4-BE49-F238E27FC236}">
                    <a16:creationId xmlns:a16="http://schemas.microsoft.com/office/drawing/2014/main" id="{60B5956A-55D3-4407-915D-E9DA287462EF}"/>
                  </a:ext>
                </a:extLst>
              </p:cNvPr>
              <p:cNvSpPr txBox="1"/>
              <p:nvPr/>
            </p:nvSpPr>
            <p:spPr>
              <a:xfrm>
                <a:off x="3482443" y="1875956"/>
                <a:ext cx="1659927" cy="230832"/>
              </a:xfrm>
              <a:prstGeom prst="rect">
                <a:avLst/>
              </a:prstGeom>
              <a:noFill/>
            </p:spPr>
            <p:txBody>
              <a:bodyPr wrap="square" rtlCol="0">
                <a:spAutoFit/>
              </a:bodyPr>
              <a:lstStyle/>
              <a:p>
                <a:r>
                  <a:rPr lang="en-US" sz="900" dirty="0">
                    <a:solidFill>
                      <a:schemeClr val="accent6">
                        <a:lumMod val="75000"/>
                      </a:schemeClr>
                    </a:solidFill>
                  </a:rPr>
                  <a:t>MBP bottom isoform</a:t>
                </a:r>
              </a:p>
            </p:txBody>
          </p:sp>
          <p:cxnSp>
            <p:nvCxnSpPr>
              <p:cNvPr id="176" name="Straight Arrow Connector 175">
                <a:extLst>
                  <a:ext uri="{FF2B5EF4-FFF2-40B4-BE49-F238E27FC236}">
                    <a16:creationId xmlns:a16="http://schemas.microsoft.com/office/drawing/2014/main" id="{B047F016-48C9-445C-A331-CB824AB55714}"/>
                  </a:ext>
                </a:extLst>
              </p:cNvPr>
              <p:cNvCxnSpPr>
                <a:cxnSpLocks/>
              </p:cNvCxnSpPr>
              <p:nvPr/>
            </p:nvCxnSpPr>
            <p:spPr>
              <a:xfrm>
                <a:off x="3120853" y="1673098"/>
                <a:ext cx="3800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E74CC9A8-2972-4FB4-A086-F68B814CF1D1}"/>
                  </a:ext>
                </a:extLst>
              </p:cNvPr>
              <p:cNvCxnSpPr>
                <a:cxnSpLocks/>
              </p:cNvCxnSpPr>
              <p:nvPr/>
            </p:nvCxnSpPr>
            <p:spPr>
              <a:xfrm>
                <a:off x="3120853" y="1884194"/>
                <a:ext cx="3800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45F6CBE9-0BBA-4AD8-B764-19331E9BDD35}"/>
                  </a:ext>
                </a:extLst>
              </p:cNvPr>
              <p:cNvCxnSpPr>
                <a:cxnSpLocks/>
              </p:cNvCxnSpPr>
              <p:nvPr/>
            </p:nvCxnSpPr>
            <p:spPr>
              <a:xfrm>
                <a:off x="3111601" y="1999610"/>
                <a:ext cx="3800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5EF36348-5923-4A2B-B5B7-7C1BACDE2171}"/>
                  </a:ext>
                </a:extLst>
              </p:cNvPr>
              <p:cNvSpPr txBox="1"/>
              <p:nvPr/>
            </p:nvSpPr>
            <p:spPr>
              <a:xfrm>
                <a:off x="274839" y="2077828"/>
                <a:ext cx="492735" cy="184666"/>
              </a:xfrm>
              <a:prstGeom prst="rect">
                <a:avLst/>
              </a:prstGeom>
              <a:noFill/>
            </p:spPr>
            <p:txBody>
              <a:bodyPr wrap="square" rtlCol="0">
                <a:spAutoFit/>
              </a:bodyPr>
              <a:lstStyle/>
              <a:p>
                <a:r>
                  <a:rPr lang="en-US" sz="600" dirty="0">
                    <a:solidFill>
                      <a:schemeClr val="bg1"/>
                    </a:solidFill>
                  </a:rPr>
                  <a:t>8 </a:t>
                </a:r>
                <a:r>
                  <a:rPr lang="en-US" sz="600" dirty="0" err="1">
                    <a:solidFill>
                      <a:schemeClr val="bg1"/>
                    </a:solidFill>
                  </a:rPr>
                  <a:t>kDa</a:t>
                </a:r>
                <a:endParaRPr lang="en-US" sz="600" dirty="0">
                  <a:solidFill>
                    <a:schemeClr val="bg1"/>
                  </a:solidFill>
                </a:endParaRPr>
              </a:p>
            </p:txBody>
          </p:sp>
          <p:sp>
            <p:nvSpPr>
              <p:cNvPr id="180" name="TextBox 179">
                <a:extLst>
                  <a:ext uri="{FF2B5EF4-FFF2-40B4-BE49-F238E27FC236}">
                    <a16:creationId xmlns:a16="http://schemas.microsoft.com/office/drawing/2014/main" id="{5BBCFF7A-94BC-4ECE-83FB-8FD78D4C4615}"/>
                  </a:ext>
                </a:extLst>
              </p:cNvPr>
              <p:cNvSpPr txBox="1"/>
              <p:nvPr/>
            </p:nvSpPr>
            <p:spPr>
              <a:xfrm>
                <a:off x="264636" y="1161397"/>
                <a:ext cx="492735" cy="184666"/>
              </a:xfrm>
              <a:prstGeom prst="rect">
                <a:avLst/>
              </a:prstGeom>
              <a:noFill/>
            </p:spPr>
            <p:txBody>
              <a:bodyPr wrap="square" rtlCol="0">
                <a:spAutoFit/>
              </a:bodyPr>
              <a:lstStyle/>
              <a:p>
                <a:r>
                  <a:rPr lang="en-US" sz="600" dirty="0">
                    <a:solidFill>
                      <a:schemeClr val="bg1"/>
                    </a:solidFill>
                  </a:rPr>
                  <a:t>38 </a:t>
                </a:r>
                <a:r>
                  <a:rPr lang="en-US" sz="600" dirty="0" err="1">
                    <a:solidFill>
                      <a:schemeClr val="bg1"/>
                    </a:solidFill>
                  </a:rPr>
                  <a:t>kDa</a:t>
                </a:r>
                <a:endParaRPr lang="en-US" sz="600" dirty="0">
                  <a:solidFill>
                    <a:schemeClr val="bg1"/>
                  </a:solidFill>
                </a:endParaRPr>
              </a:p>
            </p:txBody>
          </p:sp>
          <p:sp>
            <p:nvSpPr>
              <p:cNvPr id="181" name="TextBox 180">
                <a:extLst>
                  <a:ext uri="{FF2B5EF4-FFF2-40B4-BE49-F238E27FC236}">
                    <a16:creationId xmlns:a16="http://schemas.microsoft.com/office/drawing/2014/main" id="{CCF10455-F762-4B2E-8407-547FFB983BB9}"/>
                  </a:ext>
                </a:extLst>
              </p:cNvPr>
              <p:cNvSpPr txBox="1"/>
              <p:nvPr/>
            </p:nvSpPr>
            <p:spPr>
              <a:xfrm>
                <a:off x="264636" y="1394713"/>
                <a:ext cx="492735" cy="184666"/>
              </a:xfrm>
              <a:prstGeom prst="rect">
                <a:avLst/>
              </a:prstGeom>
              <a:noFill/>
            </p:spPr>
            <p:txBody>
              <a:bodyPr wrap="square" rtlCol="0">
                <a:spAutoFit/>
              </a:bodyPr>
              <a:lstStyle/>
              <a:p>
                <a:r>
                  <a:rPr lang="en-US" sz="600" dirty="0">
                    <a:solidFill>
                      <a:schemeClr val="bg1"/>
                    </a:solidFill>
                  </a:rPr>
                  <a:t>25 </a:t>
                </a:r>
                <a:r>
                  <a:rPr lang="en-US" sz="600" dirty="0" err="1">
                    <a:solidFill>
                      <a:schemeClr val="bg1"/>
                    </a:solidFill>
                  </a:rPr>
                  <a:t>kDa</a:t>
                </a:r>
                <a:endParaRPr lang="en-US" sz="600" dirty="0">
                  <a:solidFill>
                    <a:schemeClr val="bg1"/>
                  </a:solidFill>
                </a:endParaRPr>
              </a:p>
            </p:txBody>
          </p:sp>
          <p:sp>
            <p:nvSpPr>
              <p:cNvPr id="66" name="Right Brace 65">
                <a:extLst>
                  <a:ext uri="{FF2B5EF4-FFF2-40B4-BE49-F238E27FC236}">
                    <a16:creationId xmlns:a16="http://schemas.microsoft.com/office/drawing/2014/main" id="{D9EA525A-CC00-495B-9149-A9194971BF8E}"/>
                  </a:ext>
                </a:extLst>
              </p:cNvPr>
              <p:cNvSpPr/>
              <p:nvPr/>
            </p:nvSpPr>
            <p:spPr>
              <a:xfrm>
                <a:off x="4600759" y="1579379"/>
                <a:ext cx="251649" cy="49447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TextBox 181">
                <a:extLst>
                  <a:ext uri="{FF2B5EF4-FFF2-40B4-BE49-F238E27FC236}">
                    <a16:creationId xmlns:a16="http://schemas.microsoft.com/office/drawing/2014/main" id="{72074F89-8A4F-4843-A8C9-31C7B83BF1E1}"/>
                  </a:ext>
                </a:extLst>
              </p:cNvPr>
              <p:cNvSpPr txBox="1"/>
              <p:nvPr/>
            </p:nvSpPr>
            <p:spPr>
              <a:xfrm>
                <a:off x="4827958" y="1696315"/>
                <a:ext cx="1655135" cy="230832"/>
              </a:xfrm>
              <a:prstGeom prst="rect">
                <a:avLst/>
              </a:prstGeom>
              <a:noFill/>
            </p:spPr>
            <p:txBody>
              <a:bodyPr wrap="square" rtlCol="0">
                <a:spAutoFit/>
              </a:bodyPr>
              <a:lstStyle/>
              <a:p>
                <a:r>
                  <a:rPr lang="en-US" sz="900" dirty="0">
                    <a:solidFill>
                      <a:schemeClr val="accent6">
                        <a:lumMod val="75000"/>
                      </a:schemeClr>
                    </a:solidFill>
                  </a:rPr>
                  <a:t>Total MBP </a:t>
                </a:r>
              </a:p>
            </p:txBody>
          </p:sp>
          <p:sp>
            <p:nvSpPr>
              <p:cNvPr id="183" name="TextBox 182">
                <a:extLst>
                  <a:ext uri="{FF2B5EF4-FFF2-40B4-BE49-F238E27FC236}">
                    <a16:creationId xmlns:a16="http://schemas.microsoft.com/office/drawing/2014/main" id="{59A840D7-AF05-475E-9B0E-399E3B102B38}"/>
                  </a:ext>
                </a:extLst>
              </p:cNvPr>
              <p:cNvSpPr txBox="1"/>
              <p:nvPr/>
            </p:nvSpPr>
            <p:spPr>
              <a:xfrm>
                <a:off x="274150" y="668427"/>
                <a:ext cx="597774" cy="184666"/>
              </a:xfrm>
              <a:prstGeom prst="rect">
                <a:avLst/>
              </a:prstGeom>
              <a:noFill/>
            </p:spPr>
            <p:txBody>
              <a:bodyPr wrap="square" rtlCol="0">
                <a:spAutoFit/>
              </a:bodyPr>
              <a:lstStyle/>
              <a:p>
                <a:r>
                  <a:rPr lang="en-US" sz="600" dirty="0">
                    <a:solidFill>
                      <a:schemeClr val="bg1"/>
                    </a:solidFill>
                  </a:rPr>
                  <a:t>Ladder</a:t>
                </a:r>
              </a:p>
            </p:txBody>
          </p:sp>
        </p:grpSp>
        <p:cxnSp>
          <p:nvCxnSpPr>
            <p:cNvPr id="10" name="Straight Connector 9">
              <a:extLst>
                <a:ext uri="{FF2B5EF4-FFF2-40B4-BE49-F238E27FC236}">
                  <a16:creationId xmlns:a16="http://schemas.microsoft.com/office/drawing/2014/main" id="{A315DDA6-50CD-4A1D-BBB6-DB1480AC4A7C}"/>
                </a:ext>
              </a:extLst>
            </p:cNvPr>
            <p:cNvCxnSpPr>
              <a:cxnSpLocks/>
            </p:cNvCxnSpPr>
            <p:nvPr/>
          </p:nvCxnSpPr>
          <p:spPr>
            <a:xfrm>
              <a:off x="1764443" y="546666"/>
              <a:ext cx="0" cy="16960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4" name="TextBox 183">
            <a:extLst>
              <a:ext uri="{FF2B5EF4-FFF2-40B4-BE49-F238E27FC236}">
                <a16:creationId xmlns:a16="http://schemas.microsoft.com/office/drawing/2014/main" id="{95D71AE8-E68E-4D22-A333-52E73FEB15F8}"/>
              </a:ext>
            </a:extLst>
          </p:cNvPr>
          <p:cNvSpPr txBox="1"/>
          <p:nvPr/>
        </p:nvSpPr>
        <p:spPr>
          <a:xfrm>
            <a:off x="4892288" y="2443967"/>
            <a:ext cx="908130" cy="276999"/>
          </a:xfrm>
          <a:prstGeom prst="rect">
            <a:avLst/>
          </a:prstGeom>
          <a:noFill/>
        </p:spPr>
        <p:txBody>
          <a:bodyPr wrap="square" rtlCol="0">
            <a:spAutoFit/>
          </a:bodyPr>
          <a:lstStyle/>
          <a:p>
            <a:r>
              <a:rPr lang="en-US" sz="1200" b="1" dirty="0"/>
              <a:t>90 dpi</a:t>
            </a:r>
          </a:p>
        </p:txBody>
      </p:sp>
      <p:sp>
        <p:nvSpPr>
          <p:cNvPr id="185" name="TextBox 184">
            <a:extLst>
              <a:ext uri="{FF2B5EF4-FFF2-40B4-BE49-F238E27FC236}">
                <a16:creationId xmlns:a16="http://schemas.microsoft.com/office/drawing/2014/main" id="{2435C9E6-8DB3-43CE-804D-A22FACF0B46E}"/>
              </a:ext>
            </a:extLst>
          </p:cNvPr>
          <p:cNvSpPr txBox="1"/>
          <p:nvPr/>
        </p:nvSpPr>
        <p:spPr>
          <a:xfrm rot="16200000">
            <a:off x="-361965" y="3063366"/>
            <a:ext cx="908130" cy="276999"/>
          </a:xfrm>
          <a:prstGeom prst="rect">
            <a:avLst/>
          </a:prstGeom>
          <a:noFill/>
        </p:spPr>
        <p:txBody>
          <a:bodyPr wrap="square" rtlCol="0">
            <a:spAutoFit/>
          </a:bodyPr>
          <a:lstStyle/>
          <a:p>
            <a:r>
              <a:rPr lang="en-US" sz="1200" b="1" dirty="0"/>
              <a:t>SVZ</a:t>
            </a:r>
          </a:p>
        </p:txBody>
      </p:sp>
      <p:sp>
        <p:nvSpPr>
          <p:cNvPr id="186" name="TextBox 185">
            <a:extLst>
              <a:ext uri="{FF2B5EF4-FFF2-40B4-BE49-F238E27FC236}">
                <a16:creationId xmlns:a16="http://schemas.microsoft.com/office/drawing/2014/main" id="{DBC3B25D-4687-44EB-B59F-6D1D5A35B405}"/>
              </a:ext>
            </a:extLst>
          </p:cNvPr>
          <p:cNvSpPr txBox="1"/>
          <p:nvPr/>
        </p:nvSpPr>
        <p:spPr>
          <a:xfrm rot="16200000">
            <a:off x="5291858" y="3066456"/>
            <a:ext cx="1551162" cy="200055"/>
          </a:xfrm>
          <a:prstGeom prst="rect">
            <a:avLst/>
          </a:prstGeom>
          <a:noFill/>
        </p:spPr>
        <p:txBody>
          <a:bodyPr wrap="square" rtlCol="0">
            <a:spAutoFit/>
          </a:bodyPr>
          <a:lstStyle/>
          <a:p>
            <a:r>
              <a:rPr lang="en-US" sz="700" dirty="0"/>
              <a:t>Total MBP/GAPDH</a:t>
            </a:r>
          </a:p>
        </p:txBody>
      </p:sp>
      <p:sp>
        <p:nvSpPr>
          <p:cNvPr id="187" name="TextBox 186">
            <a:extLst>
              <a:ext uri="{FF2B5EF4-FFF2-40B4-BE49-F238E27FC236}">
                <a16:creationId xmlns:a16="http://schemas.microsoft.com/office/drawing/2014/main" id="{9B6E6F32-C52F-44E2-BA6E-8DE4F150791C}"/>
              </a:ext>
            </a:extLst>
          </p:cNvPr>
          <p:cNvSpPr txBox="1"/>
          <p:nvPr/>
        </p:nvSpPr>
        <p:spPr>
          <a:xfrm rot="16200000">
            <a:off x="4571893" y="3183206"/>
            <a:ext cx="1551162" cy="200055"/>
          </a:xfrm>
          <a:prstGeom prst="rect">
            <a:avLst/>
          </a:prstGeom>
          <a:noFill/>
        </p:spPr>
        <p:txBody>
          <a:bodyPr wrap="square" rtlCol="0">
            <a:spAutoFit/>
          </a:bodyPr>
          <a:lstStyle/>
          <a:p>
            <a:r>
              <a:rPr lang="en-US" sz="700" dirty="0"/>
              <a:t>MBP bottom isoform/GAPDH</a:t>
            </a:r>
          </a:p>
        </p:txBody>
      </p:sp>
      <p:sp>
        <p:nvSpPr>
          <p:cNvPr id="188" name="TextBox 187">
            <a:extLst>
              <a:ext uri="{FF2B5EF4-FFF2-40B4-BE49-F238E27FC236}">
                <a16:creationId xmlns:a16="http://schemas.microsoft.com/office/drawing/2014/main" id="{D54E06D4-9A5D-4152-8FD9-F48FE664A649}"/>
              </a:ext>
            </a:extLst>
          </p:cNvPr>
          <p:cNvSpPr txBox="1"/>
          <p:nvPr/>
        </p:nvSpPr>
        <p:spPr>
          <a:xfrm rot="16200000">
            <a:off x="4570772" y="5770237"/>
            <a:ext cx="1551162" cy="200055"/>
          </a:xfrm>
          <a:prstGeom prst="rect">
            <a:avLst/>
          </a:prstGeom>
          <a:noFill/>
        </p:spPr>
        <p:txBody>
          <a:bodyPr wrap="square" rtlCol="0">
            <a:spAutoFit/>
          </a:bodyPr>
          <a:lstStyle/>
          <a:p>
            <a:r>
              <a:rPr lang="en-US" sz="700" dirty="0"/>
              <a:t>MBP bottom isoform/GAPDH</a:t>
            </a:r>
          </a:p>
        </p:txBody>
      </p:sp>
      <p:sp>
        <p:nvSpPr>
          <p:cNvPr id="189" name="TextBox 188">
            <a:extLst>
              <a:ext uri="{FF2B5EF4-FFF2-40B4-BE49-F238E27FC236}">
                <a16:creationId xmlns:a16="http://schemas.microsoft.com/office/drawing/2014/main" id="{BD549520-F1E8-4284-882D-C56173D3A238}"/>
              </a:ext>
            </a:extLst>
          </p:cNvPr>
          <p:cNvSpPr txBox="1"/>
          <p:nvPr/>
        </p:nvSpPr>
        <p:spPr>
          <a:xfrm rot="16200000">
            <a:off x="5294121" y="5671009"/>
            <a:ext cx="1551162" cy="200055"/>
          </a:xfrm>
          <a:prstGeom prst="rect">
            <a:avLst/>
          </a:prstGeom>
          <a:noFill/>
        </p:spPr>
        <p:txBody>
          <a:bodyPr wrap="square" rtlCol="0">
            <a:spAutoFit/>
          </a:bodyPr>
          <a:lstStyle/>
          <a:p>
            <a:r>
              <a:rPr lang="en-US" sz="700" dirty="0"/>
              <a:t>Total MBP/GAPDH</a:t>
            </a:r>
          </a:p>
        </p:txBody>
      </p:sp>
      <p:sp>
        <p:nvSpPr>
          <p:cNvPr id="190" name="TextBox 189">
            <a:extLst>
              <a:ext uri="{FF2B5EF4-FFF2-40B4-BE49-F238E27FC236}">
                <a16:creationId xmlns:a16="http://schemas.microsoft.com/office/drawing/2014/main" id="{726DD5BD-AFA3-4BC3-9C82-1FCE265644A1}"/>
              </a:ext>
            </a:extLst>
          </p:cNvPr>
          <p:cNvSpPr txBox="1"/>
          <p:nvPr/>
        </p:nvSpPr>
        <p:spPr>
          <a:xfrm rot="16200000">
            <a:off x="4570439" y="7072787"/>
            <a:ext cx="1551162" cy="200055"/>
          </a:xfrm>
          <a:prstGeom prst="rect">
            <a:avLst/>
          </a:prstGeom>
          <a:noFill/>
        </p:spPr>
        <p:txBody>
          <a:bodyPr wrap="square" rtlCol="0">
            <a:spAutoFit/>
          </a:bodyPr>
          <a:lstStyle/>
          <a:p>
            <a:r>
              <a:rPr lang="en-US" sz="700" dirty="0"/>
              <a:t>MBP bottom isoform/GAPDH</a:t>
            </a:r>
          </a:p>
        </p:txBody>
      </p:sp>
      <p:sp>
        <p:nvSpPr>
          <p:cNvPr id="191" name="TextBox 190">
            <a:extLst>
              <a:ext uri="{FF2B5EF4-FFF2-40B4-BE49-F238E27FC236}">
                <a16:creationId xmlns:a16="http://schemas.microsoft.com/office/drawing/2014/main" id="{BC36EC31-3A06-494E-8738-334AC5099187}"/>
              </a:ext>
            </a:extLst>
          </p:cNvPr>
          <p:cNvSpPr txBox="1"/>
          <p:nvPr/>
        </p:nvSpPr>
        <p:spPr>
          <a:xfrm rot="16200000">
            <a:off x="5296388" y="6968802"/>
            <a:ext cx="1551162" cy="200055"/>
          </a:xfrm>
          <a:prstGeom prst="rect">
            <a:avLst/>
          </a:prstGeom>
          <a:noFill/>
        </p:spPr>
        <p:txBody>
          <a:bodyPr wrap="square" rtlCol="0">
            <a:spAutoFit/>
          </a:bodyPr>
          <a:lstStyle/>
          <a:p>
            <a:r>
              <a:rPr lang="en-US" sz="700" dirty="0"/>
              <a:t>Total MBP/GAPDH</a:t>
            </a:r>
          </a:p>
        </p:txBody>
      </p:sp>
      <p:sp>
        <p:nvSpPr>
          <p:cNvPr id="192" name="TextBox 191">
            <a:extLst>
              <a:ext uri="{FF2B5EF4-FFF2-40B4-BE49-F238E27FC236}">
                <a16:creationId xmlns:a16="http://schemas.microsoft.com/office/drawing/2014/main" id="{D6882106-69D2-4681-BD1A-969459207573}"/>
              </a:ext>
            </a:extLst>
          </p:cNvPr>
          <p:cNvSpPr txBox="1"/>
          <p:nvPr/>
        </p:nvSpPr>
        <p:spPr>
          <a:xfrm rot="16200000">
            <a:off x="5291925" y="4410049"/>
            <a:ext cx="1551162" cy="200055"/>
          </a:xfrm>
          <a:prstGeom prst="rect">
            <a:avLst/>
          </a:prstGeom>
          <a:noFill/>
        </p:spPr>
        <p:txBody>
          <a:bodyPr wrap="square" rtlCol="0">
            <a:spAutoFit/>
          </a:bodyPr>
          <a:lstStyle/>
          <a:p>
            <a:r>
              <a:rPr lang="en-US" sz="700" dirty="0"/>
              <a:t>Total MBP/GAPDH</a:t>
            </a:r>
          </a:p>
        </p:txBody>
      </p:sp>
      <p:sp>
        <p:nvSpPr>
          <p:cNvPr id="126" name="TextBox 99">
            <a:extLst>
              <a:ext uri="{FF2B5EF4-FFF2-40B4-BE49-F238E27FC236}">
                <a16:creationId xmlns:a16="http://schemas.microsoft.com/office/drawing/2014/main" id="{CE98949A-BBB1-4A51-A233-6445D12AF6B2}"/>
              </a:ext>
            </a:extLst>
          </p:cNvPr>
          <p:cNvSpPr txBox="1"/>
          <p:nvPr/>
        </p:nvSpPr>
        <p:spPr>
          <a:xfrm>
            <a:off x="-46965" y="7929132"/>
            <a:ext cx="6887639" cy="1061829"/>
          </a:xfrm>
          <a:prstGeom prst="rect">
            <a:avLst/>
          </a:prstGeom>
          <a:noFill/>
        </p:spPr>
        <p:txBody>
          <a:bodyPr wrap="square" rtlCol="0">
            <a:spAutoFit/>
          </a:bodyPr>
          <a:lstStyle/>
          <a:p>
            <a:pPr algn="just"/>
            <a:r>
              <a:rPr lang="en-US" sz="900" b="1" i="1" u="sng" dirty="0">
                <a:effectLst/>
                <a:ea typeface="Times New Roman" panose="02020603050405020304" pitchFamily="18" charset="0"/>
              </a:rPr>
              <a:t>MBP expression is altered after juvenile MeV infection</a:t>
            </a:r>
            <a:r>
              <a:rPr lang="en-US" sz="900" b="1" i="1" dirty="0">
                <a:effectLst/>
                <a:ea typeface="Times New Roman" panose="02020603050405020304" pitchFamily="18" charset="0"/>
              </a:rPr>
              <a:t>: </a:t>
            </a:r>
            <a:r>
              <a:rPr lang="en-US" sz="900" dirty="0">
                <a:effectLst/>
                <a:ea typeface="Times New Roman" panose="02020603050405020304" pitchFamily="18" charset="0"/>
              </a:rPr>
              <a:t>Juvenile mice were infected with  measles virus (MeV) or PBS, and thei</a:t>
            </a:r>
            <a:r>
              <a:rPr lang="en-US" sz="900" dirty="0">
                <a:ea typeface="Times New Roman" panose="02020603050405020304" pitchFamily="18" charset="0"/>
              </a:rPr>
              <a:t>r brain was harvested at 9- and 90-days post infection (dpi). The sub-ventricular zone (SVZ), hippocampus (Hippo), cerebellum (Cere), and cortex were dissected and lysed for western blot analysis of myelin basic protein (MBP). (A) Representative blots for MBP is shown for the SVZ at 9 dpi. The different isoforms of MBP (green) and loading control (GAPDH; red) are indicated for the PBS injected and MeV infected group. Quantification of MBP blots at 9 dpi (left column) and 90 dpi (right column) are shown for the SVZ (B and C), hippo (D and E), </a:t>
            </a:r>
            <a:r>
              <a:rPr lang="en-US" sz="900" dirty="0" err="1">
                <a:ea typeface="Times New Roman" panose="02020603050405020304" pitchFamily="18" charset="0"/>
              </a:rPr>
              <a:t>cere</a:t>
            </a:r>
            <a:r>
              <a:rPr lang="en-US" sz="900" dirty="0">
                <a:ea typeface="Times New Roman" panose="02020603050405020304" pitchFamily="18" charset="0"/>
              </a:rPr>
              <a:t> (F and G), and cortex (H and I). All graphs from B-I were normalized by GAPDH of their respective blots. The units for the Y-axis are arbitrary units (A.U.). Statistical analysis was applied by unpaired two-tailed student t-test where *p&lt;0.05 and n=5-7 mice.</a:t>
            </a:r>
            <a:endParaRPr lang="en-US" sz="900" dirty="0">
              <a:effectLst/>
              <a:ea typeface="Times New Roman" panose="02020603050405020304" pitchFamily="18" charset="0"/>
            </a:endParaRPr>
          </a:p>
        </p:txBody>
      </p:sp>
    </p:spTree>
    <p:extLst>
      <p:ext uri="{BB962C8B-B14F-4D97-AF65-F5344CB8AC3E}">
        <p14:creationId xmlns:p14="http://schemas.microsoft.com/office/powerpoint/2010/main" val="1971511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6279CBB1-16DE-BAC4-5E93-9F63AB7EDF4E}"/>
              </a:ext>
            </a:extLst>
          </p:cNvPr>
          <p:cNvSpPr txBox="1"/>
          <p:nvPr/>
        </p:nvSpPr>
        <p:spPr>
          <a:xfrm>
            <a:off x="0" y="23446"/>
            <a:ext cx="5669861" cy="276999"/>
          </a:xfrm>
          <a:prstGeom prst="rect">
            <a:avLst/>
          </a:prstGeom>
          <a:noFill/>
        </p:spPr>
        <p:txBody>
          <a:bodyPr wrap="square" rtlCol="0">
            <a:spAutoFit/>
          </a:bodyPr>
          <a:lstStyle/>
          <a:p>
            <a:r>
              <a:rPr lang="en-US" sz="1200" b="1" u="sng" dirty="0"/>
              <a:t>Supplemental figure 2 </a:t>
            </a:r>
          </a:p>
        </p:txBody>
      </p:sp>
      <p:sp>
        <p:nvSpPr>
          <p:cNvPr id="2" name="TextBox 1">
            <a:extLst>
              <a:ext uri="{FF2B5EF4-FFF2-40B4-BE49-F238E27FC236}">
                <a16:creationId xmlns:a16="http://schemas.microsoft.com/office/drawing/2014/main" id="{D262D9FC-9EE2-BC26-6C70-29E2A5B9BF2F}"/>
              </a:ext>
            </a:extLst>
          </p:cNvPr>
          <p:cNvSpPr txBox="1"/>
          <p:nvPr/>
        </p:nvSpPr>
        <p:spPr>
          <a:xfrm>
            <a:off x="223531" y="259091"/>
            <a:ext cx="3948899" cy="246221"/>
          </a:xfrm>
          <a:prstGeom prst="rect">
            <a:avLst/>
          </a:prstGeom>
          <a:noFill/>
        </p:spPr>
        <p:txBody>
          <a:bodyPr wrap="square" rtlCol="0">
            <a:spAutoFit/>
          </a:bodyPr>
          <a:lstStyle/>
          <a:p>
            <a:r>
              <a:rPr lang="en-US" sz="1000" i="1" dirty="0"/>
              <a:t>Representative blot for MOG and MAG shown for SVZ at 9 dpi  </a:t>
            </a:r>
          </a:p>
        </p:txBody>
      </p:sp>
      <p:sp>
        <p:nvSpPr>
          <p:cNvPr id="3" name="TextBox 2">
            <a:extLst>
              <a:ext uri="{FF2B5EF4-FFF2-40B4-BE49-F238E27FC236}">
                <a16:creationId xmlns:a16="http://schemas.microsoft.com/office/drawing/2014/main" id="{7DDE4703-7233-EB07-C3F5-6E901C16422D}"/>
              </a:ext>
            </a:extLst>
          </p:cNvPr>
          <p:cNvSpPr txBox="1"/>
          <p:nvPr/>
        </p:nvSpPr>
        <p:spPr>
          <a:xfrm>
            <a:off x="63581" y="259090"/>
            <a:ext cx="319900" cy="246221"/>
          </a:xfrm>
          <a:prstGeom prst="rect">
            <a:avLst/>
          </a:prstGeom>
          <a:noFill/>
        </p:spPr>
        <p:txBody>
          <a:bodyPr wrap="square" rtlCol="0">
            <a:spAutoFit/>
          </a:bodyPr>
          <a:lstStyle/>
          <a:p>
            <a:r>
              <a:rPr lang="en-US" sz="1000" i="1" dirty="0"/>
              <a:t>A.</a:t>
            </a:r>
          </a:p>
        </p:txBody>
      </p:sp>
      <p:sp>
        <p:nvSpPr>
          <p:cNvPr id="9" name="TextBox 8">
            <a:extLst>
              <a:ext uri="{FF2B5EF4-FFF2-40B4-BE49-F238E27FC236}">
                <a16:creationId xmlns:a16="http://schemas.microsoft.com/office/drawing/2014/main" id="{7B40B7E3-45C7-1449-30D2-A7BE9BFF0319}"/>
              </a:ext>
            </a:extLst>
          </p:cNvPr>
          <p:cNvSpPr txBox="1"/>
          <p:nvPr/>
        </p:nvSpPr>
        <p:spPr>
          <a:xfrm>
            <a:off x="138986" y="2260387"/>
            <a:ext cx="3948899" cy="246221"/>
          </a:xfrm>
          <a:prstGeom prst="rect">
            <a:avLst/>
          </a:prstGeom>
          <a:noFill/>
        </p:spPr>
        <p:txBody>
          <a:bodyPr wrap="square" rtlCol="0">
            <a:spAutoFit/>
          </a:bodyPr>
          <a:lstStyle/>
          <a:p>
            <a:r>
              <a:rPr lang="en-US" sz="1000" i="1" dirty="0"/>
              <a:t>Quantification of western blots for MOG and MAG</a:t>
            </a:r>
          </a:p>
        </p:txBody>
      </p:sp>
      <p:sp>
        <p:nvSpPr>
          <p:cNvPr id="26" name="TextBox 25">
            <a:extLst>
              <a:ext uri="{FF2B5EF4-FFF2-40B4-BE49-F238E27FC236}">
                <a16:creationId xmlns:a16="http://schemas.microsoft.com/office/drawing/2014/main" id="{C0D6131A-C967-A5CE-5B3C-40A0E9710DC1}"/>
              </a:ext>
            </a:extLst>
          </p:cNvPr>
          <p:cNvSpPr txBox="1"/>
          <p:nvPr/>
        </p:nvSpPr>
        <p:spPr>
          <a:xfrm rot="16200000">
            <a:off x="-123954" y="3127326"/>
            <a:ext cx="908130" cy="276999"/>
          </a:xfrm>
          <a:prstGeom prst="rect">
            <a:avLst/>
          </a:prstGeom>
          <a:noFill/>
        </p:spPr>
        <p:txBody>
          <a:bodyPr wrap="square" rtlCol="0">
            <a:spAutoFit/>
          </a:bodyPr>
          <a:lstStyle/>
          <a:p>
            <a:r>
              <a:rPr lang="en-US" sz="1200" b="1" dirty="0"/>
              <a:t>SVZ</a:t>
            </a:r>
          </a:p>
        </p:txBody>
      </p:sp>
      <p:graphicFrame>
        <p:nvGraphicFramePr>
          <p:cNvPr id="29" name="Object 28">
            <a:extLst>
              <a:ext uri="{FF2B5EF4-FFF2-40B4-BE49-F238E27FC236}">
                <a16:creationId xmlns:a16="http://schemas.microsoft.com/office/drawing/2014/main" id="{1324279C-92EB-321D-6952-4A30407CB134}"/>
              </a:ext>
            </a:extLst>
          </p:cNvPr>
          <p:cNvGraphicFramePr>
            <a:graphicFrameLocks/>
          </p:cNvGraphicFramePr>
          <p:nvPr>
            <p:extLst>
              <p:ext uri="{D42A27DB-BD31-4B8C-83A1-F6EECF244321}">
                <p14:modId xmlns:p14="http://schemas.microsoft.com/office/powerpoint/2010/main" val="730278374"/>
              </p:ext>
            </p:extLst>
          </p:nvPr>
        </p:nvGraphicFramePr>
        <p:xfrm>
          <a:off x="621524" y="3116501"/>
          <a:ext cx="665162" cy="809625"/>
        </p:xfrm>
        <a:graphic>
          <a:graphicData uri="http://schemas.openxmlformats.org/presentationml/2006/ole">
            <mc:AlternateContent xmlns:mc="http://schemas.openxmlformats.org/markup-compatibility/2006">
              <mc:Choice xmlns:v="urn:schemas-microsoft-com:vml" Requires="v">
                <p:oleObj name="Prism 9" r:id="rId3" imgW="1786633" imgH="2277974" progId="Prism9.Document">
                  <p:embed/>
                </p:oleObj>
              </mc:Choice>
              <mc:Fallback>
                <p:oleObj name="Prism 9" r:id="rId3" imgW="1786633" imgH="2277974" progId="Prism9.Document">
                  <p:embed/>
                  <p:pic>
                    <p:nvPicPr>
                      <p:cNvPr id="29" name="Object 28">
                        <a:extLst>
                          <a:ext uri="{FF2B5EF4-FFF2-40B4-BE49-F238E27FC236}">
                            <a16:creationId xmlns:a16="http://schemas.microsoft.com/office/drawing/2014/main" id="{1324279C-92EB-321D-6952-4A30407CB134}"/>
                          </a:ext>
                        </a:extLst>
                      </p:cNvPr>
                      <p:cNvPicPr preferRelativeResize="0"/>
                      <p:nvPr/>
                    </p:nvPicPr>
                    <p:blipFill>
                      <a:blip r:embed="rId4"/>
                      <a:stretch>
                        <a:fillRect/>
                      </a:stretch>
                    </p:blipFill>
                    <p:spPr>
                      <a:xfrm>
                        <a:off x="621524" y="3116501"/>
                        <a:ext cx="665162" cy="809625"/>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883A7183-38B9-AC1B-42AF-CA4A64284B1B}"/>
              </a:ext>
            </a:extLst>
          </p:cNvPr>
          <p:cNvGraphicFramePr>
            <a:graphicFrameLocks/>
          </p:cNvGraphicFramePr>
          <p:nvPr>
            <p:extLst>
              <p:ext uri="{D42A27DB-BD31-4B8C-83A1-F6EECF244321}">
                <p14:modId xmlns:p14="http://schemas.microsoft.com/office/powerpoint/2010/main" val="924366314"/>
              </p:ext>
            </p:extLst>
          </p:nvPr>
        </p:nvGraphicFramePr>
        <p:xfrm>
          <a:off x="1671467" y="3116501"/>
          <a:ext cx="665163" cy="809625"/>
        </p:xfrm>
        <a:graphic>
          <a:graphicData uri="http://schemas.openxmlformats.org/presentationml/2006/ole">
            <mc:AlternateContent xmlns:mc="http://schemas.openxmlformats.org/markup-compatibility/2006">
              <mc:Choice xmlns:v="urn:schemas-microsoft-com:vml" Requires="v">
                <p:oleObj name="Prism 9" r:id="rId5" imgW="1786633" imgH="2277974" progId="Prism9.Document">
                  <p:embed/>
                </p:oleObj>
              </mc:Choice>
              <mc:Fallback>
                <p:oleObj name="Prism 9" r:id="rId5" imgW="1786633" imgH="2277974" progId="Prism9.Document">
                  <p:embed/>
                  <p:pic>
                    <p:nvPicPr>
                      <p:cNvPr id="30" name="Object 29">
                        <a:extLst>
                          <a:ext uri="{FF2B5EF4-FFF2-40B4-BE49-F238E27FC236}">
                            <a16:creationId xmlns:a16="http://schemas.microsoft.com/office/drawing/2014/main" id="{883A7183-38B9-AC1B-42AF-CA4A64284B1B}"/>
                          </a:ext>
                        </a:extLst>
                      </p:cNvPr>
                      <p:cNvPicPr preferRelativeResize="0"/>
                      <p:nvPr/>
                    </p:nvPicPr>
                    <p:blipFill>
                      <a:blip r:embed="rId6"/>
                      <a:stretch>
                        <a:fillRect/>
                      </a:stretch>
                    </p:blipFill>
                    <p:spPr>
                      <a:xfrm>
                        <a:off x="1671467" y="3116501"/>
                        <a:ext cx="665163" cy="809625"/>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17FE8E31-A21C-0387-B29E-456FD51896B0}"/>
              </a:ext>
            </a:extLst>
          </p:cNvPr>
          <p:cNvGraphicFramePr>
            <a:graphicFrameLocks/>
          </p:cNvGraphicFramePr>
          <p:nvPr>
            <p:extLst>
              <p:ext uri="{D42A27DB-BD31-4B8C-83A1-F6EECF244321}">
                <p14:modId xmlns:p14="http://schemas.microsoft.com/office/powerpoint/2010/main" val="3759589513"/>
              </p:ext>
            </p:extLst>
          </p:nvPr>
        </p:nvGraphicFramePr>
        <p:xfrm>
          <a:off x="4365625" y="3123588"/>
          <a:ext cx="625475" cy="811213"/>
        </p:xfrm>
        <a:graphic>
          <a:graphicData uri="http://schemas.openxmlformats.org/presentationml/2006/ole">
            <mc:AlternateContent xmlns:mc="http://schemas.openxmlformats.org/markup-compatibility/2006">
              <mc:Choice xmlns:v="urn:schemas-microsoft-com:vml" Requires="v">
                <p:oleObj name="Prism 9" r:id="rId7" imgW="1671030" imgH="2277974" progId="Prism9.Document">
                  <p:embed/>
                </p:oleObj>
              </mc:Choice>
              <mc:Fallback>
                <p:oleObj name="Prism 9" r:id="rId7" imgW="1671030" imgH="2277974" progId="Prism9.Document">
                  <p:embed/>
                  <p:pic>
                    <p:nvPicPr>
                      <p:cNvPr id="43" name="Object 42">
                        <a:extLst>
                          <a:ext uri="{FF2B5EF4-FFF2-40B4-BE49-F238E27FC236}">
                            <a16:creationId xmlns:a16="http://schemas.microsoft.com/office/drawing/2014/main" id="{17FE8E31-A21C-0387-B29E-456FD51896B0}"/>
                          </a:ext>
                        </a:extLst>
                      </p:cNvPr>
                      <p:cNvPicPr preferRelativeResize="0"/>
                      <p:nvPr/>
                    </p:nvPicPr>
                    <p:blipFill>
                      <a:blip r:embed="rId8"/>
                      <a:stretch>
                        <a:fillRect/>
                      </a:stretch>
                    </p:blipFill>
                    <p:spPr>
                      <a:xfrm>
                        <a:off x="4365625" y="3123588"/>
                        <a:ext cx="625475" cy="811213"/>
                      </a:xfrm>
                      <a:prstGeom prst="rect">
                        <a:avLst/>
                      </a:prstGeom>
                    </p:spPr>
                  </p:pic>
                </p:oleObj>
              </mc:Fallback>
            </mc:AlternateContent>
          </a:graphicData>
        </a:graphic>
      </p:graphicFrame>
      <p:sp>
        <p:nvSpPr>
          <p:cNvPr id="44" name="TextBox 43">
            <a:extLst>
              <a:ext uri="{FF2B5EF4-FFF2-40B4-BE49-F238E27FC236}">
                <a16:creationId xmlns:a16="http://schemas.microsoft.com/office/drawing/2014/main" id="{D6B9FFAA-F669-4506-059E-EE8C35495C9F}"/>
              </a:ext>
            </a:extLst>
          </p:cNvPr>
          <p:cNvSpPr txBox="1"/>
          <p:nvPr/>
        </p:nvSpPr>
        <p:spPr>
          <a:xfrm rot="16200000">
            <a:off x="-232211" y="2955048"/>
            <a:ext cx="1551162" cy="200055"/>
          </a:xfrm>
          <a:prstGeom prst="rect">
            <a:avLst/>
          </a:prstGeom>
          <a:noFill/>
        </p:spPr>
        <p:txBody>
          <a:bodyPr wrap="square" rtlCol="0">
            <a:spAutoFit/>
          </a:bodyPr>
          <a:lstStyle/>
          <a:p>
            <a:r>
              <a:rPr lang="en-US" sz="700" dirty="0"/>
              <a:t>MOG/GAPDH</a:t>
            </a:r>
          </a:p>
        </p:txBody>
      </p:sp>
      <p:sp>
        <p:nvSpPr>
          <p:cNvPr id="45" name="TextBox 44">
            <a:extLst>
              <a:ext uri="{FF2B5EF4-FFF2-40B4-BE49-F238E27FC236}">
                <a16:creationId xmlns:a16="http://schemas.microsoft.com/office/drawing/2014/main" id="{25213328-8857-E0A6-5000-9C78502F11C9}"/>
              </a:ext>
            </a:extLst>
          </p:cNvPr>
          <p:cNvSpPr txBox="1"/>
          <p:nvPr/>
        </p:nvSpPr>
        <p:spPr>
          <a:xfrm rot="16200000">
            <a:off x="838164" y="2954693"/>
            <a:ext cx="1551162" cy="200055"/>
          </a:xfrm>
          <a:prstGeom prst="rect">
            <a:avLst/>
          </a:prstGeom>
          <a:noFill/>
        </p:spPr>
        <p:txBody>
          <a:bodyPr wrap="square" rtlCol="0">
            <a:spAutoFit/>
          </a:bodyPr>
          <a:lstStyle/>
          <a:p>
            <a:r>
              <a:rPr lang="en-US" sz="700" dirty="0"/>
              <a:t>MAG/GAPDH</a:t>
            </a:r>
          </a:p>
        </p:txBody>
      </p:sp>
      <p:sp>
        <p:nvSpPr>
          <p:cNvPr id="52" name="TextBox 51">
            <a:extLst>
              <a:ext uri="{FF2B5EF4-FFF2-40B4-BE49-F238E27FC236}">
                <a16:creationId xmlns:a16="http://schemas.microsoft.com/office/drawing/2014/main" id="{C5F02B2F-9BD3-A35E-AC6D-20E5E124B632}"/>
              </a:ext>
            </a:extLst>
          </p:cNvPr>
          <p:cNvSpPr txBox="1"/>
          <p:nvPr/>
        </p:nvSpPr>
        <p:spPr>
          <a:xfrm rot="16200000">
            <a:off x="3496700" y="2965399"/>
            <a:ext cx="1551162" cy="200055"/>
          </a:xfrm>
          <a:prstGeom prst="rect">
            <a:avLst/>
          </a:prstGeom>
          <a:noFill/>
        </p:spPr>
        <p:txBody>
          <a:bodyPr wrap="square" rtlCol="0">
            <a:spAutoFit/>
          </a:bodyPr>
          <a:lstStyle/>
          <a:p>
            <a:r>
              <a:rPr lang="en-US" sz="700" dirty="0"/>
              <a:t>MAG/GAPDH</a:t>
            </a:r>
          </a:p>
        </p:txBody>
      </p:sp>
      <p:sp>
        <p:nvSpPr>
          <p:cNvPr id="54" name="TextBox 53">
            <a:extLst>
              <a:ext uri="{FF2B5EF4-FFF2-40B4-BE49-F238E27FC236}">
                <a16:creationId xmlns:a16="http://schemas.microsoft.com/office/drawing/2014/main" id="{4EA55259-8146-7BE6-1612-340B13A56332}"/>
              </a:ext>
            </a:extLst>
          </p:cNvPr>
          <p:cNvSpPr txBox="1"/>
          <p:nvPr/>
        </p:nvSpPr>
        <p:spPr>
          <a:xfrm>
            <a:off x="464535" y="2808352"/>
            <a:ext cx="319900" cy="276999"/>
          </a:xfrm>
          <a:prstGeom prst="rect">
            <a:avLst/>
          </a:prstGeom>
          <a:noFill/>
        </p:spPr>
        <p:txBody>
          <a:bodyPr wrap="square" rtlCol="0">
            <a:spAutoFit/>
          </a:bodyPr>
          <a:lstStyle/>
          <a:p>
            <a:r>
              <a:rPr lang="en-US" sz="1200" b="1" i="1" dirty="0"/>
              <a:t>B.</a:t>
            </a:r>
          </a:p>
        </p:txBody>
      </p:sp>
      <p:sp>
        <p:nvSpPr>
          <p:cNvPr id="60" name="TextBox 59">
            <a:extLst>
              <a:ext uri="{FF2B5EF4-FFF2-40B4-BE49-F238E27FC236}">
                <a16:creationId xmlns:a16="http://schemas.microsoft.com/office/drawing/2014/main" id="{C725CF19-5FE4-12C2-B667-2F441F12A803}"/>
              </a:ext>
            </a:extLst>
          </p:cNvPr>
          <p:cNvSpPr txBox="1"/>
          <p:nvPr/>
        </p:nvSpPr>
        <p:spPr>
          <a:xfrm>
            <a:off x="4248080" y="2808103"/>
            <a:ext cx="319900" cy="276999"/>
          </a:xfrm>
          <a:prstGeom prst="rect">
            <a:avLst/>
          </a:prstGeom>
          <a:noFill/>
        </p:spPr>
        <p:txBody>
          <a:bodyPr wrap="square" rtlCol="0">
            <a:spAutoFit/>
          </a:bodyPr>
          <a:lstStyle/>
          <a:p>
            <a:r>
              <a:rPr lang="en-US" sz="1200" b="1" i="1" dirty="0"/>
              <a:t>E.</a:t>
            </a:r>
          </a:p>
        </p:txBody>
      </p:sp>
      <p:graphicFrame>
        <p:nvGraphicFramePr>
          <p:cNvPr id="61" name="Object 60">
            <a:extLst>
              <a:ext uri="{FF2B5EF4-FFF2-40B4-BE49-F238E27FC236}">
                <a16:creationId xmlns:a16="http://schemas.microsoft.com/office/drawing/2014/main" id="{1A0D3568-A6DD-B66B-F65A-AC2E4A0C3175}"/>
              </a:ext>
            </a:extLst>
          </p:cNvPr>
          <p:cNvGraphicFramePr>
            <a:graphicFrameLocks/>
          </p:cNvGraphicFramePr>
          <p:nvPr>
            <p:extLst>
              <p:ext uri="{D42A27DB-BD31-4B8C-83A1-F6EECF244321}">
                <p14:modId xmlns:p14="http://schemas.microsoft.com/office/powerpoint/2010/main" val="1493634608"/>
              </p:ext>
            </p:extLst>
          </p:nvPr>
        </p:nvGraphicFramePr>
        <p:xfrm>
          <a:off x="3448050" y="3125984"/>
          <a:ext cx="622300" cy="808038"/>
        </p:xfrm>
        <a:graphic>
          <a:graphicData uri="http://schemas.openxmlformats.org/presentationml/2006/ole">
            <mc:AlternateContent xmlns:mc="http://schemas.openxmlformats.org/markup-compatibility/2006">
              <mc:Choice xmlns:v="urn:schemas-microsoft-com:vml" Requires="v">
                <p:oleObj name="Prism 9" r:id="rId9" imgW="1671030" imgH="2277974" progId="Prism9.Document">
                  <p:embed/>
                </p:oleObj>
              </mc:Choice>
              <mc:Fallback>
                <p:oleObj name="Prism 9" r:id="rId9" imgW="1671030" imgH="2277974" progId="Prism9.Document">
                  <p:embed/>
                  <p:pic>
                    <p:nvPicPr>
                      <p:cNvPr id="61" name="Object 60">
                        <a:extLst>
                          <a:ext uri="{FF2B5EF4-FFF2-40B4-BE49-F238E27FC236}">
                            <a16:creationId xmlns:a16="http://schemas.microsoft.com/office/drawing/2014/main" id="{1A0D3568-A6DD-B66B-F65A-AC2E4A0C3175}"/>
                          </a:ext>
                        </a:extLst>
                      </p:cNvPr>
                      <p:cNvPicPr preferRelativeResize="0"/>
                      <p:nvPr/>
                    </p:nvPicPr>
                    <p:blipFill>
                      <a:blip r:embed="rId10"/>
                      <a:stretch>
                        <a:fillRect/>
                      </a:stretch>
                    </p:blipFill>
                    <p:spPr>
                      <a:xfrm>
                        <a:off x="3448050" y="3125984"/>
                        <a:ext cx="622300" cy="808038"/>
                      </a:xfrm>
                      <a:prstGeom prst="rect">
                        <a:avLst/>
                      </a:prstGeom>
                    </p:spPr>
                  </p:pic>
                </p:oleObj>
              </mc:Fallback>
            </mc:AlternateContent>
          </a:graphicData>
        </a:graphic>
      </p:graphicFrame>
      <p:sp>
        <p:nvSpPr>
          <p:cNvPr id="62" name="TextBox 61">
            <a:extLst>
              <a:ext uri="{FF2B5EF4-FFF2-40B4-BE49-F238E27FC236}">
                <a16:creationId xmlns:a16="http://schemas.microsoft.com/office/drawing/2014/main" id="{2EA6A35A-2124-AEB8-29A5-EFC44C96664B}"/>
              </a:ext>
            </a:extLst>
          </p:cNvPr>
          <p:cNvSpPr txBox="1"/>
          <p:nvPr/>
        </p:nvSpPr>
        <p:spPr>
          <a:xfrm rot="16200000">
            <a:off x="2592438" y="2954623"/>
            <a:ext cx="1551162" cy="200055"/>
          </a:xfrm>
          <a:prstGeom prst="rect">
            <a:avLst/>
          </a:prstGeom>
          <a:noFill/>
        </p:spPr>
        <p:txBody>
          <a:bodyPr wrap="square" rtlCol="0">
            <a:spAutoFit/>
          </a:bodyPr>
          <a:lstStyle/>
          <a:p>
            <a:r>
              <a:rPr lang="en-US" sz="700" dirty="0"/>
              <a:t>MOG/GAPDH</a:t>
            </a:r>
          </a:p>
        </p:txBody>
      </p:sp>
      <p:sp>
        <p:nvSpPr>
          <p:cNvPr id="64" name="TextBox 63">
            <a:extLst>
              <a:ext uri="{FF2B5EF4-FFF2-40B4-BE49-F238E27FC236}">
                <a16:creationId xmlns:a16="http://schemas.microsoft.com/office/drawing/2014/main" id="{FC5FD321-ED58-D7DF-2F37-8C92C7A0FA11}"/>
              </a:ext>
            </a:extLst>
          </p:cNvPr>
          <p:cNvSpPr txBox="1"/>
          <p:nvPr/>
        </p:nvSpPr>
        <p:spPr>
          <a:xfrm>
            <a:off x="3184465" y="2810400"/>
            <a:ext cx="319900" cy="276999"/>
          </a:xfrm>
          <a:prstGeom prst="rect">
            <a:avLst/>
          </a:prstGeom>
          <a:noFill/>
        </p:spPr>
        <p:txBody>
          <a:bodyPr wrap="square" rtlCol="0">
            <a:spAutoFit/>
          </a:bodyPr>
          <a:lstStyle/>
          <a:p>
            <a:r>
              <a:rPr lang="en-US" sz="1200" b="1" i="1" dirty="0"/>
              <a:t>D.</a:t>
            </a:r>
          </a:p>
        </p:txBody>
      </p:sp>
      <p:sp>
        <p:nvSpPr>
          <p:cNvPr id="65" name="TextBox 64">
            <a:extLst>
              <a:ext uri="{FF2B5EF4-FFF2-40B4-BE49-F238E27FC236}">
                <a16:creationId xmlns:a16="http://schemas.microsoft.com/office/drawing/2014/main" id="{B34E64DC-4376-996E-341F-F7010EEFA93F}"/>
              </a:ext>
            </a:extLst>
          </p:cNvPr>
          <p:cNvSpPr txBox="1"/>
          <p:nvPr/>
        </p:nvSpPr>
        <p:spPr>
          <a:xfrm rot="16200000">
            <a:off x="-121262" y="4332748"/>
            <a:ext cx="908130" cy="276999"/>
          </a:xfrm>
          <a:prstGeom prst="rect">
            <a:avLst/>
          </a:prstGeom>
          <a:noFill/>
        </p:spPr>
        <p:txBody>
          <a:bodyPr wrap="square" rtlCol="0">
            <a:spAutoFit/>
          </a:bodyPr>
          <a:lstStyle/>
          <a:p>
            <a:r>
              <a:rPr lang="en-US" sz="1200" b="1" dirty="0"/>
              <a:t>Hippo</a:t>
            </a:r>
          </a:p>
        </p:txBody>
      </p:sp>
      <p:graphicFrame>
        <p:nvGraphicFramePr>
          <p:cNvPr id="68" name="Object 67">
            <a:extLst>
              <a:ext uri="{FF2B5EF4-FFF2-40B4-BE49-F238E27FC236}">
                <a16:creationId xmlns:a16="http://schemas.microsoft.com/office/drawing/2014/main" id="{3AA4D25B-62A0-24E3-A8F7-7BC2A3161608}"/>
              </a:ext>
            </a:extLst>
          </p:cNvPr>
          <p:cNvGraphicFramePr>
            <a:graphicFrameLocks/>
          </p:cNvGraphicFramePr>
          <p:nvPr/>
        </p:nvGraphicFramePr>
        <p:xfrm>
          <a:off x="605694" y="4293688"/>
          <a:ext cx="693738" cy="809625"/>
        </p:xfrm>
        <a:graphic>
          <a:graphicData uri="http://schemas.openxmlformats.org/presentationml/2006/ole">
            <mc:AlternateContent xmlns:mc="http://schemas.openxmlformats.org/markup-compatibility/2006">
              <mc:Choice xmlns:v="urn:schemas-microsoft-com:vml" Requires="v">
                <p:oleObj name="Prism 9" r:id="rId11" imgW="1864423" imgH="2277974" progId="Prism9.Document">
                  <p:embed/>
                </p:oleObj>
              </mc:Choice>
              <mc:Fallback>
                <p:oleObj name="Prism 9" r:id="rId11" imgW="1864423" imgH="2277974" progId="Prism9.Document">
                  <p:embed/>
                  <p:pic>
                    <p:nvPicPr>
                      <p:cNvPr id="68" name="Object 67">
                        <a:extLst>
                          <a:ext uri="{FF2B5EF4-FFF2-40B4-BE49-F238E27FC236}">
                            <a16:creationId xmlns:a16="http://schemas.microsoft.com/office/drawing/2014/main" id="{3AA4D25B-62A0-24E3-A8F7-7BC2A3161608}"/>
                          </a:ext>
                        </a:extLst>
                      </p:cNvPr>
                      <p:cNvPicPr preferRelativeResize="0"/>
                      <p:nvPr/>
                    </p:nvPicPr>
                    <p:blipFill>
                      <a:blip r:embed="rId12"/>
                      <a:stretch>
                        <a:fillRect/>
                      </a:stretch>
                    </p:blipFill>
                    <p:spPr>
                      <a:xfrm>
                        <a:off x="605694" y="4293688"/>
                        <a:ext cx="693738" cy="809625"/>
                      </a:xfrm>
                      <a:prstGeom prst="rect">
                        <a:avLst/>
                      </a:prstGeom>
                    </p:spPr>
                  </p:pic>
                </p:oleObj>
              </mc:Fallback>
            </mc:AlternateContent>
          </a:graphicData>
        </a:graphic>
      </p:graphicFrame>
      <p:graphicFrame>
        <p:nvGraphicFramePr>
          <p:cNvPr id="69" name="Object 68">
            <a:extLst>
              <a:ext uri="{FF2B5EF4-FFF2-40B4-BE49-F238E27FC236}">
                <a16:creationId xmlns:a16="http://schemas.microsoft.com/office/drawing/2014/main" id="{F3181079-0444-E1F7-EDBC-62E5DFACE0AA}"/>
              </a:ext>
            </a:extLst>
          </p:cNvPr>
          <p:cNvGraphicFramePr>
            <a:graphicFrameLocks/>
          </p:cNvGraphicFramePr>
          <p:nvPr>
            <p:extLst>
              <p:ext uri="{D42A27DB-BD31-4B8C-83A1-F6EECF244321}">
                <p14:modId xmlns:p14="http://schemas.microsoft.com/office/powerpoint/2010/main" val="2161922742"/>
              </p:ext>
            </p:extLst>
          </p:nvPr>
        </p:nvGraphicFramePr>
        <p:xfrm>
          <a:off x="1655278" y="4298950"/>
          <a:ext cx="665162" cy="809625"/>
        </p:xfrm>
        <a:graphic>
          <a:graphicData uri="http://schemas.openxmlformats.org/presentationml/2006/ole">
            <mc:AlternateContent xmlns:mc="http://schemas.openxmlformats.org/markup-compatibility/2006">
              <mc:Choice xmlns:v="urn:schemas-microsoft-com:vml" Requires="v">
                <p:oleObj name="Prism 9" r:id="rId13" imgW="1786633" imgH="2277974" progId="Prism9.Document">
                  <p:embed/>
                </p:oleObj>
              </mc:Choice>
              <mc:Fallback>
                <p:oleObj name="Prism 9" r:id="rId13" imgW="1786633" imgH="2277974" progId="Prism9.Document">
                  <p:embed/>
                  <p:pic>
                    <p:nvPicPr>
                      <p:cNvPr id="69" name="Object 68">
                        <a:extLst>
                          <a:ext uri="{FF2B5EF4-FFF2-40B4-BE49-F238E27FC236}">
                            <a16:creationId xmlns:a16="http://schemas.microsoft.com/office/drawing/2014/main" id="{F3181079-0444-E1F7-EDBC-62E5DFACE0AA}"/>
                          </a:ext>
                        </a:extLst>
                      </p:cNvPr>
                      <p:cNvPicPr preferRelativeResize="0"/>
                      <p:nvPr/>
                    </p:nvPicPr>
                    <p:blipFill>
                      <a:blip r:embed="rId14"/>
                      <a:stretch>
                        <a:fillRect/>
                      </a:stretch>
                    </p:blipFill>
                    <p:spPr>
                      <a:xfrm>
                        <a:off x="1655278" y="4298950"/>
                        <a:ext cx="665162" cy="809625"/>
                      </a:xfrm>
                      <a:prstGeom prst="rect">
                        <a:avLst/>
                      </a:prstGeom>
                    </p:spPr>
                  </p:pic>
                </p:oleObj>
              </mc:Fallback>
            </mc:AlternateContent>
          </a:graphicData>
        </a:graphic>
      </p:graphicFrame>
      <p:graphicFrame>
        <p:nvGraphicFramePr>
          <p:cNvPr id="75" name="Object 74">
            <a:extLst>
              <a:ext uri="{FF2B5EF4-FFF2-40B4-BE49-F238E27FC236}">
                <a16:creationId xmlns:a16="http://schemas.microsoft.com/office/drawing/2014/main" id="{E321822B-4D5E-6C1A-B33E-156B96B83093}"/>
              </a:ext>
            </a:extLst>
          </p:cNvPr>
          <p:cNvGraphicFramePr>
            <a:graphicFrameLocks/>
          </p:cNvGraphicFramePr>
          <p:nvPr>
            <p:extLst>
              <p:ext uri="{D42A27DB-BD31-4B8C-83A1-F6EECF244321}">
                <p14:modId xmlns:p14="http://schemas.microsoft.com/office/powerpoint/2010/main" val="668047765"/>
              </p:ext>
            </p:extLst>
          </p:nvPr>
        </p:nvGraphicFramePr>
        <p:xfrm>
          <a:off x="4381500" y="4299513"/>
          <a:ext cx="595313" cy="809625"/>
        </p:xfrm>
        <a:graphic>
          <a:graphicData uri="http://schemas.openxmlformats.org/presentationml/2006/ole">
            <mc:AlternateContent xmlns:mc="http://schemas.openxmlformats.org/markup-compatibility/2006">
              <mc:Choice xmlns:v="urn:schemas-microsoft-com:vml" Requires="v">
                <p:oleObj name="Prism 9" r:id="rId15" imgW="1594681" imgH="2277974" progId="Prism9.Document">
                  <p:embed/>
                </p:oleObj>
              </mc:Choice>
              <mc:Fallback>
                <p:oleObj name="Prism 9" r:id="rId15" imgW="1594681" imgH="2277974" progId="Prism9.Document">
                  <p:embed/>
                  <p:pic>
                    <p:nvPicPr>
                      <p:cNvPr id="75" name="Object 74">
                        <a:extLst>
                          <a:ext uri="{FF2B5EF4-FFF2-40B4-BE49-F238E27FC236}">
                            <a16:creationId xmlns:a16="http://schemas.microsoft.com/office/drawing/2014/main" id="{E321822B-4D5E-6C1A-B33E-156B96B83093}"/>
                          </a:ext>
                        </a:extLst>
                      </p:cNvPr>
                      <p:cNvPicPr preferRelativeResize="0"/>
                      <p:nvPr/>
                    </p:nvPicPr>
                    <p:blipFill>
                      <a:blip r:embed="rId16"/>
                      <a:stretch>
                        <a:fillRect/>
                      </a:stretch>
                    </p:blipFill>
                    <p:spPr>
                      <a:xfrm>
                        <a:off x="4381500" y="4299513"/>
                        <a:ext cx="595313" cy="809625"/>
                      </a:xfrm>
                      <a:prstGeom prst="rect">
                        <a:avLst/>
                      </a:prstGeom>
                    </p:spPr>
                  </p:pic>
                </p:oleObj>
              </mc:Fallback>
            </mc:AlternateContent>
          </a:graphicData>
        </a:graphic>
      </p:graphicFrame>
      <p:sp>
        <p:nvSpPr>
          <p:cNvPr id="76" name="TextBox 75">
            <a:extLst>
              <a:ext uri="{FF2B5EF4-FFF2-40B4-BE49-F238E27FC236}">
                <a16:creationId xmlns:a16="http://schemas.microsoft.com/office/drawing/2014/main" id="{24BBF011-828F-C6FC-B321-AC39BFC4D1CC}"/>
              </a:ext>
            </a:extLst>
          </p:cNvPr>
          <p:cNvSpPr txBox="1"/>
          <p:nvPr/>
        </p:nvSpPr>
        <p:spPr>
          <a:xfrm rot="16200000">
            <a:off x="-234760" y="4117272"/>
            <a:ext cx="1551162" cy="200055"/>
          </a:xfrm>
          <a:prstGeom prst="rect">
            <a:avLst/>
          </a:prstGeom>
          <a:noFill/>
        </p:spPr>
        <p:txBody>
          <a:bodyPr wrap="square" rtlCol="0">
            <a:spAutoFit/>
          </a:bodyPr>
          <a:lstStyle/>
          <a:p>
            <a:r>
              <a:rPr lang="en-US" sz="700" dirty="0"/>
              <a:t>MOG/GAPDH</a:t>
            </a:r>
          </a:p>
        </p:txBody>
      </p:sp>
      <p:sp>
        <p:nvSpPr>
          <p:cNvPr id="77" name="TextBox 76">
            <a:extLst>
              <a:ext uri="{FF2B5EF4-FFF2-40B4-BE49-F238E27FC236}">
                <a16:creationId xmlns:a16="http://schemas.microsoft.com/office/drawing/2014/main" id="{EA0BE5DA-E23E-342D-9955-185986FF6FC0}"/>
              </a:ext>
            </a:extLst>
          </p:cNvPr>
          <p:cNvSpPr txBox="1"/>
          <p:nvPr/>
        </p:nvSpPr>
        <p:spPr>
          <a:xfrm rot="16200000">
            <a:off x="834438" y="4118287"/>
            <a:ext cx="1551162" cy="200055"/>
          </a:xfrm>
          <a:prstGeom prst="rect">
            <a:avLst/>
          </a:prstGeom>
          <a:noFill/>
        </p:spPr>
        <p:txBody>
          <a:bodyPr wrap="square" rtlCol="0">
            <a:spAutoFit/>
          </a:bodyPr>
          <a:lstStyle/>
          <a:p>
            <a:r>
              <a:rPr lang="en-US" sz="700" dirty="0"/>
              <a:t>MAG/GAPDH</a:t>
            </a:r>
          </a:p>
        </p:txBody>
      </p:sp>
      <p:sp>
        <p:nvSpPr>
          <p:cNvPr id="84" name="TextBox 83">
            <a:extLst>
              <a:ext uri="{FF2B5EF4-FFF2-40B4-BE49-F238E27FC236}">
                <a16:creationId xmlns:a16="http://schemas.microsoft.com/office/drawing/2014/main" id="{BDB1797F-0429-E582-DB2E-9406AF20AD0B}"/>
              </a:ext>
            </a:extLst>
          </p:cNvPr>
          <p:cNvSpPr txBox="1"/>
          <p:nvPr/>
        </p:nvSpPr>
        <p:spPr>
          <a:xfrm>
            <a:off x="464537" y="4003744"/>
            <a:ext cx="329491" cy="276999"/>
          </a:xfrm>
          <a:prstGeom prst="rect">
            <a:avLst/>
          </a:prstGeom>
          <a:noFill/>
        </p:spPr>
        <p:txBody>
          <a:bodyPr wrap="square" rtlCol="0">
            <a:spAutoFit/>
          </a:bodyPr>
          <a:lstStyle/>
          <a:p>
            <a:r>
              <a:rPr lang="en-US" sz="1200" b="1" i="1" dirty="0"/>
              <a:t>F.</a:t>
            </a:r>
          </a:p>
        </p:txBody>
      </p:sp>
      <p:sp>
        <p:nvSpPr>
          <p:cNvPr id="88" name="TextBox 87">
            <a:extLst>
              <a:ext uri="{FF2B5EF4-FFF2-40B4-BE49-F238E27FC236}">
                <a16:creationId xmlns:a16="http://schemas.microsoft.com/office/drawing/2014/main" id="{E16C803E-7DC9-DD7F-ACAF-859BD6D732AB}"/>
              </a:ext>
            </a:extLst>
          </p:cNvPr>
          <p:cNvSpPr txBox="1"/>
          <p:nvPr/>
        </p:nvSpPr>
        <p:spPr>
          <a:xfrm>
            <a:off x="4261824" y="4001723"/>
            <a:ext cx="329491" cy="276999"/>
          </a:xfrm>
          <a:prstGeom prst="rect">
            <a:avLst/>
          </a:prstGeom>
          <a:noFill/>
        </p:spPr>
        <p:txBody>
          <a:bodyPr wrap="square" rtlCol="0">
            <a:spAutoFit/>
          </a:bodyPr>
          <a:lstStyle/>
          <a:p>
            <a:r>
              <a:rPr lang="en-US" sz="1200" b="1" i="1" dirty="0"/>
              <a:t>I.</a:t>
            </a:r>
          </a:p>
        </p:txBody>
      </p:sp>
      <p:graphicFrame>
        <p:nvGraphicFramePr>
          <p:cNvPr id="89" name="Object 88">
            <a:extLst>
              <a:ext uri="{FF2B5EF4-FFF2-40B4-BE49-F238E27FC236}">
                <a16:creationId xmlns:a16="http://schemas.microsoft.com/office/drawing/2014/main" id="{9DFFB00D-4A0A-3928-69A2-F18DDC5A7A7B}"/>
              </a:ext>
            </a:extLst>
          </p:cNvPr>
          <p:cNvGraphicFramePr>
            <a:graphicFrameLocks/>
          </p:cNvGraphicFramePr>
          <p:nvPr>
            <p:extLst>
              <p:ext uri="{D42A27DB-BD31-4B8C-83A1-F6EECF244321}">
                <p14:modId xmlns:p14="http://schemas.microsoft.com/office/powerpoint/2010/main" val="1603747434"/>
              </p:ext>
            </p:extLst>
          </p:nvPr>
        </p:nvGraphicFramePr>
        <p:xfrm>
          <a:off x="3472514" y="4300124"/>
          <a:ext cx="595312" cy="809625"/>
        </p:xfrm>
        <a:graphic>
          <a:graphicData uri="http://schemas.openxmlformats.org/presentationml/2006/ole">
            <mc:AlternateContent xmlns:mc="http://schemas.openxmlformats.org/markup-compatibility/2006">
              <mc:Choice xmlns:v="urn:schemas-microsoft-com:vml" Requires="v">
                <p:oleObj name="Prism 9" r:id="rId17" imgW="1594681" imgH="2277974" progId="Prism9.Document">
                  <p:embed/>
                </p:oleObj>
              </mc:Choice>
              <mc:Fallback>
                <p:oleObj name="Prism 9" r:id="rId17" imgW="1594681" imgH="2277974" progId="Prism9.Document">
                  <p:embed/>
                  <p:pic>
                    <p:nvPicPr>
                      <p:cNvPr id="89" name="Object 88">
                        <a:extLst>
                          <a:ext uri="{FF2B5EF4-FFF2-40B4-BE49-F238E27FC236}">
                            <a16:creationId xmlns:a16="http://schemas.microsoft.com/office/drawing/2014/main" id="{9DFFB00D-4A0A-3928-69A2-F18DDC5A7A7B}"/>
                          </a:ext>
                        </a:extLst>
                      </p:cNvPr>
                      <p:cNvPicPr preferRelativeResize="0"/>
                      <p:nvPr/>
                    </p:nvPicPr>
                    <p:blipFill>
                      <a:blip r:embed="rId18"/>
                      <a:stretch>
                        <a:fillRect/>
                      </a:stretch>
                    </p:blipFill>
                    <p:spPr>
                      <a:xfrm>
                        <a:off x="3472514" y="4300124"/>
                        <a:ext cx="595312" cy="809625"/>
                      </a:xfrm>
                      <a:prstGeom prst="rect">
                        <a:avLst/>
                      </a:prstGeom>
                    </p:spPr>
                  </p:pic>
                </p:oleObj>
              </mc:Fallback>
            </mc:AlternateContent>
          </a:graphicData>
        </a:graphic>
      </p:graphicFrame>
      <p:sp>
        <p:nvSpPr>
          <p:cNvPr id="91" name="TextBox 90">
            <a:extLst>
              <a:ext uri="{FF2B5EF4-FFF2-40B4-BE49-F238E27FC236}">
                <a16:creationId xmlns:a16="http://schemas.microsoft.com/office/drawing/2014/main" id="{D8439730-2AC7-4026-6DB1-A585FAF908F8}"/>
              </a:ext>
            </a:extLst>
          </p:cNvPr>
          <p:cNvSpPr txBox="1"/>
          <p:nvPr/>
        </p:nvSpPr>
        <p:spPr>
          <a:xfrm>
            <a:off x="3154024" y="4001707"/>
            <a:ext cx="329491" cy="276999"/>
          </a:xfrm>
          <a:prstGeom prst="rect">
            <a:avLst/>
          </a:prstGeom>
          <a:noFill/>
        </p:spPr>
        <p:txBody>
          <a:bodyPr wrap="square" rtlCol="0">
            <a:spAutoFit/>
          </a:bodyPr>
          <a:lstStyle/>
          <a:p>
            <a:r>
              <a:rPr lang="en-US" sz="1200" b="1" i="1" dirty="0"/>
              <a:t>H.</a:t>
            </a:r>
          </a:p>
        </p:txBody>
      </p:sp>
      <p:sp>
        <p:nvSpPr>
          <p:cNvPr id="143" name="TextBox 142">
            <a:extLst>
              <a:ext uri="{FF2B5EF4-FFF2-40B4-BE49-F238E27FC236}">
                <a16:creationId xmlns:a16="http://schemas.microsoft.com/office/drawing/2014/main" id="{76236685-DB67-3C5F-C9FE-BE874B1E7902}"/>
              </a:ext>
            </a:extLst>
          </p:cNvPr>
          <p:cNvSpPr txBox="1"/>
          <p:nvPr/>
        </p:nvSpPr>
        <p:spPr>
          <a:xfrm rot="16200000">
            <a:off x="2975600" y="4502384"/>
            <a:ext cx="793822" cy="200055"/>
          </a:xfrm>
          <a:prstGeom prst="rect">
            <a:avLst/>
          </a:prstGeom>
          <a:noFill/>
        </p:spPr>
        <p:txBody>
          <a:bodyPr wrap="square" rtlCol="0">
            <a:spAutoFit/>
          </a:bodyPr>
          <a:lstStyle/>
          <a:p>
            <a:r>
              <a:rPr lang="en-US" sz="700" dirty="0"/>
              <a:t>MOG/GAPDH</a:t>
            </a:r>
          </a:p>
        </p:txBody>
      </p:sp>
      <p:sp>
        <p:nvSpPr>
          <p:cNvPr id="144" name="TextBox 143">
            <a:extLst>
              <a:ext uri="{FF2B5EF4-FFF2-40B4-BE49-F238E27FC236}">
                <a16:creationId xmlns:a16="http://schemas.microsoft.com/office/drawing/2014/main" id="{1A644208-123C-5039-3CD1-2733AF1107FD}"/>
              </a:ext>
            </a:extLst>
          </p:cNvPr>
          <p:cNvSpPr txBox="1"/>
          <p:nvPr/>
        </p:nvSpPr>
        <p:spPr>
          <a:xfrm rot="16200000">
            <a:off x="3507031" y="4119880"/>
            <a:ext cx="1551162" cy="200055"/>
          </a:xfrm>
          <a:prstGeom prst="rect">
            <a:avLst/>
          </a:prstGeom>
          <a:noFill/>
        </p:spPr>
        <p:txBody>
          <a:bodyPr wrap="square" rtlCol="0">
            <a:spAutoFit/>
          </a:bodyPr>
          <a:lstStyle/>
          <a:p>
            <a:r>
              <a:rPr lang="en-US" sz="700" dirty="0"/>
              <a:t>MAG/GAPDH</a:t>
            </a:r>
          </a:p>
        </p:txBody>
      </p:sp>
      <p:sp>
        <p:nvSpPr>
          <p:cNvPr id="93" name="TextBox 92">
            <a:extLst>
              <a:ext uri="{FF2B5EF4-FFF2-40B4-BE49-F238E27FC236}">
                <a16:creationId xmlns:a16="http://schemas.microsoft.com/office/drawing/2014/main" id="{AAF30C51-211E-79BF-9FEF-F3C5E193986F}"/>
              </a:ext>
            </a:extLst>
          </p:cNvPr>
          <p:cNvSpPr txBox="1"/>
          <p:nvPr/>
        </p:nvSpPr>
        <p:spPr>
          <a:xfrm rot="16200000">
            <a:off x="-121224" y="5617995"/>
            <a:ext cx="908130" cy="276999"/>
          </a:xfrm>
          <a:prstGeom prst="rect">
            <a:avLst/>
          </a:prstGeom>
          <a:noFill/>
        </p:spPr>
        <p:txBody>
          <a:bodyPr wrap="square" rtlCol="0">
            <a:spAutoFit/>
          </a:bodyPr>
          <a:lstStyle/>
          <a:p>
            <a:r>
              <a:rPr lang="en-US" sz="1200" b="1" dirty="0"/>
              <a:t>Cere</a:t>
            </a:r>
          </a:p>
        </p:txBody>
      </p:sp>
      <p:graphicFrame>
        <p:nvGraphicFramePr>
          <p:cNvPr id="94" name="Object 93">
            <a:extLst>
              <a:ext uri="{FF2B5EF4-FFF2-40B4-BE49-F238E27FC236}">
                <a16:creationId xmlns:a16="http://schemas.microsoft.com/office/drawing/2014/main" id="{8EBAA17E-6BD4-99C4-3658-582287C513FC}"/>
              </a:ext>
            </a:extLst>
          </p:cNvPr>
          <p:cNvGraphicFramePr>
            <a:graphicFrameLocks/>
          </p:cNvGraphicFramePr>
          <p:nvPr/>
        </p:nvGraphicFramePr>
        <p:xfrm>
          <a:off x="623141" y="5634633"/>
          <a:ext cx="665162" cy="809625"/>
        </p:xfrm>
        <a:graphic>
          <a:graphicData uri="http://schemas.openxmlformats.org/presentationml/2006/ole">
            <mc:AlternateContent xmlns:mc="http://schemas.openxmlformats.org/markup-compatibility/2006">
              <mc:Choice xmlns:v="urn:schemas-microsoft-com:vml" Requires="v">
                <p:oleObj name="Prism 9" r:id="rId19" imgW="1786633" imgH="2277974" progId="Prism9.Document">
                  <p:embed/>
                </p:oleObj>
              </mc:Choice>
              <mc:Fallback>
                <p:oleObj name="Prism 9" r:id="rId19" imgW="1786633" imgH="2277974" progId="Prism9.Document">
                  <p:embed/>
                  <p:pic>
                    <p:nvPicPr>
                      <p:cNvPr id="94" name="Object 93">
                        <a:extLst>
                          <a:ext uri="{FF2B5EF4-FFF2-40B4-BE49-F238E27FC236}">
                            <a16:creationId xmlns:a16="http://schemas.microsoft.com/office/drawing/2014/main" id="{8EBAA17E-6BD4-99C4-3658-582287C513FC}"/>
                          </a:ext>
                        </a:extLst>
                      </p:cNvPr>
                      <p:cNvPicPr preferRelativeResize="0"/>
                      <p:nvPr/>
                    </p:nvPicPr>
                    <p:blipFill>
                      <a:blip r:embed="rId20"/>
                      <a:stretch>
                        <a:fillRect/>
                      </a:stretch>
                    </p:blipFill>
                    <p:spPr>
                      <a:xfrm>
                        <a:off x="623141" y="5634633"/>
                        <a:ext cx="665162" cy="809625"/>
                      </a:xfrm>
                      <a:prstGeom prst="rect">
                        <a:avLst/>
                      </a:prstGeom>
                    </p:spPr>
                  </p:pic>
                </p:oleObj>
              </mc:Fallback>
            </mc:AlternateContent>
          </a:graphicData>
        </a:graphic>
      </p:graphicFrame>
      <p:graphicFrame>
        <p:nvGraphicFramePr>
          <p:cNvPr id="95" name="Object 94">
            <a:extLst>
              <a:ext uri="{FF2B5EF4-FFF2-40B4-BE49-F238E27FC236}">
                <a16:creationId xmlns:a16="http://schemas.microsoft.com/office/drawing/2014/main" id="{76CD4E69-6F0C-8CFB-E08D-B5F480192033}"/>
              </a:ext>
            </a:extLst>
          </p:cNvPr>
          <p:cNvGraphicFramePr>
            <a:graphicFrameLocks/>
          </p:cNvGraphicFramePr>
          <p:nvPr>
            <p:extLst>
              <p:ext uri="{D42A27DB-BD31-4B8C-83A1-F6EECF244321}">
                <p14:modId xmlns:p14="http://schemas.microsoft.com/office/powerpoint/2010/main" val="2024234261"/>
              </p:ext>
            </p:extLst>
          </p:nvPr>
        </p:nvGraphicFramePr>
        <p:xfrm>
          <a:off x="1675915" y="5626287"/>
          <a:ext cx="665163" cy="809625"/>
        </p:xfrm>
        <a:graphic>
          <a:graphicData uri="http://schemas.openxmlformats.org/presentationml/2006/ole">
            <mc:AlternateContent xmlns:mc="http://schemas.openxmlformats.org/markup-compatibility/2006">
              <mc:Choice xmlns:v="urn:schemas-microsoft-com:vml" Requires="v">
                <p:oleObj name="Prism 9" r:id="rId21" imgW="1786633" imgH="2277974" progId="Prism9.Document">
                  <p:embed/>
                </p:oleObj>
              </mc:Choice>
              <mc:Fallback>
                <p:oleObj name="Prism 9" r:id="rId21" imgW="1786633" imgH="2277974" progId="Prism9.Document">
                  <p:embed/>
                  <p:pic>
                    <p:nvPicPr>
                      <p:cNvPr id="95" name="Object 94">
                        <a:extLst>
                          <a:ext uri="{FF2B5EF4-FFF2-40B4-BE49-F238E27FC236}">
                            <a16:creationId xmlns:a16="http://schemas.microsoft.com/office/drawing/2014/main" id="{76CD4E69-6F0C-8CFB-E08D-B5F480192033}"/>
                          </a:ext>
                        </a:extLst>
                      </p:cNvPr>
                      <p:cNvPicPr preferRelativeResize="0"/>
                      <p:nvPr/>
                    </p:nvPicPr>
                    <p:blipFill>
                      <a:blip r:embed="rId22"/>
                      <a:stretch>
                        <a:fillRect/>
                      </a:stretch>
                    </p:blipFill>
                    <p:spPr>
                      <a:xfrm>
                        <a:off x="1675915" y="5626287"/>
                        <a:ext cx="665163" cy="809625"/>
                      </a:xfrm>
                      <a:prstGeom prst="rect">
                        <a:avLst/>
                      </a:prstGeom>
                    </p:spPr>
                  </p:pic>
                </p:oleObj>
              </mc:Fallback>
            </mc:AlternateContent>
          </a:graphicData>
        </a:graphic>
      </p:graphicFrame>
      <p:graphicFrame>
        <p:nvGraphicFramePr>
          <p:cNvPr id="101" name="Object 100">
            <a:extLst>
              <a:ext uri="{FF2B5EF4-FFF2-40B4-BE49-F238E27FC236}">
                <a16:creationId xmlns:a16="http://schemas.microsoft.com/office/drawing/2014/main" id="{5CFD23D6-FFAC-140D-5EF1-6906A0F78152}"/>
              </a:ext>
            </a:extLst>
          </p:cNvPr>
          <p:cNvGraphicFramePr>
            <a:graphicFrameLocks/>
          </p:cNvGraphicFramePr>
          <p:nvPr/>
        </p:nvGraphicFramePr>
        <p:xfrm>
          <a:off x="4319669" y="5634634"/>
          <a:ext cx="665306" cy="809625"/>
        </p:xfrm>
        <a:graphic>
          <a:graphicData uri="http://schemas.openxmlformats.org/presentationml/2006/ole">
            <mc:AlternateContent xmlns:mc="http://schemas.openxmlformats.org/markup-compatibility/2006">
              <mc:Choice xmlns:v="urn:schemas-microsoft-com:vml" Requires="v">
                <p:oleObj name="Prism 9" r:id="rId23" imgW="1786633" imgH="2277974" progId="Prism9.Document">
                  <p:embed/>
                </p:oleObj>
              </mc:Choice>
              <mc:Fallback>
                <p:oleObj name="Prism 9" r:id="rId23" imgW="1786633" imgH="2277974" progId="Prism9.Document">
                  <p:embed/>
                  <p:pic>
                    <p:nvPicPr>
                      <p:cNvPr id="101" name="Object 100">
                        <a:extLst>
                          <a:ext uri="{FF2B5EF4-FFF2-40B4-BE49-F238E27FC236}">
                            <a16:creationId xmlns:a16="http://schemas.microsoft.com/office/drawing/2014/main" id="{5CFD23D6-FFAC-140D-5EF1-6906A0F78152}"/>
                          </a:ext>
                        </a:extLst>
                      </p:cNvPr>
                      <p:cNvPicPr preferRelativeResize="0"/>
                      <p:nvPr/>
                    </p:nvPicPr>
                    <p:blipFill>
                      <a:blip r:embed="rId24"/>
                      <a:stretch>
                        <a:fillRect/>
                      </a:stretch>
                    </p:blipFill>
                    <p:spPr>
                      <a:xfrm>
                        <a:off x="4319669" y="5634634"/>
                        <a:ext cx="665306" cy="809625"/>
                      </a:xfrm>
                      <a:prstGeom prst="rect">
                        <a:avLst/>
                      </a:prstGeom>
                    </p:spPr>
                  </p:pic>
                </p:oleObj>
              </mc:Fallback>
            </mc:AlternateContent>
          </a:graphicData>
        </a:graphic>
      </p:graphicFrame>
      <p:sp>
        <p:nvSpPr>
          <p:cNvPr id="102" name="TextBox 101">
            <a:extLst>
              <a:ext uri="{FF2B5EF4-FFF2-40B4-BE49-F238E27FC236}">
                <a16:creationId xmlns:a16="http://schemas.microsoft.com/office/drawing/2014/main" id="{E5568975-8CCF-0ABB-3760-2E9CE647E176}"/>
              </a:ext>
            </a:extLst>
          </p:cNvPr>
          <p:cNvSpPr txBox="1"/>
          <p:nvPr/>
        </p:nvSpPr>
        <p:spPr>
          <a:xfrm rot="16200000">
            <a:off x="-214221" y="5492244"/>
            <a:ext cx="1551162" cy="200055"/>
          </a:xfrm>
          <a:prstGeom prst="rect">
            <a:avLst/>
          </a:prstGeom>
          <a:noFill/>
        </p:spPr>
        <p:txBody>
          <a:bodyPr wrap="square" rtlCol="0">
            <a:spAutoFit/>
          </a:bodyPr>
          <a:lstStyle/>
          <a:p>
            <a:r>
              <a:rPr lang="en-US" sz="700" dirty="0"/>
              <a:t>MOG/GAPDH</a:t>
            </a:r>
          </a:p>
        </p:txBody>
      </p:sp>
      <p:sp>
        <p:nvSpPr>
          <p:cNvPr id="103" name="TextBox 102">
            <a:extLst>
              <a:ext uri="{FF2B5EF4-FFF2-40B4-BE49-F238E27FC236}">
                <a16:creationId xmlns:a16="http://schemas.microsoft.com/office/drawing/2014/main" id="{876454CA-6B75-149C-5E56-13916278072D}"/>
              </a:ext>
            </a:extLst>
          </p:cNvPr>
          <p:cNvSpPr txBox="1"/>
          <p:nvPr/>
        </p:nvSpPr>
        <p:spPr>
          <a:xfrm rot="16200000">
            <a:off x="841481" y="5490551"/>
            <a:ext cx="1551162" cy="200055"/>
          </a:xfrm>
          <a:prstGeom prst="rect">
            <a:avLst/>
          </a:prstGeom>
          <a:noFill/>
        </p:spPr>
        <p:txBody>
          <a:bodyPr wrap="square" rtlCol="0">
            <a:spAutoFit/>
          </a:bodyPr>
          <a:lstStyle/>
          <a:p>
            <a:r>
              <a:rPr lang="en-US" sz="700" dirty="0"/>
              <a:t>MAG/GAPDH</a:t>
            </a:r>
          </a:p>
        </p:txBody>
      </p:sp>
      <p:sp>
        <p:nvSpPr>
          <p:cNvPr id="110" name="TextBox 109">
            <a:extLst>
              <a:ext uri="{FF2B5EF4-FFF2-40B4-BE49-F238E27FC236}">
                <a16:creationId xmlns:a16="http://schemas.microsoft.com/office/drawing/2014/main" id="{61A35A10-AA78-DC7D-D5DD-502982ACA511}"/>
              </a:ext>
            </a:extLst>
          </p:cNvPr>
          <p:cNvSpPr txBox="1"/>
          <p:nvPr/>
        </p:nvSpPr>
        <p:spPr>
          <a:xfrm>
            <a:off x="486561" y="5341537"/>
            <a:ext cx="319900" cy="276999"/>
          </a:xfrm>
          <a:prstGeom prst="rect">
            <a:avLst/>
          </a:prstGeom>
          <a:noFill/>
        </p:spPr>
        <p:txBody>
          <a:bodyPr wrap="square" rtlCol="0">
            <a:spAutoFit/>
          </a:bodyPr>
          <a:lstStyle/>
          <a:p>
            <a:r>
              <a:rPr lang="en-US" sz="1200" b="1" i="1" dirty="0"/>
              <a:t>J.</a:t>
            </a:r>
          </a:p>
        </p:txBody>
      </p:sp>
      <p:sp>
        <p:nvSpPr>
          <p:cNvPr id="114" name="TextBox 113">
            <a:extLst>
              <a:ext uri="{FF2B5EF4-FFF2-40B4-BE49-F238E27FC236}">
                <a16:creationId xmlns:a16="http://schemas.microsoft.com/office/drawing/2014/main" id="{923B8AA3-916C-FCA5-F5FC-DEFCD41BCA1B}"/>
              </a:ext>
            </a:extLst>
          </p:cNvPr>
          <p:cNvSpPr txBox="1"/>
          <p:nvPr/>
        </p:nvSpPr>
        <p:spPr>
          <a:xfrm>
            <a:off x="4195175" y="5334126"/>
            <a:ext cx="389064" cy="276999"/>
          </a:xfrm>
          <a:prstGeom prst="rect">
            <a:avLst/>
          </a:prstGeom>
          <a:noFill/>
        </p:spPr>
        <p:txBody>
          <a:bodyPr wrap="square" rtlCol="0">
            <a:spAutoFit/>
          </a:bodyPr>
          <a:lstStyle/>
          <a:p>
            <a:r>
              <a:rPr lang="en-US" sz="1200" b="1" i="1" dirty="0"/>
              <a:t>M.</a:t>
            </a:r>
          </a:p>
        </p:txBody>
      </p:sp>
      <p:graphicFrame>
        <p:nvGraphicFramePr>
          <p:cNvPr id="115" name="Object 114">
            <a:extLst>
              <a:ext uri="{FF2B5EF4-FFF2-40B4-BE49-F238E27FC236}">
                <a16:creationId xmlns:a16="http://schemas.microsoft.com/office/drawing/2014/main" id="{D24BAE9D-DCB4-4B7F-E552-9C01877D9A46}"/>
              </a:ext>
            </a:extLst>
          </p:cNvPr>
          <p:cNvGraphicFramePr>
            <a:graphicFrameLocks/>
          </p:cNvGraphicFramePr>
          <p:nvPr>
            <p:extLst>
              <p:ext uri="{D42A27DB-BD31-4B8C-83A1-F6EECF244321}">
                <p14:modId xmlns:p14="http://schemas.microsoft.com/office/powerpoint/2010/main" val="1884886179"/>
              </p:ext>
            </p:extLst>
          </p:nvPr>
        </p:nvGraphicFramePr>
        <p:xfrm>
          <a:off x="3431470" y="5626921"/>
          <a:ext cx="638175" cy="808038"/>
        </p:xfrm>
        <a:graphic>
          <a:graphicData uri="http://schemas.openxmlformats.org/presentationml/2006/ole">
            <mc:AlternateContent xmlns:mc="http://schemas.openxmlformats.org/markup-compatibility/2006">
              <mc:Choice xmlns:v="urn:schemas-microsoft-com:vml" Requires="v">
                <p:oleObj name="Prism 9" r:id="rId25" imgW="1710645" imgH="2277974" progId="Prism9.Document">
                  <p:embed/>
                </p:oleObj>
              </mc:Choice>
              <mc:Fallback>
                <p:oleObj name="Prism 9" r:id="rId25" imgW="1710645" imgH="2277974" progId="Prism9.Document">
                  <p:embed/>
                  <p:pic>
                    <p:nvPicPr>
                      <p:cNvPr id="115" name="Object 114">
                        <a:extLst>
                          <a:ext uri="{FF2B5EF4-FFF2-40B4-BE49-F238E27FC236}">
                            <a16:creationId xmlns:a16="http://schemas.microsoft.com/office/drawing/2014/main" id="{D24BAE9D-DCB4-4B7F-E552-9C01877D9A46}"/>
                          </a:ext>
                        </a:extLst>
                      </p:cNvPr>
                      <p:cNvPicPr preferRelativeResize="0"/>
                      <p:nvPr/>
                    </p:nvPicPr>
                    <p:blipFill>
                      <a:blip r:embed="rId26"/>
                      <a:stretch>
                        <a:fillRect/>
                      </a:stretch>
                    </p:blipFill>
                    <p:spPr>
                      <a:xfrm>
                        <a:off x="3431470" y="5626921"/>
                        <a:ext cx="638175" cy="808038"/>
                      </a:xfrm>
                      <a:prstGeom prst="rect">
                        <a:avLst/>
                      </a:prstGeom>
                    </p:spPr>
                  </p:pic>
                </p:oleObj>
              </mc:Fallback>
            </mc:AlternateContent>
          </a:graphicData>
        </a:graphic>
      </p:graphicFrame>
      <p:sp>
        <p:nvSpPr>
          <p:cNvPr id="117" name="TextBox 116">
            <a:extLst>
              <a:ext uri="{FF2B5EF4-FFF2-40B4-BE49-F238E27FC236}">
                <a16:creationId xmlns:a16="http://schemas.microsoft.com/office/drawing/2014/main" id="{897E3B24-E1CA-AEE0-89EE-EE4893DDAF09}"/>
              </a:ext>
            </a:extLst>
          </p:cNvPr>
          <p:cNvSpPr txBox="1"/>
          <p:nvPr/>
        </p:nvSpPr>
        <p:spPr>
          <a:xfrm>
            <a:off x="3184466" y="5338319"/>
            <a:ext cx="319900" cy="276999"/>
          </a:xfrm>
          <a:prstGeom prst="rect">
            <a:avLst/>
          </a:prstGeom>
          <a:noFill/>
        </p:spPr>
        <p:txBody>
          <a:bodyPr wrap="square" rtlCol="0">
            <a:spAutoFit/>
          </a:bodyPr>
          <a:lstStyle/>
          <a:p>
            <a:r>
              <a:rPr lang="en-US" sz="1200" b="1" i="1" dirty="0"/>
              <a:t>L.</a:t>
            </a:r>
          </a:p>
        </p:txBody>
      </p:sp>
      <p:sp>
        <p:nvSpPr>
          <p:cNvPr id="146" name="TextBox 145">
            <a:extLst>
              <a:ext uri="{FF2B5EF4-FFF2-40B4-BE49-F238E27FC236}">
                <a16:creationId xmlns:a16="http://schemas.microsoft.com/office/drawing/2014/main" id="{79E51DB0-B57E-FAE0-9D2A-C02C528BD85C}"/>
              </a:ext>
            </a:extLst>
          </p:cNvPr>
          <p:cNvSpPr txBox="1"/>
          <p:nvPr/>
        </p:nvSpPr>
        <p:spPr>
          <a:xfrm rot="16200000">
            <a:off x="3511487" y="5493776"/>
            <a:ext cx="1551162" cy="200055"/>
          </a:xfrm>
          <a:prstGeom prst="rect">
            <a:avLst/>
          </a:prstGeom>
          <a:noFill/>
        </p:spPr>
        <p:txBody>
          <a:bodyPr wrap="square" rtlCol="0">
            <a:spAutoFit/>
          </a:bodyPr>
          <a:lstStyle/>
          <a:p>
            <a:r>
              <a:rPr lang="en-US" sz="700" dirty="0"/>
              <a:t>MAG/GAPDH</a:t>
            </a:r>
          </a:p>
        </p:txBody>
      </p:sp>
      <p:sp>
        <p:nvSpPr>
          <p:cNvPr id="147" name="TextBox 146">
            <a:extLst>
              <a:ext uri="{FF2B5EF4-FFF2-40B4-BE49-F238E27FC236}">
                <a16:creationId xmlns:a16="http://schemas.microsoft.com/office/drawing/2014/main" id="{A4E4976E-40AA-99E2-D423-F9394FDCCFA9}"/>
              </a:ext>
            </a:extLst>
          </p:cNvPr>
          <p:cNvSpPr txBox="1"/>
          <p:nvPr/>
        </p:nvSpPr>
        <p:spPr>
          <a:xfrm rot="16200000">
            <a:off x="2597106" y="5484170"/>
            <a:ext cx="1551162" cy="200055"/>
          </a:xfrm>
          <a:prstGeom prst="rect">
            <a:avLst/>
          </a:prstGeom>
          <a:noFill/>
        </p:spPr>
        <p:txBody>
          <a:bodyPr wrap="square" rtlCol="0">
            <a:spAutoFit/>
          </a:bodyPr>
          <a:lstStyle/>
          <a:p>
            <a:r>
              <a:rPr lang="en-US" sz="700" dirty="0"/>
              <a:t>MOG/GAPDH</a:t>
            </a:r>
          </a:p>
        </p:txBody>
      </p:sp>
      <p:sp>
        <p:nvSpPr>
          <p:cNvPr id="118" name="TextBox 117">
            <a:extLst>
              <a:ext uri="{FF2B5EF4-FFF2-40B4-BE49-F238E27FC236}">
                <a16:creationId xmlns:a16="http://schemas.microsoft.com/office/drawing/2014/main" id="{24EA3847-953B-2A42-D8EA-456E1C58EF17}"/>
              </a:ext>
            </a:extLst>
          </p:cNvPr>
          <p:cNvSpPr txBox="1"/>
          <p:nvPr/>
        </p:nvSpPr>
        <p:spPr>
          <a:xfrm rot="16200000">
            <a:off x="-109903" y="6944070"/>
            <a:ext cx="908130" cy="276999"/>
          </a:xfrm>
          <a:prstGeom prst="rect">
            <a:avLst/>
          </a:prstGeom>
          <a:noFill/>
        </p:spPr>
        <p:txBody>
          <a:bodyPr wrap="square" rtlCol="0">
            <a:spAutoFit/>
          </a:bodyPr>
          <a:lstStyle/>
          <a:p>
            <a:r>
              <a:rPr lang="en-US" sz="1200" b="1" dirty="0"/>
              <a:t>Cortex</a:t>
            </a:r>
          </a:p>
        </p:txBody>
      </p:sp>
      <p:graphicFrame>
        <p:nvGraphicFramePr>
          <p:cNvPr id="119" name="Object 118">
            <a:extLst>
              <a:ext uri="{FF2B5EF4-FFF2-40B4-BE49-F238E27FC236}">
                <a16:creationId xmlns:a16="http://schemas.microsoft.com/office/drawing/2014/main" id="{885867A6-B9C3-A7BE-1EA7-A64600C0FBC2}"/>
              </a:ext>
            </a:extLst>
          </p:cNvPr>
          <p:cNvGraphicFramePr>
            <a:graphicFrameLocks/>
          </p:cNvGraphicFramePr>
          <p:nvPr>
            <p:extLst>
              <p:ext uri="{D42A27DB-BD31-4B8C-83A1-F6EECF244321}">
                <p14:modId xmlns:p14="http://schemas.microsoft.com/office/powerpoint/2010/main" val="2079920472"/>
              </p:ext>
            </p:extLst>
          </p:nvPr>
        </p:nvGraphicFramePr>
        <p:xfrm>
          <a:off x="656285" y="6845097"/>
          <a:ext cx="636587" cy="808038"/>
        </p:xfrm>
        <a:graphic>
          <a:graphicData uri="http://schemas.openxmlformats.org/presentationml/2006/ole">
            <mc:AlternateContent xmlns:mc="http://schemas.openxmlformats.org/markup-compatibility/2006">
              <mc:Choice xmlns:v="urn:schemas-microsoft-com:vml" Requires="v">
                <p:oleObj name="Prism 9" r:id="rId27" imgW="1710645" imgH="2277974" progId="Prism9.Document">
                  <p:embed/>
                </p:oleObj>
              </mc:Choice>
              <mc:Fallback>
                <p:oleObj name="Prism 9" r:id="rId27" imgW="1710645" imgH="2277974" progId="Prism9.Document">
                  <p:embed/>
                  <p:pic>
                    <p:nvPicPr>
                      <p:cNvPr id="119" name="Object 118">
                        <a:extLst>
                          <a:ext uri="{FF2B5EF4-FFF2-40B4-BE49-F238E27FC236}">
                            <a16:creationId xmlns:a16="http://schemas.microsoft.com/office/drawing/2014/main" id="{885867A6-B9C3-A7BE-1EA7-A64600C0FBC2}"/>
                          </a:ext>
                        </a:extLst>
                      </p:cNvPr>
                      <p:cNvPicPr preferRelativeResize="0"/>
                      <p:nvPr/>
                    </p:nvPicPr>
                    <p:blipFill>
                      <a:blip r:embed="rId28"/>
                      <a:stretch>
                        <a:fillRect/>
                      </a:stretch>
                    </p:blipFill>
                    <p:spPr>
                      <a:xfrm>
                        <a:off x="656285" y="6845097"/>
                        <a:ext cx="636587" cy="808038"/>
                      </a:xfrm>
                      <a:prstGeom prst="rect">
                        <a:avLst/>
                      </a:prstGeom>
                    </p:spPr>
                  </p:pic>
                </p:oleObj>
              </mc:Fallback>
            </mc:AlternateContent>
          </a:graphicData>
        </a:graphic>
      </p:graphicFrame>
      <p:graphicFrame>
        <p:nvGraphicFramePr>
          <p:cNvPr id="120" name="Object 119">
            <a:extLst>
              <a:ext uri="{FF2B5EF4-FFF2-40B4-BE49-F238E27FC236}">
                <a16:creationId xmlns:a16="http://schemas.microsoft.com/office/drawing/2014/main" id="{4F5DF370-232A-CCBF-306F-8DB977E58E46}"/>
              </a:ext>
            </a:extLst>
          </p:cNvPr>
          <p:cNvGraphicFramePr>
            <a:graphicFrameLocks/>
          </p:cNvGraphicFramePr>
          <p:nvPr>
            <p:extLst>
              <p:ext uri="{D42A27DB-BD31-4B8C-83A1-F6EECF244321}">
                <p14:modId xmlns:p14="http://schemas.microsoft.com/office/powerpoint/2010/main" val="2120720275"/>
              </p:ext>
            </p:extLst>
          </p:nvPr>
        </p:nvGraphicFramePr>
        <p:xfrm>
          <a:off x="1690203" y="6842521"/>
          <a:ext cx="593725" cy="809625"/>
        </p:xfrm>
        <a:graphic>
          <a:graphicData uri="http://schemas.openxmlformats.org/presentationml/2006/ole">
            <mc:AlternateContent xmlns:mc="http://schemas.openxmlformats.org/markup-compatibility/2006">
              <mc:Choice xmlns:v="urn:schemas-microsoft-com:vml" Requires="v">
                <p:oleObj name="Prism 9" r:id="rId29" imgW="1594681" imgH="2277974" progId="Prism9.Document">
                  <p:embed/>
                </p:oleObj>
              </mc:Choice>
              <mc:Fallback>
                <p:oleObj name="Prism 9" r:id="rId29" imgW="1594681" imgH="2277974" progId="Prism9.Document">
                  <p:embed/>
                  <p:pic>
                    <p:nvPicPr>
                      <p:cNvPr id="120" name="Object 119">
                        <a:extLst>
                          <a:ext uri="{FF2B5EF4-FFF2-40B4-BE49-F238E27FC236}">
                            <a16:creationId xmlns:a16="http://schemas.microsoft.com/office/drawing/2014/main" id="{4F5DF370-232A-CCBF-306F-8DB977E58E46}"/>
                          </a:ext>
                        </a:extLst>
                      </p:cNvPr>
                      <p:cNvPicPr preferRelativeResize="0"/>
                      <p:nvPr/>
                    </p:nvPicPr>
                    <p:blipFill>
                      <a:blip r:embed="rId30"/>
                      <a:stretch>
                        <a:fillRect/>
                      </a:stretch>
                    </p:blipFill>
                    <p:spPr>
                      <a:xfrm>
                        <a:off x="1690203" y="6842521"/>
                        <a:ext cx="593725" cy="809625"/>
                      </a:xfrm>
                      <a:prstGeom prst="rect">
                        <a:avLst/>
                      </a:prstGeom>
                    </p:spPr>
                  </p:pic>
                </p:oleObj>
              </mc:Fallback>
            </mc:AlternateContent>
          </a:graphicData>
        </a:graphic>
      </p:graphicFrame>
      <p:graphicFrame>
        <p:nvGraphicFramePr>
          <p:cNvPr id="126" name="Object 125">
            <a:extLst>
              <a:ext uri="{FF2B5EF4-FFF2-40B4-BE49-F238E27FC236}">
                <a16:creationId xmlns:a16="http://schemas.microsoft.com/office/drawing/2014/main" id="{DDB85C30-DCF2-8D31-5D49-3CAB681B948F}"/>
              </a:ext>
            </a:extLst>
          </p:cNvPr>
          <p:cNvGraphicFramePr>
            <a:graphicFrameLocks/>
          </p:cNvGraphicFramePr>
          <p:nvPr>
            <p:extLst>
              <p:ext uri="{D42A27DB-BD31-4B8C-83A1-F6EECF244321}">
                <p14:modId xmlns:p14="http://schemas.microsoft.com/office/powerpoint/2010/main" val="2523508892"/>
              </p:ext>
            </p:extLst>
          </p:nvPr>
        </p:nvGraphicFramePr>
        <p:xfrm>
          <a:off x="4345244" y="6844109"/>
          <a:ext cx="636588" cy="809625"/>
        </p:xfrm>
        <a:graphic>
          <a:graphicData uri="http://schemas.openxmlformats.org/presentationml/2006/ole">
            <mc:AlternateContent xmlns:mc="http://schemas.openxmlformats.org/markup-compatibility/2006">
              <mc:Choice xmlns:v="urn:schemas-microsoft-com:vml" Requires="v">
                <p:oleObj name="Prism 9" r:id="rId31" imgW="1710645" imgH="2277974" progId="Prism9.Document">
                  <p:embed/>
                </p:oleObj>
              </mc:Choice>
              <mc:Fallback>
                <p:oleObj name="Prism 9" r:id="rId31" imgW="1710645" imgH="2277974" progId="Prism9.Document">
                  <p:embed/>
                  <p:pic>
                    <p:nvPicPr>
                      <p:cNvPr id="126" name="Object 125">
                        <a:extLst>
                          <a:ext uri="{FF2B5EF4-FFF2-40B4-BE49-F238E27FC236}">
                            <a16:creationId xmlns:a16="http://schemas.microsoft.com/office/drawing/2014/main" id="{DDB85C30-DCF2-8D31-5D49-3CAB681B948F}"/>
                          </a:ext>
                        </a:extLst>
                      </p:cNvPr>
                      <p:cNvPicPr preferRelativeResize="0"/>
                      <p:nvPr/>
                    </p:nvPicPr>
                    <p:blipFill>
                      <a:blip r:embed="rId32"/>
                      <a:stretch>
                        <a:fillRect/>
                      </a:stretch>
                    </p:blipFill>
                    <p:spPr>
                      <a:xfrm>
                        <a:off x="4345244" y="6844109"/>
                        <a:ext cx="636588" cy="809625"/>
                      </a:xfrm>
                      <a:prstGeom prst="rect">
                        <a:avLst/>
                      </a:prstGeom>
                    </p:spPr>
                  </p:pic>
                </p:oleObj>
              </mc:Fallback>
            </mc:AlternateContent>
          </a:graphicData>
        </a:graphic>
      </p:graphicFrame>
      <p:sp>
        <p:nvSpPr>
          <p:cNvPr id="127" name="TextBox 126">
            <a:extLst>
              <a:ext uri="{FF2B5EF4-FFF2-40B4-BE49-F238E27FC236}">
                <a16:creationId xmlns:a16="http://schemas.microsoft.com/office/drawing/2014/main" id="{04F70538-0D2A-88DF-3046-D39BADD9FD8C}"/>
              </a:ext>
            </a:extLst>
          </p:cNvPr>
          <p:cNvSpPr txBox="1"/>
          <p:nvPr/>
        </p:nvSpPr>
        <p:spPr>
          <a:xfrm rot="16200000">
            <a:off x="-221497" y="6681523"/>
            <a:ext cx="1551162" cy="200055"/>
          </a:xfrm>
          <a:prstGeom prst="rect">
            <a:avLst/>
          </a:prstGeom>
          <a:noFill/>
        </p:spPr>
        <p:txBody>
          <a:bodyPr wrap="square" rtlCol="0">
            <a:spAutoFit/>
          </a:bodyPr>
          <a:lstStyle/>
          <a:p>
            <a:r>
              <a:rPr lang="en-US" sz="700" dirty="0"/>
              <a:t>MOG/GAPDH</a:t>
            </a:r>
          </a:p>
        </p:txBody>
      </p:sp>
      <p:sp>
        <p:nvSpPr>
          <p:cNvPr id="128" name="TextBox 127">
            <a:extLst>
              <a:ext uri="{FF2B5EF4-FFF2-40B4-BE49-F238E27FC236}">
                <a16:creationId xmlns:a16="http://schemas.microsoft.com/office/drawing/2014/main" id="{5EE5DB70-1FE6-BAAD-37D4-009BA453B13C}"/>
              </a:ext>
            </a:extLst>
          </p:cNvPr>
          <p:cNvSpPr txBox="1"/>
          <p:nvPr/>
        </p:nvSpPr>
        <p:spPr>
          <a:xfrm rot="16200000">
            <a:off x="839113" y="6683588"/>
            <a:ext cx="1551162" cy="200055"/>
          </a:xfrm>
          <a:prstGeom prst="rect">
            <a:avLst/>
          </a:prstGeom>
          <a:noFill/>
        </p:spPr>
        <p:txBody>
          <a:bodyPr wrap="square" rtlCol="0">
            <a:spAutoFit/>
          </a:bodyPr>
          <a:lstStyle/>
          <a:p>
            <a:r>
              <a:rPr lang="en-US" sz="700" dirty="0"/>
              <a:t>MAG/GAPDH</a:t>
            </a:r>
          </a:p>
        </p:txBody>
      </p:sp>
      <p:sp>
        <p:nvSpPr>
          <p:cNvPr id="135" name="TextBox 134">
            <a:extLst>
              <a:ext uri="{FF2B5EF4-FFF2-40B4-BE49-F238E27FC236}">
                <a16:creationId xmlns:a16="http://schemas.microsoft.com/office/drawing/2014/main" id="{8D386D55-C30B-4994-05CC-A4CC05E9C713}"/>
              </a:ext>
            </a:extLst>
          </p:cNvPr>
          <p:cNvSpPr txBox="1"/>
          <p:nvPr/>
        </p:nvSpPr>
        <p:spPr>
          <a:xfrm>
            <a:off x="459426" y="6567355"/>
            <a:ext cx="387903" cy="276999"/>
          </a:xfrm>
          <a:prstGeom prst="rect">
            <a:avLst/>
          </a:prstGeom>
          <a:noFill/>
        </p:spPr>
        <p:txBody>
          <a:bodyPr wrap="square" rtlCol="0">
            <a:spAutoFit/>
          </a:bodyPr>
          <a:lstStyle/>
          <a:p>
            <a:r>
              <a:rPr lang="en-US" sz="1200" b="1" i="1" dirty="0"/>
              <a:t>N.</a:t>
            </a:r>
          </a:p>
        </p:txBody>
      </p:sp>
      <p:sp>
        <p:nvSpPr>
          <p:cNvPr id="139" name="TextBox 138">
            <a:extLst>
              <a:ext uri="{FF2B5EF4-FFF2-40B4-BE49-F238E27FC236}">
                <a16:creationId xmlns:a16="http://schemas.microsoft.com/office/drawing/2014/main" id="{CDF34415-5F92-7B46-0A24-774975F5BCBF}"/>
              </a:ext>
            </a:extLst>
          </p:cNvPr>
          <p:cNvSpPr txBox="1"/>
          <p:nvPr/>
        </p:nvSpPr>
        <p:spPr>
          <a:xfrm>
            <a:off x="4209641" y="6572983"/>
            <a:ext cx="387903" cy="276999"/>
          </a:xfrm>
          <a:prstGeom prst="rect">
            <a:avLst/>
          </a:prstGeom>
          <a:noFill/>
        </p:spPr>
        <p:txBody>
          <a:bodyPr wrap="square" rtlCol="0">
            <a:spAutoFit/>
          </a:bodyPr>
          <a:lstStyle/>
          <a:p>
            <a:r>
              <a:rPr lang="en-US" sz="1200" b="1" i="1" dirty="0"/>
              <a:t>Q.</a:t>
            </a:r>
          </a:p>
        </p:txBody>
      </p:sp>
      <p:graphicFrame>
        <p:nvGraphicFramePr>
          <p:cNvPr id="140" name="Object 139">
            <a:extLst>
              <a:ext uri="{FF2B5EF4-FFF2-40B4-BE49-F238E27FC236}">
                <a16:creationId xmlns:a16="http://schemas.microsoft.com/office/drawing/2014/main" id="{ADD8F532-14B6-2EE9-CFD5-BA3DB2678788}"/>
              </a:ext>
            </a:extLst>
          </p:cNvPr>
          <p:cNvGraphicFramePr>
            <a:graphicFrameLocks/>
          </p:cNvGraphicFramePr>
          <p:nvPr>
            <p:extLst>
              <p:ext uri="{D42A27DB-BD31-4B8C-83A1-F6EECF244321}">
                <p14:modId xmlns:p14="http://schemas.microsoft.com/office/powerpoint/2010/main" val="127994149"/>
              </p:ext>
            </p:extLst>
          </p:nvPr>
        </p:nvGraphicFramePr>
        <p:xfrm>
          <a:off x="3433346" y="6843724"/>
          <a:ext cx="636588" cy="809625"/>
        </p:xfrm>
        <a:graphic>
          <a:graphicData uri="http://schemas.openxmlformats.org/presentationml/2006/ole">
            <mc:AlternateContent xmlns:mc="http://schemas.openxmlformats.org/markup-compatibility/2006">
              <mc:Choice xmlns:v="urn:schemas-microsoft-com:vml" Requires="v">
                <p:oleObj name="Prism 9" r:id="rId33" imgW="1710645" imgH="2277974" progId="Prism9.Document">
                  <p:embed/>
                </p:oleObj>
              </mc:Choice>
              <mc:Fallback>
                <p:oleObj name="Prism 9" r:id="rId33" imgW="1710645" imgH="2277974" progId="Prism9.Document">
                  <p:embed/>
                  <p:pic>
                    <p:nvPicPr>
                      <p:cNvPr id="140" name="Object 139">
                        <a:extLst>
                          <a:ext uri="{FF2B5EF4-FFF2-40B4-BE49-F238E27FC236}">
                            <a16:creationId xmlns:a16="http://schemas.microsoft.com/office/drawing/2014/main" id="{ADD8F532-14B6-2EE9-CFD5-BA3DB2678788}"/>
                          </a:ext>
                        </a:extLst>
                      </p:cNvPr>
                      <p:cNvPicPr preferRelativeResize="0"/>
                      <p:nvPr/>
                    </p:nvPicPr>
                    <p:blipFill>
                      <a:blip r:embed="rId34"/>
                      <a:stretch>
                        <a:fillRect/>
                      </a:stretch>
                    </p:blipFill>
                    <p:spPr>
                      <a:xfrm>
                        <a:off x="3433346" y="6843724"/>
                        <a:ext cx="636588" cy="809625"/>
                      </a:xfrm>
                      <a:prstGeom prst="rect">
                        <a:avLst/>
                      </a:prstGeom>
                    </p:spPr>
                  </p:pic>
                </p:oleObj>
              </mc:Fallback>
            </mc:AlternateContent>
          </a:graphicData>
        </a:graphic>
      </p:graphicFrame>
      <p:sp>
        <p:nvSpPr>
          <p:cNvPr id="142" name="TextBox 141">
            <a:extLst>
              <a:ext uri="{FF2B5EF4-FFF2-40B4-BE49-F238E27FC236}">
                <a16:creationId xmlns:a16="http://schemas.microsoft.com/office/drawing/2014/main" id="{80323DC5-3678-C57B-FB9D-EC6BC8964D6E}"/>
              </a:ext>
            </a:extLst>
          </p:cNvPr>
          <p:cNvSpPr txBox="1"/>
          <p:nvPr/>
        </p:nvSpPr>
        <p:spPr>
          <a:xfrm>
            <a:off x="3264670" y="6579740"/>
            <a:ext cx="387903" cy="276999"/>
          </a:xfrm>
          <a:prstGeom prst="rect">
            <a:avLst/>
          </a:prstGeom>
          <a:noFill/>
        </p:spPr>
        <p:txBody>
          <a:bodyPr wrap="square" rtlCol="0">
            <a:spAutoFit/>
          </a:bodyPr>
          <a:lstStyle/>
          <a:p>
            <a:r>
              <a:rPr lang="en-US" sz="1200" b="1" i="1" dirty="0"/>
              <a:t>P.</a:t>
            </a:r>
          </a:p>
        </p:txBody>
      </p:sp>
      <p:sp>
        <p:nvSpPr>
          <p:cNvPr id="149" name="TextBox 148">
            <a:extLst>
              <a:ext uri="{FF2B5EF4-FFF2-40B4-BE49-F238E27FC236}">
                <a16:creationId xmlns:a16="http://schemas.microsoft.com/office/drawing/2014/main" id="{8DCAA0D6-7A1C-34AB-2E9B-A0F4C868D779}"/>
              </a:ext>
            </a:extLst>
          </p:cNvPr>
          <p:cNvSpPr txBox="1"/>
          <p:nvPr/>
        </p:nvSpPr>
        <p:spPr>
          <a:xfrm rot="16200000">
            <a:off x="3917111" y="7125167"/>
            <a:ext cx="740740" cy="200055"/>
          </a:xfrm>
          <a:prstGeom prst="rect">
            <a:avLst/>
          </a:prstGeom>
          <a:noFill/>
        </p:spPr>
        <p:txBody>
          <a:bodyPr wrap="square" rtlCol="0">
            <a:spAutoFit/>
          </a:bodyPr>
          <a:lstStyle/>
          <a:p>
            <a:r>
              <a:rPr lang="en-US" sz="700" dirty="0"/>
              <a:t>MAG/GAPDH</a:t>
            </a:r>
          </a:p>
        </p:txBody>
      </p:sp>
      <p:sp>
        <p:nvSpPr>
          <p:cNvPr id="150" name="TextBox 149">
            <a:extLst>
              <a:ext uri="{FF2B5EF4-FFF2-40B4-BE49-F238E27FC236}">
                <a16:creationId xmlns:a16="http://schemas.microsoft.com/office/drawing/2014/main" id="{AD84121E-B444-DA1B-AD58-DD37E4F07C3C}"/>
              </a:ext>
            </a:extLst>
          </p:cNvPr>
          <p:cNvSpPr txBox="1"/>
          <p:nvPr/>
        </p:nvSpPr>
        <p:spPr>
          <a:xfrm rot="16200000">
            <a:off x="2965370" y="7089005"/>
            <a:ext cx="809626" cy="200055"/>
          </a:xfrm>
          <a:prstGeom prst="rect">
            <a:avLst/>
          </a:prstGeom>
          <a:noFill/>
        </p:spPr>
        <p:txBody>
          <a:bodyPr wrap="square" rtlCol="0">
            <a:spAutoFit/>
          </a:bodyPr>
          <a:lstStyle/>
          <a:p>
            <a:r>
              <a:rPr lang="en-US" sz="700" dirty="0"/>
              <a:t>MOG/GAPDH</a:t>
            </a:r>
          </a:p>
        </p:txBody>
      </p:sp>
      <p:sp>
        <p:nvSpPr>
          <p:cNvPr id="152" name="TextBox 151">
            <a:extLst>
              <a:ext uri="{FF2B5EF4-FFF2-40B4-BE49-F238E27FC236}">
                <a16:creationId xmlns:a16="http://schemas.microsoft.com/office/drawing/2014/main" id="{C41BF54B-E0CA-3B9A-A601-8812309994EA}"/>
              </a:ext>
            </a:extLst>
          </p:cNvPr>
          <p:cNvSpPr txBox="1"/>
          <p:nvPr/>
        </p:nvSpPr>
        <p:spPr>
          <a:xfrm>
            <a:off x="767729" y="7600928"/>
            <a:ext cx="376435" cy="200055"/>
          </a:xfrm>
          <a:prstGeom prst="rect">
            <a:avLst/>
          </a:prstGeom>
          <a:noFill/>
        </p:spPr>
        <p:txBody>
          <a:bodyPr wrap="square" rtlCol="0">
            <a:spAutoFit/>
          </a:bodyPr>
          <a:lstStyle/>
          <a:p>
            <a:r>
              <a:rPr lang="en-US" sz="700" dirty="0"/>
              <a:t>PBS</a:t>
            </a:r>
          </a:p>
        </p:txBody>
      </p:sp>
      <p:sp>
        <p:nvSpPr>
          <p:cNvPr id="153" name="TextBox 152">
            <a:extLst>
              <a:ext uri="{FF2B5EF4-FFF2-40B4-BE49-F238E27FC236}">
                <a16:creationId xmlns:a16="http://schemas.microsoft.com/office/drawing/2014/main" id="{AD88F6BC-682D-0B4A-EA91-7BF4E4263D2A}"/>
              </a:ext>
            </a:extLst>
          </p:cNvPr>
          <p:cNvSpPr txBox="1"/>
          <p:nvPr/>
        </p:nvSpPr>
        <p:spPr>
          <a:xfrm>
            <a:off x="955652" y="7602682"/>
            <a:ext cx="449705" cy="200055"/>
          </a:xfrm>
          <a:prstGeom prst="rect">
            <a:avLst/>
          </a:prstGeom>
          <a:noFill/>
        </p:spPr>
        <p:txBody>
          <a:bodyPr wrap="square" rtlCol="0">
            <a:spAutoFit/>
          </a:bodyPr>
          <a:lstStyle/>
          <a:p>
            <a:r>
              <a:rPr lang="en-US" sz="700" dirty="0"/>
              <a:t>MeV</a:t>
            </a:r>
          </a:p>
        </p:txBody>
      </p:sp>
      <p:sp>
        <p:nvSpPr>
          <p:cNvPr id="154" name="TextBox 153">
            <a:extLst>
              <a:ext uri="{FF2B5EF4-FFF2-40B4-BE49-F238E27FC236}">
                <a16:creationId xmlns:a16="http://schemas.microsoft.com/office/drawing/2014/main" id="{4D530A61-A362-8D39-66B1-F21D2F3E1D4F}"/>
              </a:ext>
            </a:extLst>
          </p:cNvPr>
          <p:cNvSpPr txBox="1"/>
          <p:nvPr/>
        </p:nvSpPr>
        <p:spPr>
          <a:xfrm>
            <a:off x="1763446" y="7599176"/>
            <a:ext cx="376435" cy="200055"/>
          </a:xfrm>
          <a:prstGeom prst="rect">
            <a:avLst/>
          </a:prstGeom>
          <a:noFill/>
        </p:spPr>
        <p:txBody>
          <a:bodyPr wrap="square" rtlCol="0">
            <a:spAutoFit/>
          </a:bodyPr>
          <a:lstStyle/>
          <a:p>
            <a:r>
              <a:rPr lang="en-US" sz="700" dirty="0"/>
              <a:t>PBS</a:t>
            </a:r>
          </a:p>
        </p:txBody>
      </p:sp>
      <p:sp>
        <p:nvSpPr>
          <p:cNvPr id="155" name="TextBox 154">
            <a:extLst>
              <a:ext uri="{FF2B5EF4-FFF2-40B4-BE49-F238E27FC236}">
                <a16:creationId xmlns:a16="http://schemas.microsoft.com/office/drawing/2014/main" id="{B241022D-A54C-BA30-6836-F6835144026F}"/>
              </a:ext>
            </a:extLst>
          </p:cNvPr>
          <p:cNvSpPr txBox="1"/>
          <p:nvPr/>
        </p:nvSpPr>
        <p:spPr>
          <a:xfrm>
            <a:off x="1951369" y="7597021"/>
            <a:ext cx="449705" cy="200055"/>
          </a:xfrm>
          <a:prstGeom prst="rect">
            <a:avLst/>
          </a:prstGeom>
          <a:noFill/>
        </p:spPr>
        <p:txBody>
          <a:bodyPr wrap="square" rtlCol="0">
            <a:spAutoFit/>
          </a:bodyPr>
          <a:lstStyle/>
          <a:p>
            <a:r>
              <a:rPr lang="en-US" sz="700" dirty="0"/>
              <a:t>MeV</a:t>
            </a:r>
          </a:p>
        </p:txBody>
      </p:sp>
      <p:sp>
        <p:nvSpPr>
          <p:cNvPr id="166" name="TextBox 165">
            <a:extLst>
              <a:ext uri="{FF2B5EF4-FFF2-40B4-BE49-F238E27FC236}">
                <a16:creationId xmlns:a16="http://schemas.microsoft.com/office/drawing/2014/main" id="{8AC3FB50-A57C-F5A0-2D02-3FB306BE2EB2}"/>
              </a:ext>
            </a:extLst>
          </p:cNvPr>
          <p:cNvSpPr txBox="1"/>
          <p:nvPr/>
        </p:nvSpPr>
        <p:spPr>
          <a:xfrm>
            <a:off x="3546471" y="7603105"/>
            <a:ext cx="376435" cy="200055"/>
          </a:xfrm>
          <a:prstGeom prst="rect">
            <a:avLst/>
          </a:prstGeom>
          <a:noFill/>
        </p:spPr>
        <p:txBody>
          <a:bodyPr wrap="square" rtlCol="0">
            <a:spAutoFit/>
          </a:bodyPr>
          <a:lstStyle/>
          <a:p>
            <a:r>
              <a:rPr lang="en-US" sz="700" dirty="0"/>
              <a:t>PBS</a:t>
            </a:r>
          </a:p>
        </p:txBody>
      </p:sp>
      <p:sp>
        <p:nvSpPr>
          <p:cNvPr id="167" name="TextBox 166">
            <a:extLst>
              <a:ext uri="{FF2B5EF4-FFF2-40B4-BE49-F238E27FC236}">
                <a16:creationId xmlns:a16="http://schemas.microsoft.com/office/drawing/2014/main" id="{C1920525-A15A-C929-C5DE-18206B5F5B63}"/>
              </a:ext>
            </a:extLst>
          </p:cNvPr>
          <p:cNvSpPr txBox="1"/>
          <p:nvPr/>
        </p:nvSpPr>
        <p:spPr>
          <a:xfrm>
            <a:off x="3734394" y="7600950"/>
            <a:ext cx="449705" cy="200055"/>
          </a:xfrm>
          <a:prstGeom prst="rect">
            <a:avLst/>
          </a:prstGeom>
          <a:noFill/>
        </p:spPr>
        <p:txBody>
          <a:bodyPr wrap="square" rtlCol="0">
            <a:spAutoFit/>
          </a:bodyPr>
          <a:lstStyle/>
          <a:p>
            <a:r>
              <a:rPr lang="en-US" sz="700" dirty="0"/>
              <a:t>MeV</a:t>
            </a:r>
          </a:p>
        </p:txBody>
      </p:sp>
      <p:sp>
        <p:nvSpPr>
          <p:cNvPr id="168" name="TextBox 167">
            <a:extLst>
              <a:ext uri="{FF2B5EF4-FFF2-40B4-BE49-F238E27FC236}">
                <a16:creationId xmlns:a16="http://schemas.microsoft.com/office/drawing/2014/main" id="{12E06AF7-9482-31F0-75B9-0A85C0602DA4}"/>
              </a:ext>
            </a:extLst>
          </p:cNvPr>
          <p:cNvSpPr txBox="1"/>
          <p:nvPr/>
        </p:nvSpPr>
        <p:spPr>
          <a:xfrm>
            <a:off x="4463495" y="7601142"/>
            <a:ext cx="376435" cy="200055"/>
          </a:xfrm>
          <a:prstGeom prst="rect">
            <a:avLst/>
          </a:prstGeom>
          <a:noFill/>
        </p:spPr>
        <p:txBody>
          <a:bodyPr wrap="square" rtlCol="0">
            <a:spAutoFit/>
          </a:bodyPr>
          <a:lstStyle/>
          <a:p>
            <a:r>
              <a:rPr lang="en-US" sz="700" dirty="0"/>
              <a:t>PBS</a:t>
            </a:r>
          </a:p>
        </p:txBody>
      </p:sp>
      <p:sp>
        <p:nvSpPr>
          <p:cNvPr id="169" name="TextBox 168">
            <a:extLst>
              <a:ext uri="{FF2B5EF4-FFF2-40B4-BE49-F238E27FC236}">
                <a16:creationId xmlns:a16="http://schemas.microsoft.com/office/drawing/2014/main" id="{0A8BDE15-3F76-26CF-B064-DE0C14A29AC6}"/>
              </a:ext>
            </a:extLst>
          </p:cNvPr>
          <p:cNvSpPr txBox="1"/>
          <p:nvPr/>
        </p:nvSpPr>
        <p:spPr>
          <a:xfrm>
            <a:off x="4651712" y="7598433"/>
            <a:ext cx="449705" cy="200055"/>
          </a:xfrm>
          <a:prstGeom prst="rect">
            <a:avLst/>
          </a:prstGeom>
          <a:noFill/>
        </p:spPr>
        <p:txBody>
          <a:bodyPr wrap="square" rtlCol="0">
            <a:spAutoFit/>
          </a:bodyPr>
          <a:lstStyle/>
          <a:p>
            <a:r>
              <a:rPr lang="en-US" sz="700" dirty="0"/>
              <a:t>MeV</a:t>
            </a:r>
          </a:p>
        </p:txBody>
      </p:sp>
      <p:grpSp>
        <p:nvGrpSpPr>
          <p:cNvPr id="4" name="Group 3">
            <a:extLst>
              <a:ext uri="{FF2B5EF4-FFF2-40B4-BE49-F238E27FC236}">
                <a16:creationId xmlns:a16="http://schemas.microsoft.com/office/drawing/2014/main" id="{276EF801-A95D-40E4-8ADB-E804D4A62D42}"/>
              </a:ext>
            </a:extLst>
          </p:cNvPr>
          <p:cNvGrpSpPr/>
          <p:nvPr/>
        </p:nvGrpSpPr>
        <p:grpSpPr>
          <a:xfrm>
            <a:off x="307769" y="508199"/>
            <a:ext cx="4795409" cy="1696095"/>
            <a:chOff x="307769" y="508199"/>
            <a:chExt cx="4795409" cy="1696095"/>
          </a:xfrm>
        </p:grpSpPr>
        <p:pic>
          <p:nvPicPr>
            <p:cNvPr id="5" name="Picture 4">
              <a:extLst>
                <a:ext uri="{FF2B5EF4-FFF2-40B4-BE49-F238E27FC236}">
                  <a16:creationId xmlns:a16="http://schemas.microsoft.com/office/drawing/2014/main" id="{AE957C72-4304-450B-B846-1C6CABFB6CC7}"/>
                </a:ext>
              </a:extLst>
            </p:cNvPr>
            <p:cNvPicPr preferRelativeResize="0">
              <a:picLocks/>
            </p:cNvPicPr>
            <p:nvPr/>
          </p:nvPicPr>
          <p:blipFill rotWithShape="1">
            <a:blip r:embed="rId35">
              <a:extLst>
                <a:ext uri="{28A0092B-C50C-407E-A947-70E740481C1C}">
                  <a14:useLocalDpi xmlns:a14="http://schemas.microsoft.com/office/drawing/2010/main" val="0"/>
                </a:ext>
              </a:extLst>
            </a:blip>
            <a:srcRect l="3560" t="20530" r="13065" b="14478"/>
            <a:stretch/>
          </p:blipFill>
          <p:spPr>
            <a:xfrm>
              <a:off x="359988" y="511531"/>
              <a:ext cx="2752344" cy="1645920"/>
            </a:xfrm>
            <a:prstGeom prst="rect">
              <a:avLst/>
            </a:prstGeom>
          </p:spPr>
        </p:pic>
        <p:sp>
          <p:nvSpPr>
            <p:cNvPr id="170" name="TextBox 169">
              <a:extLst>
                <a:ext uri="{FF2B5EF4-FFF2-40B4-BE49-F238E27FC236}">
                  <a16:creationId xmlns:a16="http://schemas.microsoft.com/office/drawing/2014/main" id="{63BD629C-BE5C-46BB-81C6-CA3599375C26}"/>
                </a:ext>
              </a:extLst>
            </p:cNvPr>
            <p:cNvSpPr txBox="1"/>
            <p:nvPr/>
          </p:nvSpPr>
          <p:spPr>
            <a:xfrm>
              <a:off x="1078473" y="547582"/>
              <a:ext cx="492735" cy="230832"/>
            </a:xfrm>
            <a:prstGeom prst="rect">
              <a:avLst/>
            </a:prstGeom>
            <a:noFill/>
          </p:spPr>
          <p:txBody>
            <a:bodyPr wrap="square" rtlCol="0">
              <a:spAutoFit/>
            </a:bodyPr>
            <a:lstStyle/>
            <a:p>
              <a:r>
                <a:rPr lang="en-US" sz="900" dirty="0">
                  <a:solidFill>
                    <a:schemeClr val="bg1"/>
                  </a:solidFill>
                </a:rPr>
                <a:t>PBS</a:t>
              </a:r>
            </a:p>
          </p:txBody>
        </p:sp>
        <p:sp>
          <p:nvSpPr>
            <p:cNvPr id="171" name="TextBox 170">
              <a:extLst>
                <a:ext uri="{FF2B5EF4-FFF2-40B4-BE49-F238E27FC236}">
                  <a16:creationId xmlns:a16="http://schemas.microsoft.com/office/drawing/2014/main" id="{C31B6935-AE02-4250-B8C9-55911420364B}"/>
                </a:ext>
              </a:extLst>
            </p:cNvPr>
            <p:cNvSpPr txBox="1"/>
            <p:nvPr/>
          </p:nvSpPr>
          <p:spPr>
            <a:xfrm>
              <a:off x="1996206" y="544010"/>
              <a:ext cx="824951" cy="230832"/>
            </a:xfrm>
            <a:prstGeom prst="rect">
              <a:avLst/>
            </a:prstGeom>
            <a:noFill/>
          </p:spPr>
          <p:txBody>
            <a:bodyPr wrap="square" rtlCol="0">
              <a:spAutoFit/>
            </a:bodyPr>
            <a:lstStyle/>
            <a:p>
              <a:r>
                <a:rPr lang="en-US" sz="900" dirty="0">
                  <a:solidFill>
                    <a:schemeClr val="bg1"/>
                  </a:solidFill>
                </a:rPr>
                <a:t>MeV infected</a:t>
              </a:r>
            </a:p>
          </p:txBody>
        </p:sp>
        <p:cxnSp>
          <p:nvCxnSpPr>
            <p:cNvPr id="173" name="Straight Connector 172">
              <a:extLst>
                <a:ext uri="{FF2B5EF4-FFF2-40B4-BE49-F238E27FC236}">
                  <a16:creationId xmlns:a16="http://schemas.microsoft.com/office/drawing/2014/main" id="{D2116B78-6ECD-45CD-AA99-936FFB65120C}"/>
                </a:ext>
              </a:extLst>
            </p:cNvPr>
            <p:cNvCxnSpPr>
              <a:cxnSpLocks/>
            </p:cNvCxnSpPr>
            <p:nvPr/>
          </p:nvCxnSpPr>
          <p:spPr>
            <a:xfrm>
              <a:off x="1827594" y="508199"/>
              <a:ext cx="0" cy="16960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7D44837D-3AE4-4D71-B81F-5191190FB408}"/>
                </a:ext>
              </a:extLst>
            </p:cNvPr>
            <p:cNvSpPr txBox="1"/>
            <p:nvPr/>
          </p:nvSpPr>
          <p:spPr>
            <a:xfrm>
              <a:off x="307769" y="1912364"/>
              <a:ext cx="492735" cy="184666"/>
            </a:xfrm>
            <a:prstGeom prst="rect">
              <a:avLst/>
            </a:prstGeom>
            <a:noFill/>
          </p:spPr>
          <p:txBody>
            <a:bodyPr wrap="square" rtlCol="0">
              <a:spAutoFit/>
            </a:bodyPr>
            <a:lstStyle/>
            <a:p>
              <a:r>
                <a:rPr lang="en-US" sz="600" dirty="0">
                  <a:solidFill>
                    <a:schemeClr val="bg1"/>
                  </a:solidFill>
                </a:rPr>
                <a:t>8 </a:t>
              </a:r>
              <a:r>
                <a:rPr lang="en-US" sz="600" dirty="0" err="1">
                  <a:solidFill>
                    <a:schemeClr val="bg1"/>
                  </a:solidFill>
                </a:rPr>
                <a:t>kDa</a:t>
              </a:r>
              <a:endParaRPr lang="en-US" sz="600" dirty="0">
                <a:solidFill>
                  <a:schemeClr val="bg1"/>
                </a:solidFill>
              </a:endParaRPr>
            </a:p>
          </p:txBody>
        </p:sp>
        <p:sp>
          <p:nvSpPr>
            <p:cNvPr id="175" name="TextBox 174">
              <a:extLst>
                <a:ext uri="{FF2B5EF4-FFF2-40B4-BE49-F238E27FC236}">
                  <a16:creationId xmlns:a16="http://schemas.microsoft.com/office/drawing/2014/main" id="{987BC724-82A9-477B-8A4B-AC5455A13776}"/>
                </a:ext>
              </a:extLst>
            </p:cNvPr>
            <p:cNvSpPr txBox="1"/>
            <p:nvPr/>
          </p:nvSpPr>
          <p:spPr>
            <a:xfrm>
              <a:off x="316044" y="1335165"/>
              <a:ext cx="492735" cy="184666"/>
            </a:xfrm>
            <a:prstGeom prst="rect">
              <a:avLst/>
            </a:prstGeom>
            <a:noFill/>
          </p:spPr>
          <p:txBody>
            <a:bodyPr wrap="square" rtlCol="0">
              <a:spAutoFit/>
            </a:bodyPr>
            <a:lstStyle/>
            <a:p>
              <a:r>
                <a:rPr lang="en-US" sz="600" dirty="0">
                  <a:solidFill>
                    <a:schemeClr val="bg1"/>
                  </a:solidFill>
                </a:rPr>
                <a:t>38 </a:t>
              </a:r>
              <a:r>
                <a:rPr lang="en-US" sz="600" dirty="0" err="1">
                  <a:solidFill>
                    <a:schemeClr val="bg1"/>
                  </a:solidFill>
                </a:rPr>
                <a:t>kDa</a:t>
              </a:r>
              <a:endParaRPr lang="en-US" sz="600" dirty="0">
                <a:solidFill>
                  <a:schemeClr val="bg1"/>
                </a:solidFill>
              </a:endParaRPr>
            </a:p>
          </p:txBody>
        </p:sp>
        <p:sp>
          <p:nvSpPr>
            <p:cNvPr id="176" name="TextBox 175">
              <a:extLst>
                <a:ext uri="{FF2B5EF4-FFF2-40B4-BE49-F238E27FC236}">
                  <a16:creationId xmlns:a16="http://schemas.microsoft.com/office/drawing/2014/main" id="{670042F9-DD2D-414D-89ED-845425572C25}"/>
                </a:ext>
              </a:extLst>
            </p:cNvPr>
            <p:cNvSpPr txBox="1"/>
            <p:nvPr/>
          </p:nvSpPr>
          <p:spPr>
            <a:xfrm>
              <a:off x="316045" y="1600953"/>
              <a:ext cx="492735" cy="184666"/>
            </a:xfrm>
            <a:prstGeom prst="rect">
              <a:avLst/>
            </a:prstGeom>
            <a:noFill/>
          </p:spPr>
          <p:txBody>
            <a:bodyPr wrap="square" rtlCol="0">
              <a:spAutoFit/>
            </a:bodyPr>
            <a:lstStyle/>
            <a:p>
              <a:r>
                <a:rPr lang="en-US" sz="600" dirty="0">
                  <a:solidFill>
                    <a:schemeClr val="bg1"/>
                  </a:solidFill>
                </a:rPr>
                <a:t>25 </a:t>
              </a:r>
              <a:r>
                <a:rPr lang="en-US" sz="600" dirty="0" err="1">
                  <a:solidFill>
                    <a:schemeClr val="bg1"/>
                  </a:solidFill>
                </a:rPr>
                <a:t>kDa</a:t>
              </a:r>
              <a:endParaRPr lang="en-US" sz="600" dirty="0">
                <a:solidFill>
                  <a:schemeClr val="bg1"/>
                </a:solidFill>
              </a:endParaRPr>
            </a:p>
          </p:txBody>
        </p:sp>
        <p:sp>
          <p:nvSpPr>
            <p:cNvPr id="177" name="TextBox 176">
              <a:extLst>
                <a:ext uri="{FF2B5EF4-FFF2-40B4-BE49-F238E27FC236}">
                  <a16:creationId xmlns:a16="http://schemas.microsoft.com/office/drawing/2014/main" id="{4E2D95F6-5423-4157-92FF-A43F4BCB0C01}"/>
                </a:ext>
              </a:extLst>
            </p:cNvPr>
            <p:cNvSpPr txBox="1"/>
            <p:nvPr/>
          </p:nvSpPr>
          <p:spPr>
            <a:xfrm>
              <a:off x="326204" y="577142"/>
              <a:ext cx="597774" cy="184666"/>
            </a:xfrm>
            <a:prstGeom prst="rect">
              <a:avLst/>
            </a:prstGeom>
            <a:noFill/>
          </p:spPr>
          <p:txBody>
            <a:bodyPr wrap="square" rtlCol="0">
              <a:spAutoFit/>
            </a:bodyPr>
            <a:lstStyle/>
            <a:p>
              <a:r>
                <a:rPr lang="en-US" sz="600" dirty="0">
                  <a:solidFill>
                    <a:schemeClr val="bg1"/>
                  </a:solidFill>
                </a:rPr>
                <a:t>Ladder</a:t>
              </a:r>
            </a:p>
          </p:txBody>
        </p:sp>
        <p:sp>
          <p:nvSpPr>
            <p:cNvPr id="178" name="TextBox 177">
              <a:extLst>
                <a:ext uri="{FF2B5EF4-FFF2-40B4-BE49-F238E27FC236}">
                  <a16:creationId xmlns:a16="http://schemas.microsoft.com/office/drawing/2014/main" id="{590FE800-60CB-4589-A1BC-2FED781E5226}"/>
                </a:ext>
              </a:extLst>
            </p:cNvPr>
            <p:cNvSpPr txBox="1"/>
            <p:nvPr/>
          </p:nvSpPr>
          <p:spPr>
            <a:xfrm>
              <a:off x="3459648" y="1439680"/>
              <a:ext cx="932672" cy="230832"/>
            </a:xfrm>
            <a:prstGeom prst="rect">
              <a:avLst/>
            </a:prstGeom>
            <a:noFill/>
          </p:spPr>
          <p:txBody>
            <a:bodyPr wrap="square" rtlCol="0">
              <a:spAutoFit/>
            </a:bodyPr>
            <a:lstStyle/>
            <a:p>
              <a:r>
                <a:rPr lang="en-US" sz="900" dirty="0">
                  <a:solidFill>
                    <a:srgbClr val="FF0000"/>
                  </a:solidFill>
                </a:rPr>
                <a:t>GAPDH</a:t>
              </a:r>
            </a:p>
          </p:txBody>
        </p:sp>
        <p:cxnSp>
          <p:nvCxnSpPr>
            <p:cNvPr id="179" name="Straight Arrow Connector 178">
              <a:extLst>
                <a:ext uri="{FF2B5EF4-FFF2-40B4-BE49-F238E27FC236}">
                  <a16:creationId xmlns:a16="http://schemas.microsoft.com/office/drawing/2014/main" id="{85217B89-4211-4C98-9F3C-45E08B627486}"/>
                </a:ext>
              </a:extLst>
            </p:cNvPr>
            <p:cNvCxnSpPr>
              <a:cxnSpLocks/>
            </p:cNvCxnSpPr>
            <p:nvPr/>
          </p:nvCxnSpPr>
          <p:spPr>
            <a:xfrm>
              <a:off x="3115929" y="1558627"/>
              <a:ext cx="3800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A38B06E6-E740-4930-B7B8-2FD3672EA504}"/>
                </a:ext>
              </a:extLst>
            </p:cNvPr>
            <p:cNvSpPr txBox="1"/>
            <p:nvPr/>
          </p:nvSpPr>
          <p:spPr>
            <a:xfrm>
              <a:off x="3447086" y="1713223"/>
              <a:ext cx="1655135" cy="230832"/>
            </a:xfrm>
            <a:prstGeom prst="rect">
              <a:avLst/>
            </a:prstGeom>
            <a:noFill/>
          </p:spPr>
          <p:txBody>
            <a:bodyPr wrap="square" rtlCol="0">
              <a:spAutoFit/>
            </a:bodyPr>
            <a:lstStyle/>
            <a:p>
              <a:r>
                <a:rPr lang="en-US" sz="900" dirty="0">
                  <a:solidFill>
                    <a:schemeClr val="accent6">
                      <a:lumMod val="75000"/>
                    </a:schemeClr>
                  </a:solidFill>
                </a:rPr>
                <a:t>MOG</a:t>
              </a:r>
            </a:p>
          </p:txBody>
        </p:sp>
        <p:sp>
          <p:nvSpPr>
            <p:cNvPr id="181" name="TextBox 180">
              <a:extLst>
                <a:ext uri="{FF2B5EF4-FFF2-40B4-BE49-F238E27FC236}">
                  <a16:creationId xmlns:a16="http://schemas.microsoft.com/office/drawing/2014/main" id="{3D35DE36-8A07-4455-AF77-17C356072871}"/>
                </a:ext>
              </a:extLst>
            </p:cNvPr>
            <p:cNvSpPr txBox="1"/>
            <p:nvPr/>
          </p:nvSpPr>
          <p:spPr>
            <a:xfrm>
              <a:off x="3443251" y="812100"/>
              <a:ext cx="1659927" cy="230832"/>
            </a:xfrm>
            <a:prstGeom prst="rect">
              <a:avLst/>
            </a:prstGeom>
            <a:noFill/>
          </p:spPr>
          <p:txBody>
            <a:bodyPr wrap="square" rtlCol="0">
              <a:spAutoFit/>
            </a:bodyPr>
            <a:lstStyle/>
            <a:p>
              <a:r>
                <a:rPr lang="en-US" sz="900" dirty="0">
                  <a:solidFill>
                    <a:schemeClr val="accent6">
                      <a:lumMod val="75000"/>
                    </a:schemeClr>
                  </a:solidFill>
                </a:rPr>
                <a:t>MAG</a:t>
              </a:r>
            </a:p>
          </p:txBody>
        </p:sp>
        <p:cxnSp>
          <p:nvCxnSpPr>
            <p:cNvPr id="182" name="Straight Arrow Connector 181">
              <a:extLst>
                <a:ext uri="{FF2B5EF4-FFF2-40B4-BE49-F238E27FC236}">
                  <a16:creationId xmlns:a16="http://schemas.microsoft.com/office/drawing/2014/main" id="{FC227386-AA9F-4B68-83FA-DEDE254AF408}"/>
                </a:ext>
              </a:extLst>
            </p:cNvPr>
            <p:cNvCxnSpPr>
              <a:cxnSpLocks/>
            </p:cNvCxnSpPr>
            <p:nvPr/>
          </p:nvCxnSpPr>
          <p:spPr>
            <a:xfrm>
              <a:off x="3127067" y="928423"/>
              <a:ext cx="3800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A31BD8FA-66EA-4B73-8CA7-5A5A3D6F0969}"/>
                </a:ext>
              </a:extLst>
            </p:cNvPr>
            <p:cNvCxnSpPr>
              <a:cxnSpLocks/>
            </p:cNvCxnSpPr>
            <p:nvPr/>
          </p:nvCxnSpPr>
          <p:spPr>
            <a:xfrm>
              <a:off x="3123345" y="1827839"/>
              <a:ext cx="3800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A1236CA0-F786-4633-8DDC-5737317E2FEB}"/>
                </a:ext>
              </a:extLst>
            </p:cNvPr>
            <p:cNvSpPr txBox="1"/>
            <p:nvPr/>
          </p:nvSpPr>
          <p:spPr>
            <a:xfrm>
              <a:off x="331600" y="954233"/>
              <a:ext cx="492735" cy="184666"/>
            </a:xfrm>
            <a:prstGeom prst="rect">
              <a:avLst/>
            </a:prstGeom>
            <a:noFill/>
          </p:spPr>
          <p:txBody>
            <a:bodyPr wrap="square" rtlCol="0">
              <a:spAutoFit/>
            </a:bodyPr>
            <a:lstStyle/>
            <a:p>
              <a:r>
                <a:rPr lang="en-US" sz="600" dirty="0">
                  <a:solidFill>
                    <a:schemeClr val="bg1"/>
                  </a:solidFill>
                </a:rPr>
                <a:t>70 </a:t>
              </a:r>
              <a:r>
                <a:rPr lang="en-US" sz="600" dirty="0" err="1">
                  <a:solidFill>
                    <a:schemeClr val="bg1"/>
                  </a:solidFill>
                </a:rPr>
                <a:t>kDa</a:t>
              </a:r>
              <a:endParaRPr lang="en-US" sz="600" dirty="0">
                <a:solidFill>
                  <a:schemeClr val="bg1"/>
                </a:solidFill>
              </a:endParaRPr>
            </a:p>
          </p:txBody>
        </p:sp>
        <p:sp>
          <p:nvSpPr>
            <p:cNvPr id="185" name="TextBox 184">
              <a:extLst>
                <a:ext uri="{FF2B5EF4-FFF2-40B4-BE49-F238E27FC236}">
                  <a16:creationId xmlns:a16="http://schemas.microsoft.com/office/drawing/2014/main" id="{3DFAB354-C52D-494E-8E94-4007DD054542}"/>
                </a:ext>
              </a:extLst>
            </p:cNvPr>
            <p:cNvSpPr txBox="1"/>
            <p:nvPr/>
          </p:nvSpPr>
          <p:spPr>
            <a:xfrm>
              <a:off x="335377" y="1153912"/>
              <a:ext cx="492735" cy="184666"/>
            </a:xfrm>
            <a:prstGeom prst="rect">
              <a:avLst/>
            </a:prstGeom>
            <a:noFill/>
          </p:spPr>
          <p:txBody>
            <a:bodyPr wrap="square" rtlCol="0">
              <a:spAutoFit/>
            </a:bodyPr>
            <a:lstStyle/>
            <a:p>
              <a:r>
                <a:rPr lang="en-US" sz="600" dirty="0">
                  <a:solidFill>
                    <a:schemeClr val="bg1"/>
                  </a:solidFill>
                </a:rPr>
                <a:t>50 </a:t>
              </a:r>
              <a:r>
                <a:rPr lang="en-US" sz="600" dirty="0" err="1">
                  <a:solidFill>
                    <a:schemeClr val="bg1"/>
                  </a:solidFill>
                </a:rPr>
                <a:t>kDa</a:t>
              </a:r>
              <a:endParaRPr lang="en-US" sz="600" dirty="0">
                <a:solidFill>
                  <a:schemeClr val="bg1"/>
                </a:solidFill>
              </a:endParaRPr>
            </a:p>
          </p:txBody>
        </p:sp>
      </p:grpSp>
      <p:sp>
        <p:nvSpPr>
          <p:cNvPr id="186" name="TextBox 185">
            <a:extLst>
              <a:ext uri="{FF2B5EF4-FFF2-40B4-BE49-F238E27FC236}">
                <a16:creationId xmlns:a16="http://schemas.microsoft.com/office/drawing/2014/main" id="{9F74E219-354A-4352-A0C1-A2B6F6F767EB}"/>
              </a:ext>
            </a:extLst>
          </p:cNvPr>
          <p:cNvSpPr txBox="1"/>
          <p:nvPr/>
        </p:nvSpPr>
        <p:spPr>
          <a:xfrm>
            <a:off x="1508103" y="2808310"/>
            <a:ext cx="319900" cy="276999"/>
          </a:xfrm>
          <a:prstGeom prst="rect">
            <a:avLst/>
          </a:prstGeom>
          <a:noFill/>
        </p:spPr>
        <p:txBody>
          <a:bodyPr wrap="square" rtlCol="0">
            <a:spAutoFit/>
          </a:bodyPr>
          <a:lstStyle/>
          <a:p>
            <a:r>
              <a:rPr lang="en-US" sz="1200" b="1" i="1" dirty="0"/>
              <a:t>C.</a:t>
            </a:r>
          </a:p>
        </p:txBody>
      </p:sp>
      <p:sp>
        <p:nvSpPr>
          <p:cNvPr id="187" name="TextBox 186">
            <a:extLst>
              <a:ext uri="{FF2B5EF4-FFF2-40B4-BE49-F238E27FC236}">
                <a16:creationId xmlns:a16="http://schemas.microsoft.com/office/drawing/2014/main" id="{236B695B-BF78-421B-B177-1BE8987CE79D}"/>
              </a:ext>
            </a:extLst>
          </p:cNvPr>
          <p:cNvSpPr txBox="1"/>
          <p:nvPr/>
        </p:nvSpPr>
        <p:spPr>
          <a:xfrm>
            <a:off x="1106578" y="2558336"/>
            <a:ext cx="908130" cy="276999"/>
          </a:xfrm>
          <a:prstGeom prst="rect">
            <a:avLst/>
          </a:prstGeom>
          <a:noFill/>
        </p:spPr>
        <p:txBody>
          <a:bodyPr wrap="square" rtlCol="0">
            <a:spAutoFit/>
          </a:bodyPr>
          <a:lstStyle/>
          <a:p>
            <a:r>
              <a:rPr lang="en-US" sz="1200" b="1" dirty="0"/>
              <a:t>9 dpi</a:t>
            </a:r>
          </a:p>
        </p:txBody>
      </p:sp>
      <p:sp>
        <p:nvSpPr>
          <p:cNvPr id="188" name="TextBox 187">
            <a:extLst>
              <a:ext uri="{FF2B5EF4-FFF2-40B4-BE49-F238E27FC236}">
                <a16:creationId xmlns:a16="http://schemas.microsoft.com/office/drawing/2014/main" id="{D6AD2EA5-472C-4F57-ACEC-4DF37DFB0729}"/>
              </a:ext>
            </a:extLst>
          </p:cNvPr>
          <p:cNvSpPr txBox="1"/>
          <p:nvPr/>
        </p:nvSpPr>
        <p:spPr>
          <a:xfrm>
            <a:off x="3825532" y="2563022"/>
            <a:ext cx="908130" cy="276999"/>
          </a:xfrm>
          <a:prstGeom prst="rect">
            <a:avLst/>
          </a:prstGeom>
          <a:noFill/>
        </p:spPr>
        <p:txBody>
          <a:bodyPr wrap="square" rtlCol="0">
            <a:spAutoFit/>
          </a:bodyPr>
          <a:lstStyle/>
          <a:p>
            <a:r>
              <a:rPr lang="en-US" sz="1200" b="1" dirty="0"/>
              <a:t>90 dpi</a:t>
            </a:r>
          </a:p>
        </p:txBody>
      </p:sp>
      <p:sp>
        <p:nvSpPr>
          <p:cNvPr id="189" name="TextBox 188">
            <a:extLst>
              <a:ext uri="{FF2B5EF4-FFF2-40B4-BE49-F238E27FC236}">
                <a16:creationId xmlns:a16="http://schemas.microsoft.com/office/drawing/2014/main" id="{05534797-CA08-4BA3-BFA7-89951EE9C8DA}"/>
              </a:ext>
            </a:extLst>
          </p:cNvPr>
          <p:cNvSpPr txBox="1"/>
          <p:nvPr/>
        </p:nvSpPr>
        <p:spPr>
          <a:xfrm>
            <a:off x="1604083" y="4003143"/>
            <a:ext cx="329491" cy="276999"/>
          </a:xfrm>
          <a:prstGeom prst="rect">
            <a:avLst/>
          </a:prstGeom>
          <a:noFill/>
        </p:spPr>
        <p:txBody>
          <a:bodyPr wrap="square" rtlCol="0">
            <a:spAutoFit/>
          </a:bodyPr>
          <a:lstStyle/>
          <a:p>
            <a:r>
              <a:rPr lang="en-US" sz="1200" b="1" i="1" dirty="0"/>
              <a:t>G.</a:t>
            </a:r>
          </a:p>
        </p:txBody>
      </p:sp>
      <p:sp>
        <p:nvSpPr>
          <p:cNvPr id="190" name="TextBox 189">
            <a:extLst>
              <a:ext uri="{FF2B5EF4-FFF2-40B4-BE49-F238E27FC236}">
                <a16:creationId xmlns:a16="http://schemas.microsoft.com/office/drawing/2014/main" id="{911CE02A-8BB9-40C8-A89A-A39D5B868EA1}"/>
              </a:ext>
            </a:extLst>
          </p:cNvPr>
          <p:cNvSpPr txBox="1"/>
          <p:nvPr/>
        </p:nvSpPr>
        <p:spPr>
          <a:xfrm>
            <a:off x="1667508" y="5329856"/>
            <a:ext cx="319900" cy="276999"/>
          </a:xfrm>
          <a:prstGeom prst="rect">
            <a:avLst/>
          </a:prstGeom>
          <a:noFill/>
        </p:spPr>
        <p:txBody>
          <a:bodyPr wrap="square" rtlCol="0">
            <a:spAutoFit/>
          </a:bodyPr>
          <a:lstStyle/>
          <a:p>
            <a:r>
              <a:rPr lang="en-US" sz="1200" b="1" i="1" dirty="0"/>
              <a:t>K.</a:t>
            </a:r>
          </a:p>
        </p:txBody>
      </p:sp>
      <p:sp>
        <p:nvSpPr>
          <p:cNvPr id="191" name="TextBox 190">
            <a:extLst>
              <a:ext uri="{FF2B5EF4-FFF2-40B4-BE49-F238E27FC236}">
                <a16:creationId xmlns:a16="http://schemas.microsoft.com/office/drawing/2014/main" id="{EDFF41A4-96B0-4943-A528-E5F203484CA6}"/>
              </a:ext>
            </a:extLst>
          </p:cNvPr>
          <p:cNvSpPr txBox="1"/>
          <p:nvPr/>
        </p:nvSpPr>
        <p:spPr>
          <a:xfrm>
            <a:off x="1626804" y="6572983"/>
            <a:ext cx="387903" cy="276999"/>
          </a:xfrm>
          <a:prstGeom prst="rect">
            <a:avLst/>
          </a:prstGeom>
          <a:noFill/>
        </p:spPr>
        <p:txBody>
          <a:bodyPr wrap="square" rtlCol="0">
            <a:spAutoFit/>
          </a:bodyPr>
          <a:lstStyle/>
          <a:p>
            <a:r>
              <a:rPr lang="en-US" sz="1200" b="1" i="1" dirty="0"/>
              <a:t>O.</a:t>
            </a:r>
          </a:p>
        </p:txBody>
      </p:sp>
      <p:sp>
        <p:nvSpPr>
          <p:cNvPr id="192" name="TextBox 99">
            <a:extLst>
              <a:ext uri="{FF2B5EF4-FFF2-40B4-BE49-F238E27FC236}">
                <a16:creationId xmlns:a16="http://schemas.microsoft.com/office/drawing/2014/main" id="{056E0FD3-68D9-427B-8FA9-788F4F1A2983}"/>
              </a:ext>
            </a:extLst>
          </p:cNvPr>
          <p:cNvSpPr txBox="1"/>
          <p:nvPr/>
        </p:nvSpPr>
        <p:spPr>
          <a:xfrm>
            <a:off x="-33794" y="7939526"/>
            <a:ext cx="6887639" cy="1061829"/>
          </a:xfrm>
          <a:prstGeom prst="rect">
            <a:avLst/>
          </a:prstGeom>
          <a:noFill/>
        </p:spPr>
        <p:txBody>
          <a:bodyPr wrap="square" rtlCol="0">
            <a:spAutoFit/>
          </a:bodyPr>
          <a:lstStyle/>
          <a:p>
            <a:pPr algn="just"/>
            <a:r>
              <a:rPr lang="en-US" sz="900" b="1" i="1" u="sng" dirty="0">
                <a:effectLst/>
                <a:ea typeface="Times New Roman" panose="02020603050405020304" pitchFamily="18" charset="0"/>
              </a:rPr>
              <a:t>MOG and MAG proteins are altered after juvenile MeV infection</a:t>
            </a:r>
            <a:r>
              <a:rPr lang="en-US" sz="900" b="1" i="1" dirty="0">
                <a:effectLst/>
                <a:ea typeface="Times New Roman" panose="02020603050405020304" pitchFamily="18" charset="0"/>
              </a:rPr>
              <a:t>: </a:t>
            </a:r>
            <a:r>
              <a:rPr lang="en-US" sz="900" dirty="0">
                <a:effectLst/>
                <a:ea typeface="Times New Roman" panose="02020603050405020304" pitchFamily="18" charset="0"/>
              </a:rPr>
              <a:t>Juvenile mice were infected with measles </a:t>
            </a:r>
            <a:r>
              <a:rPr lang="en-US" sz="900" dirty="0">
                <a:ea typeface="Times New Roman" panose="02020603050405020304" pitchFamily="18" charset="0"/>
              </a:rPr>
              <a:t>virus (</a:t>
            </a:r>
            <a:r>
              <a:rPr lang="en-US" sz="900" dirty="0">
                <a:effectLst/>
                <a:ea typeface="Times New Roman" panose="02020603050405020304" pitchFamily="18" charset="0"/>
              </a:rPr>
              <a:t>MeV) or PBS, and thei</a:t>
            </a:r>
            <a:r>
              <a:rPr lang="en-US" sz="900" dirty="0">
                <a:ea typeface="Times New Roman" panose="02020603050405020304" pitchFamily="18" charset="0"/>
              </a:rPr>
              <a:t>r brain was harvested at 9- and 90-days post infection (dpi). The sub-ventricular zone (SVZ), hippocampus (Hippo), cerebellum (Cere), and cortex were dissected and lysed for western blot analysis of myelin associated glycoprotein (MAG) and myelin oligodendrocyte glycoprotein (MOG). (A) Representative blots for MOG and MAG is shown for the SVZ at 9 dpi. MOG and MAG are indicated in green while the loading control (GAPDH) is in red. Quantification of MOG and MAG proteins are shown for the SVZ (B-E), hippo (F-I), cere (J-M), and cortex (N-Q). All graphs from B-Q were normalized by GAPDH of their respective blots. The Y axis in these graphs represent arbitrary units (A.U.). Statistical analysis was applied by unpaired two-tailed student t-test where *p&lt;0.05 , **p&lt;0.01, and ***p&lt;0.001 and n=5-7 mice.</a:t>
            </a:r>
            <a:endParaRPr lang="en-US" sz="900" dirty="0">
              <a:effectLst/>
              <a:ea typeface="Times New Roman" panose="02020603050405020304" pitchFamily="18" charset="0"/>
            </a:endParaRPr>
          </a:p>
        </p:txBody>
      </p:sp>
    </p:spTree>
    <p:extLst>
      <p:ext uri="{BB962C8B-B14F-4D97-AF65-F5344CB8AC3E}">
        <p14:creationId xmlns:p14="http://schemas.microsoft.com/office/powerpoint/2010/main" val="4057230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589FF-9AE6-BF4A-A1AA-04F3DDD7E7B4}"/>
              </a:ext>
            </a:extLst>
          </p:cNvPr>
          <p:cNvSpPr txBox="1"/>
          <p:nvPr/>
        </p:nvSpPr>
        <p:spPr>
          <a:xfrm>
            <a:off x="0" y="23446"/>
            <a:ext cx="5669861" cy="276999"/>
          </a:xfrm>
          <a:prstGeom prst="rect">
            <a:avLst/>
          </a:prstGeom>
          <a:noFill/>
        </p:spPr>
        <p:txBody>
          <a:bodyPr wrap="square" rtlCol="0">
            <a:spAutoFit/>
          </a:bodyPr>
          <a:lstStyle/>
          <a:p>
            <a:r>
              <a:rPr lang="en-US" sz="1200" b="1" u="sng" dirty="0"/>
              <a:t>Supplemental figure 3 </a:t>
            </a:r>
          </a:p>
        </p:txBody>
      </p:sp>
      <p:grpSp>
        <p:nvGrpSpPr>
          <p:cNvPr id="3" name="Group 2">
            <a:extLst>
              <a:ext uri="{FF2B5EF4-FFF2-40B4-BE49-F238E27FC236}">
                <a16:creationId xmlns:a16="http://schemas.microsoft.com/office/drawing/2014/main" id="{AB64E571-F857-11A4-9492-791666C23555}"/>
              </a:ext>
            </a:extLst>
          </p:cNvPr>
          <p:cNvGrpSpPr/>
          <p:nvPr/>
        </p:nvGrpSpPr>
        <p:grpSpPr>
          <a:xfrm>
            <a:off x="0" y="375179"/>
            <a:ext cx="3999272" cy="1673251"/>
            <a:chOff x="0" y="3085590"/>
            <a:chExt cx="3999272" cy="1673251"/>
          </a:xfrm>
        </p:grpSpPr>
        <p:grpSp>
          <p:nvGrpSpPr>
            <p:cNvPr id="4" name="Group 3">
              <a:extLst>
                <a:ext uri="{FF2B5EF4-FFF2-40B4-BE49-F238E27FC236}">
                  <a16:creationId xmlns:a16="http://schemas.microsoft.com/office/drawing/2014/main" id="{6BDF5560-5AEE-258E-7954-E1D61E44D4A5}"/>
                </a:ext>
              </a:extLst>
            </p:cNvPr>
            <p:cNvGrpSpPr/>
            <p:nvPr/>
          </p:nvGrpSpPr>
          <p:grpSpPr>
            <a:xfrm>
              <a:off x="0" y="3085590"/>
              <a:ext cx="3999272" cy="1526646"/>
              <a:chOff x="0" y="3085609"/>
              <a:chExt cx="3999272" cy="1526646"/>
            </a:xfrm>
          </p:grpSpPr>
          <p:sp>
            <p:nvSpPr>
              <p:cNvPr id="13" name="TextBox 12">
                <a:extLst>
                  <a:ext uri="{FF2B5EF4-FFF2-40B4-BE49-F238E27FC236}">
                    <a16:creationId xmlns:a16="http://schemas.microsoft.com/office/drawing/2014/main" id="{A0C18C2A-7A99-59D5-A785-FDA4C9BAFD1C}"/>
                  </a:ext>
                </a:extLst>
              </p:cNvPr>
              <p:cNvSpPr txBox="1"/>
              <p:nvPr/>
            </p:nvSpPr>
            <p:spPr>
              <a:xfrm>
                <a:off x="610258" y="3279525"/>
                <a:ext cx="672005" cy="246221"/>
              </a:xfrm>
              <a:prstGeom prst="rect">
                <a:avLst/>
              </a:prstGeom>
              <a:noFill/>
            </p:spPr>
            <p:txBody>
              <a:bodyPr wrap="square" rtlCol="0">
                <a:spAutoFit/>
              </a:bodyPr>
              <a:lstStyle/>
              <a:p>
                <a:r>
                  <a:rPr lang="en-US" sz="1000" b="1" dirty="0"/>
                  <a:t>5 dpi</a:t>
                </a:r>
              </a:p>
            </p:txBody>
          </p:sp>
          <p:graphicFrame>
            <p:nvGraphicFramePr>
              <p:cNvPr id="14" name="Object 13">
                <a:extLst>
                  <a:ext uri="{FF2B5EF4-FFF2-40B4-BE49-F238E27FC236}">
                    <a16:creationId xmlns:a16="http://schemas.microsoft.com/office/drawing/2014/main" id="{218C2314-D809-802E-CD38-553C4C1F6989}"/>
                  </a:ext>
                </a:extLst>
              </p:cNvPr>
              <p:cNvGraphicFramePr>
                <a:graphicFrameLocks/>
              </p:cNvGraphicFramePr>
              <p:nvPr>
                <p:extLst>
                  <p:ext uri="{D42A27DB-BD31-4B8C-83A1-F6EECF244321}">
                    <p14:modId xmlns:p14="http://schemas.microsoft.com/office/powerpoint/2010/main" val="2874113975"/>
                  </p:ext>
                </p:extLst>
              </p:nvPr>
            </p:nvGraphicFramePr>
            <p:xfrm>
              <a:off x="328613" y="3705793"/>
              <a:ext cx="857250" cy="896937"/>
            </p:xfrm>
            <a:graphic>
              <a:graphicData uri="http://schemas.openxmlformats.org/presentationml/2006/ole">
                <mc:AlternateContent xmlns:mc="http://schemas.openxmlformats.org/markup-compatibility/2006">
                  <mc:Choice xmlns:v="urn:schemas-microsoft-com:vml" Requires="v">
                    <p:oleObj name="Prism 9" r:id="rId3" imgW="1727211" imgH="2280856" progId="Prism9.Document">
                      <p:embed/>
                    </p:oleObj>
                  </mc:Choice>
                  <mc:Fallback>
                    <p:oleObj name="Prism 9" r:id="rId3" imgW="1727211" imgH="2280856" progId="Prism9.Document">
                      <p:embed/>
                      <p:pic>
                        <p:nvPicPr>
                          <p:cNvPr id="25" name="Object 24">
                            <a:extLst>
                              <a:ext uri="{FF2B5EF4-FFF2-40B4-BE49-F238E27FC236}">
                                <a16:creationId xmlns:a16="http://schemas.microsoft.com/office/drawing/2014/main" id="{7B185CEA-66D4-C9E8-E065-0C7FD99FC620}"/>
                              </a:ext>
                            </a:extLst>
                          </p:cNvPr>
                          <p:cNvPicPr preferRelativeResize="0"/>
                          <p:nvPr/>
                        </p:nvPicPr>
                        <p:blipFill>
                          <a:blip r:embed="rId4"/>
                          <a:stretch>
                            <a:fillRect/>
                          </a:stretch>
                        </p:blipFill>
                        <p:spPr>
                          <a:xfrm>
                            <a:off x="328613" y="3705793"/>
                            <a:ext cx="857250" cy="896937"/>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7780CC6E-9BEC-7C03-85F2-EB1BF8C0F438}"/>
                  </a:ext>
                </a:extLst>
              </p:cNvPr>
              <p:cNvSpPr txBox="1"/>
              <p:nvPr/>
            </p:nvSpPr>
            <p:spPr>
              <a:xfrm>
                <a:off x="113179" y="3487284"/>
                <a:ext cx="319900" cy="246221"/>
              </a:xfrm>
              <a:prstGeom prst="rect">
                <a:avLst/>
              </a:prstGeom>
              <a:noFill/>
            </p:spPr>
            <p:txBody>
              <a:bodyPr wrap="square" rtlCol="0">
                <a:spAutoFit/>
              </a:bodyPr>
              <a:lstStyle/>
              <a:p>
                <a:r>
                  <a:rPr lang="en-US" sz="1000" i="1" dirty="0"/>
                  <a:t>A.</a:t>
                </a:r>
              </a:p>
            </p:txBody>
          </p:sp>
          <p:sp>
            <p:nvSpPr>
              <p:cNvPr id="16" name="TextBox 15">
                <a:extLst>
                  <a:ext uri="{FF2B5EF4-FFF2-40B4-BE49-F238E27FC236}">
                    <a16:creationId xmlns:a16="http://schemas.microsoft.com/office/drawing/2014/main" id="{A0B2F573-D1D8-A421-1FF6-0A1F8E6136CF}"/>
                  </a:ext>
                </a:extLst>
              </p:cNvPr>
              <p:cNvSpPr txBox="1"/>
              <p:nvPr/>
            </p:nvSpPr>
            <p:spPr>
              <a:xfrm>
                <a:off x="639315" y="3487283"/>
                <a:ext cx="1301364" cy="246221"/>
              </a:xfrm>
              <a:prstGeom prst="rect">
                <a:avLst/>
              </a:prstGeom>
              <a:noFill/>
            </p:spPr>
            <p:txBody>
              <a:bodyPr wrap="square" rtlCol="0">
                <a:spAutoFit/>
              </a:bodyPr>
              <a:lstStyle/>
              <a:p>
                <a:r>
                  <a:rPr lang="en-US" sz="1000" i="1" dirty="0"/>
                  <a:t>O4</a:t>
                </a:r>
                <a:r>
                  <a:rPr lang="en-US" sz="1000" i="1" baseline="30000" dirty="0"/>
                  <a:t>+</a:t>
                </a:r>
                <a:r>
                  <a:rPr lang="en-US" sz="1000" i="1" dirty="0"/>
                  <a:t> </a:t>
                </a:r>
              </a:p>
            </p:txBody>
          </p:sp>
          <p:sp>
            <p:nvSpPr>
              <p:cNvPr id="19" name="TextBox 18">
                <a:extLst>
                  <a:ext uri="{FF2B5EF4-FFF2-40B4-BE49-F238E27FC236}">
                    <a16:creationId xmlns:a16="http://schemas.microsoft.com/office/drawing/2014/main" id="{35046A3D-530C-DA11-C231-D8E051937070}"/>
                  </a:ext>
                </a:extLst>
              </p:cNvPr>
              <p:cNvSpPr txBox="1"/>
              <p:nvPr/>
            </p:nvSpPr>
            <p:spPr>
              <a:xfrm rot="16200000">
                <a:off x="-201755" y="4038294"/>
                <a:ext cx="906463" cy="230832"/>
              </a:xfrm>
              <a:prstGeom prst="rect">
                <a:avLst/>
              </a:prstGeom>
              <a:noFill/>
            </p:spPr>
            <p:txBody>
              <a:bodyPr wrap="square" rtlCol="0">
                <a:spAutoFit/>
              </a:bodyPr>
              <a:lstStyle/>
              <a:p>
                <a:r>
                  <a:rPr lang="en-US" sz="900" dirty="0"/>
                  <a:t>% </a:t>
                </a:r>
                <a:r>
                  <a:rPr lang="en-US" sz="900" dirty="0" err="1"/>
                  <a:t>Nestin</a:t>
                </a:r>
                <a:r>
                  <a:rPr lang="en-US" sz="900" baseline="30000" dirty="0"/>
                  <a:t>+</a:t>
                </a:r>
                <a:r>
                  <a:rPr lang="en-US" sz="900" dirty="0"/>
                  <a:t> cells</a:t>
                </a:r>
              </a:p>
            </p:txBody>
          </p:sp>
          <p:sp>
            <p:nvSpPr>
              <p:cNvPr id="22" name="TextBox 21">
                <a:extLst>
                  <a:ext uri="{FF2B5EF4-FFF2-40B4-BE49-F238E27FC236}">
                    <a16:creationId xmlns:a16="http://schemas.microsoft.com/office/drawing/2014/main" id="{29995E6D-5B35-4508-AC8C-80E28928584D}"/>
                  </a:ext>
                </a:extLst>
              </p:cNvPr>
              <p:cNvSpPr txBox="1"/>
              <p:nvPr/>
            </p:nvSpPr>
            <p:spPr>
              <a:xfrm>
                <a:off x="0" y="3085609"/>
                <a:ext cx="3999272" cy="246221"/>
              </a:xfrm>
              <a:prstGeom prst="rect">
                <a:avLst/>
              </a:prstGeom>
              <a:noFill/>
            </p:spPr>
            <p:txBody>
              <a:bodyPr wrap="square" rtlCol="0">
                <a:spAutoFit/>
              </a:bodyPr>
              <a:lstStyle/>
              <a:p>
                <a:r>
                  <a:rPr lang="en-US" sz="1000" b="1" dirty="0"/>
                  <a:t>Hippocampus </a:t>
                </a:r>
              </a:p>
            </p:txBody>
          </p:sp>
          <p:sp>
            <p:nvSpPr>
              <p:cNvPr id="23" name="TextBox 22">
                <a:extLst>
                  <a:ext uri="{FF2B5EF4-FFF2-40B4-BE49-F238E27FC236}">
                    <a16:creationId xmlns:a16="http://schemas.microsoft.com/office/drawing/2014/main" id="{82897F24-C473-A2C8-CAE5-C18C882486D9}"/>
                  </a:ext>
                </a:extLst>
              </p:cNvPr>
              <p:cNvSpPr txBox="1"/>
              <p:nvPr/>
            </p:nvSpPr>
            <p:spPr>
              <a:xfrm>
                <a:off x="2337329" y="3280121"/>
                <a:ext cx="672005" cy="246221"/>
              </a:xfrm>
              <a:prstGeom prst="rect">
                <a:avLst/>
              </a:prstGeom>
              <a:noFill/>
            </p:spPr>
            <p:txBody>
              <a:bodyPr wrap="square" rtlCol="0">
                <a:spAutoFit/>
              </a:bodyPr>
              <a:lstStyle/>
              <a:p>
                <a:r>
                  <a:rPr lang="en-US" sz="1000" b="1" dirty="0"/>
                  <a:t>9 dpi</a:t>
                </a:r>
              </a:p>
            </p:txBody>
          </p:sp>
          <p:sp>
            <p:nvSpPr>
              <p:cNvPr id="24" name="TextBox 23">
                <a:extLst>
                  <a:ext uri="{FF2B5EF4-FFF2-40B4-BE49-F238E27FC236}">
                    <a16:creationId xmlns:a16="http://schemas.microsoft.com/office/drawing/2014/main" id="{F00EEDA8-15E3-1A14-8D14-2D71406A1A58}"/>
                  </a:ext>
                </a:extLst>
              </p:cNvPr>
              <p:cNvSpPr txBox="1"/>
              <p:nvPr/>
            </p:nvSpPr>
            <p:spPr>
              <a:xfrm>
                <a:off x="1911677" y="3486240"/>
                <a:ext cx="319900" cy="246221"/>
              </a:xfrm>
              <a:prstGeom prst="rect">
                <a:avLst/>
              </a:prstGeom>
              <a:noFill/>
            </p:spPr>
            <p:txBody>
              <a:bodyPr wrap="square" rtlCol="0">
                <a:spAutoFit/>
              </a:bodyPr>
              <a:lstStyle/>
              <a:p>
                <a:r>
                  <a:rPr lang="en-US" sz="1000" i="1" dirty="0"/>
                  <a:t>B.</a:t>
                </a:r>
              </a:p>
            </p:txBody>
          </p:sp>
          <p:sp>
            <p:nvSpPr>
              <p:cNvPr id="25" name="TextBox 24">
                <a:extLst>
                  <a:ext uri="{FF2B5EF4-FFF2-40B4-BE49-F238E27FC236}">
                    <a16:creationId xmlns:a16="http://schemas.microsoft.com/office/drawing/2014/main" id="{3C8E9374-1D78-E989-2D6A-3356FC7C6738}"/>
                  </a:ext>
                </a:extLst>
              </p:cNvPr>
              <p:cNvSpPr txBox="1"/>
              <p:nvPr/>
            </p:nvSpPr>
            <p:spPr>
              <a:xfrm>
                <a:off x="2424936" y="3486239"/>
                <a:ext cx="1301364" cy="246221"/>
              </a:xfrm>
              <a:prstGeom prst="rect">
                <a:avLst/>
              </a:prstGeom>
              <a:noFill/>
            </p:spPr>
            <p:txBody>
              <a:bodyPr wrap="square" rtlCol="0">
                <a:spAutoFit/>
              </a:bodyPr>
              <a:lstStyle/>
              <a:p>
                <a:r>
                  <a:rPr lang="en-US" sz="1000" i="1" dirty="0"/>
                  <a:t>O4</a:t>
                </a:r>
                <a:r>
                  <a:rPr lang="en-US" sz="1000" i="1" baseline="30000" dirty="0"/>
                  <a:t>+</a:t>
                </a:r>
                <a:r>
                  <a:rPr lang="en-US" sz="1000" i="1" dirty="0"/>
                  <a:t> </a:t>
                </a:r>
              </a:p>
            </p:txBody>
          </p:sp>
          <p:graphicFrame>
            <p:nvGraphicFramePr>
              <p:cNvPr id="26" name="Object 25">
                <a:extLst>
                  <a:ext uri="{FF2B5EF4-FFF2-40B4-BE49-F238E27FC236}">
                    <a16:creationId xmlns:a16="http://schemas.microsoft.com/office/drawing/2014/main" id="{9674E491-DA57-3561-D875-1331CCF0D200}"/>
                  </a:ext>
                </a:extLst>
              </p:cNvPr>
              <p:cNvGraphicFramePr>
                <a:graphicFrameLocks/>
              </p:cNvGraphicFramePr>
              <p:nvPr>
                <p:extLst>
                  <p:ext uri="{D42A27DB-BD31-4B8C-83A1-F6EECF244321}">
                    <p14:modId xmlns:p14="http://schemas.microsoft.com/office/powerpoint/2010/main" val="50014741"/>
                  </p:ext>
                </p:extLst>
              </p:nvPr>
            </p:nvGraphicFramePr>
            <p:xfrm>
              <a:off x="2139950" y="3696268"/>
              <a:ext cx="857250" cy="915987"/>
            </p:xfrm>
            <a:graphic>
              <a:graphicData uri="http://schemas.openxmlformats.org/presentationml/2006/ole">
                <mc:AlternateContent xmlns:mc="http://schemas.openxmlformats.org/markup-compatibility/2006">
                  <mc:Choice xmlns:v="urn:schemas-microsoft-com:vml" Requires="v">
                    <p:oleObj name="Prism 10" r:id="rId5" imgW="1727211" imgH="2328036" progId="Prism10.Document">
                      <p:embed/>
                    </p:oleObj>
                  </mc:Choice>
                  <mc:Fallback>
                    <p:oleObj name="Prism 10" r:id="rId5" imgW="1727211" imgH="2328036" progId="Prism10.Document">
                      <p:embed/>
                      <p:pic>
                        <p:nvPicPr>
                          <p:cNvPr id="37" name="Object 36">
                            <a:extLst>
                              <a:ext uri="{FF2B5EF4-FFF2-40B4-BE49-F238E27FC236}">
                                <a16:creationId xmlns:a16="http://schemas.microsoft.com/office/drawing/2014/main" id="{0197B4FB-D0F0-0BFB-9A08-D6138D8D6F58}"/>
                              </a:ext>
                            </a:extLst>
                          </p:cNvPr>
                          <p:cNvPicPr preferRelativeResize="0"/>
                          <p:nvPr/>
                        </p:nvPicPr>
                        <p:blipFill>
                          <a:blip r:embed="rId6"/>
                          <a:stretch>
                            <a:fillRect/>
                          </a:stretch>
                        </p:blipFill>
                        <p:spPr>
                          <a:xfrm>
                            <a:off x="2139950" y="3696268"/>
                            <a:ext cx="857250" cy="915987"/>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C6B4AD69-2132-B87D-669A-A9858D974663}"/>
                  </a:ext>
                </a:extLst>
              </p:cNvPr>
              <p:cNvSpPr txBox="1"/>
              <p:nvPr/>
            </p:nvSpPr>
            <p:spPr>
              <a:xfrm rot="16200000">
                <a:off x="1610282" y="4038292"/>
                <a:ext cx="906463" cy="230832"/>
              </a:xfrm>
              <a:prstGeom prst="rect">
                <a:avLst/>
              </a:prstGeom>
              <a:noFill/>
            </p:spPr>
            <p:txBody>
              <a:bodyPr wrap="square" rtlCol="0">
                <a:spAutoFit/>
              </a:bodyPr>
              <a:lstStyle/>
              <a:p>
                <a:r>
                  <a:rPr lang="en-US" sz="900" dirty="0"/>
                  <a:t>% </a:t>
                </a:r>
                <a:r>
                  <a:rPr lang="en-US" sz="900" dirty="0" err="1"/>
                  <a:t>Nestin</a:t>
                </a:r>
                <a:r>
                  <a:rPr lang="en-US" sz="900" baseline="30000" dirty="0"/>
                  <a:t>+</a:t>
                </a:r>
                <a:r>
                  <a:rPr lang="en-US" sz="900" dirty="0"/>
                  <a:t> cells</a:t>
                </a:r>
              </a:p>
            </p:txBody>
          </p:sp>
        </p:grpSp>
        <p:sp>
          <p:nvSpPr>
            <p:cNvPr id="5" name="TextBox 4">
              <a:extLst>
                <a:ext uri="{FF2B5EF4-FFF2-40B4-BE49-F238E27FC236}">
                  <a16:creationId xmlns:a16="http://schemas.microsoft.com/office/drawing/2014/main" id="{FA5239A2-28E3-622C-E637-211D002D8945}"/>
                </a:ext>
              </a:extLst>
            </p:cNvPr>
            <p:cNvSpPr txBox="1"/>
            <p:nvPr/>
          </p:nvSpPr>
          <p:spPr>
            <a:xfrm>
              <a:off x="519827" y="4528009"/>
              <a:ext cx="376435" cy="230832"/>
            </a:xfrm>
            <a:prstGeom prst="rect">
              <a:avLst/>
            </a:prstGeom>
            <a:noFill/>
          </p:spPr>
          <p:txBody>
            <a:bodyPr wrap="square" rtlCol="0">
              <a:spAutoFit/>
            </a:bodyPr>
            <a:lstStyle/>
            <a:p>
              <a:r>
                <a:rPr lang="en-US" sz="900" dirty="0"/>
                <a:t>PBS</a:t>
              </a:r>
            </a:p>
          </p:txBody>
        </p:sp>
        <p:sp>
          <p:nvSpPr>
            <p:cNvPr id="6" name="TextBox 5">
              <a:extLst>
                <a:ext uri="{FF2B5EF4-FFF2-40B4-BE49-F238E27FC236}">
                  <a16:creationId xmlns:a16="http://schemas.microsoft.com/office/drawing/2014/main" id="{22AC7BCD-D2C8-4703-271A-3CAC7DDFBE28}"/>
                </a:ext>
              </a:extLst>
            </p:cNvPr>
            <p:cNvSpPr txBox="1"/>
            <p:nvPr/>
          </p:nvSpPr>
          <p:spPr>
            <a:xfrm>
              <a:off x="748508" y="4525749"/>
              <a:ext cx="449705" cy="230832"/>
            </a:xfrm>
            <a:prstGeom prst="rect">
              <a:avLst/>
            </a:prstGeom>
            <a:noFill/>
          </p:spPr>
          <p:txBody>
            <a:bodyPr wrap="square" rtlCol="0">
              <a:spAutoFit/>
            </a:bodyPr>
            <a:lstStyle/>
            <a:p>
              <a:r>
                <a:rPr lang="en-US" sz="900" dirty="0"/>
                <a:t>MeV</a:t>
              </a:r>
            </a:p>
          </p:txBody>
        </p:sp>
        <p:sp>
          <p:nvSpPr>
            <p:cNvPr id="9" name="TextBox 8">
              <a:extLst>
                <a:ext uri="{FF2B5EF4-FFF2-40B4-BE49-F238E27FC236}">
                  <a16:creationId xmlns:a16="http://schemas.microsoft.com/office/drawing/2014/main" id="{646C120B-21BA-5BFC-4B8C-BA45B49A9544}"/>
                </a:ext>
              </a:extLst>
            </p:cNvPr>
            <p:cNvSpPr txBox="1"/>
            <p:nvPr/>
          </p:nvSpPr>
          <p:spPr>
            <a:xfrm>
              <a:off x="2324161" y="4522425"/>
              <a:ext cx="376435" cy="230832"/>
            </a:xfrm>
            <a:prstGeom prst="rect">
              <a:avLst/>
            </a:prstGeom>
            <a:noFill/>
          </p:spPr>
          <p:txBody>
            <a:bodyPr wrap="square" rtlCol="0">
              <a:spAutoFit/>
            </a:bodyPr>
            <a:lstStyle/>
            <a:p>
              <a:r>
                <a:rPr lang="en-US" sz="900" dirty="0"/>
                <a:t>PBS</a:t>
              </a:r>
            </a:p>
          </p:txBody>
        </p:sp>
        <p:sp>
          <p:nvSpPr>
            <p:cNvPr id="10" name="TextBox 9">
              <a:extLst>
                <a:ext uri="{FF2B5EF4-FFF2-40B4-BE49-F238E27FC236}">
                  <a16:creationId xmlns:a16="http://schemas.microsoft.com/office/drawing/2014/main" id="{39E96004-39EB-4FD8-2028-8325D3C62559}"/>
                </a:ext>
              </a:extLst>
            </p:cNvPr>
            <p:cNvSpPr txBox="1"/>
            <p:nvPr/>
          </p:nvSpPr>
          <p:spPr>
            <a:xfrm>
              <a:off x="2552842" y="4520165"/>
              <a:ext cx="449705" cy="230832"/>
            </a:xfrm>
            <a:prstGeom prst="rect">
              <a:avLst/>
            </a:prstGeom>
            <a:noFill/>
          </p:spPr>
          <p:txBody>
            <a:bodyPr wrap="square" rtlCol="0">
              <a:spAutoFit/>
            </a:bodyPr>
            <a:lstStyle/>
            <a:p>
              <a:r>
                <a:rPr lang="en-US" sz="900" dirty="0"/>
                <a:t>MeV</a:t>
              </a:r>
            </a:p>
          </p:txBody>
        </p:sp>
      </p:grpSp>
      <p:grpSp>
        <p:nvGrpSpPr>
          <p:cNvPr id="32" name="Group 31">
            <a:extLst>
              <a:ext uri="{FF2B5EF4-FFF2-40B4-BE49-F238E27FC236}">
                <a16:creationId xmlns:a16="http://schemas.microsoft.com/office/drawing/2014/main" id="{8995E6E1-8B01-DA9F-359B-FC93584C906F}"/>
              </a:ext>
            </a:extLst>
          </p:cNvPr>
          <p:cNvGrpSpPr/>
          <p:nvPr/>
        </p:nvGrpSpPr>
        <p:grpSpPr>
          <a:xfrm>
            <a:off x="0" y="2168819"/>
            <a:ext cx="3999272" cy="1663328"/>
            <a:chOff x="0" y="4827805"/>
            <a:chExt cx="3999272" cy="1663328"/>
          </a:xfrm>
        </p:grpSpPr>
        <p:grpSp>
          <p:nvGrpSpPr>
            <p:cNvPr id="33" name="Group 32">
              <a:extLst>
                <a:ext uri="{FF2B5EF4-FFF2-40B4-BE49-F238E27FC236}">
                  <a16:creationId xmlns:a16="http://schemas.microsoft.com/office/drawing/2014/main" id="{19F56743-A163-02DB-9B17-189D0F6D22E8}"/>
                </a:ext>
              </a:extLst>
            </p:cNvPr>
            <p:cNvGrpSpPr/>
            <p:nvPr/>
          </p:nvGrpSpPr>
          <p:grpSpPr>
            <a:xfrm>
              <a:off x="0" y="4827805"/>
              <a:ext cx="3999272" cy="1537994"/>
              <a:chOff x="0" y="3085609"/>
              <a:chExt cx="3999272" cy="1537994"/>
            </a:xfrm>
          </p:grpSpPr>
          <p:sp>
            <p:nvSpPr>
              <p:cNvPr id="42" name="TextBox 41">
                <a:extLst>
                  <a:ext uri="{FF2B5EF4-FFF2-40B4-BE49-F238E27FC236}">
                    <a16:creationId xmlns:a16="http://schemas.microsoft.com/office/drawing/2014/main" id="{4672F59F-F84B-4C7E-EBE2-E95B1BC97559}"/>
                  </a:ext>
                </a:extLst>
              </p:cNvPr>
              <p:cNvSpPr txBox="1"/>
              <p:nvPr/>
            </p:nvSpPr>
            <p:spPr>
              <a:xfrm>
                <a:off x="586814" y="3279525"/>
                <a:ext cx="672005" cy="246221"/>
              </a:xfrm>
              <a:prstGeom prst="rect">
                <a:avLst/>
              </a:prstGeom>
              <a:noFill/>
            </p:spPr>
            <p:txBody>
              <a:bodyPr wrap="square" rtlCol="0">
                <a:spAutoFit/>
              </a:bodyPr>
              <a:lstStyle/>
              <a:p>
                <a:r>
                  <a:rPr lang="en-US" sz="1000" b="1" dirty="0"/>
                  <a:t>5 dpi</a:t>
                </a:r>
              </a:p>
            </p:txBody>
          </p:sp>
          <p:graphicFrame>
            <p:nvGraphicFramePr>
              <p:cNvPr id="43" name="Object 42">
                <a:extLst>
                  <a:ext uri="{FF2B5EF4-FFF2-40B4-BE49-F238E27FC236}">
                    <a16:creationId xmlns:a16="http://schemas.microsoft.com/office/drawing/2014/main" id="{E2DE1FA3-69A4-1B5F-405C-4C6CFD288D5E}"/>
                  </a:ext>
                </a:extLst>
              </p:cNvPr>
              <p:cNvGraphicFramePr>
                <a:graphicFrameLocks/>
              </p:cNvGraphicFramePr>
              <p:nvPr>
                <p:extLst>
                  <p:ext uri="{D42A27DB-BD31-4B8C-83A1-F6EECF244321}">
                    <p14:modId xmlns:p14="http://schemas.microsoft.com/office/powerpoint/2010/main" val="1280876589"/>
                  </p:ext>
                </p:extLst>
              </p:nvPr>
            </p:nvGraphicFramePr>
            <p:xfrm>
              <a:off x="328613" y="3704440"/>
              <a:ext cx="857250" cy="898525"/>
            </p:xfrm>
            <a:graphic>
              <a:graphicData uri="http://schemas.openxmlformats.org/presentationml/2006/ole">
                <mc:AlternateContent xmlns:mc="http://schemas.openxmlformats.org/markup-compatibility/2006">
                  <mc:Choice xmlns:v="urn:schemas-microsoft-com:vml" Requires="v">
                    <p:oleObj name="Prism 9" r:id="rId7" imgW="1727211" imgH="2280856" progId="Prism9.Document">
                      <p:embed/>
                    </p:oleObj>
                  </mc:Choice>
                  <mc:Fallback>
                    <p:oleObj name="Prism 9" r:id="rId7" imgW="1727211" imgH="2280856" progId="Prism9.Document">
                      <p:embed/>
                      <p:pic>
                        <p:nvPicPr>
                          <p:cNvPr id="46" name="Object 45">
                            <a:extLst>
                              <a:ext uri="{FF2B5EF4-FFF2-40B4-BE49-F238E27FC236}">
                                <a16:creationId xmlns:a16="http://schemas.microsoft.com/office/drawing/2014/main" id="{DC6A87A1-563E-5A2B-0DC7-10BC34912C47}"/>
                              </a:ext>
                            </a:extLst>
                          </p:cNvPr>
                          <p:cNvPicPr preferRelativeResize="0"/>
                          <p:nvPr/>
                        </p:nvPicPr>
                        <p:blipFill>
                          <a:blip r:embed="rId8"/>
                          <a:stretch>
                            <a:fillRect/>
                          </a:stretch>
                        </p:blipFill>
                        <p:spPr>
                          <a:xfrm>
                            <a:off x="328613" y="3704440"/>
                            <a:ext cx="857250" cy="898525"/>
                          </a:xfrm>
                          <a:prstGeom prst="rect">
                            <a:avLst/>
                          </a:prstGeom>
                        </p:spPr>
                      </p:pic>
                    </p:oleObj>
                  </mc:Fallback>
                </mc:AlternateContent>
              </a:graphicData>
            </a:graphic>
          </p:graphicFrame>
          <p:sp>
            <p:nvSpPr>
              <p:cNvPr id="44" name="TextBox 43">
                <a:extLst>
                  <a:ext uri="{FF2B5EF4-FFF2-40B4-BE49-F238E27FC236}">
                    <a16:creationId xmlns:a16="http://schemas.microsoft.com/office/drawing/2014/main" id="{D47B67F2-4533-D887-31F3-B5C88B70452B}"/>
                  </a:ext>
                </a:extLst>
              </p:cNvPr>
              <p:cNvSpPr txBox="1"/>
              <p:nvPr/>
            </p:nvSpPr>
            <p:spPr>
              <a:xfrm>
                <a:off x="106736" y="3487284"/>
                <a:ext cx="319900" cy="246221"/>
              </a:xfrm>
              <a:prstGeom prst="rect">
                <a:avLst/>
              </a:prstGeom>
              <a:noFill/>
            </p:spPr>
            <p:txBody>
              <a:bodyPr wrap="square" rtlCol="0">
                <a:spAutoFit/>
              </a:bodyPr>
              <a:lstStyle/>
              <a:p>
                <a:r>
                  <a:rPr lang="en-US" sz="1000" i="1" dirty="0"/>
                  <a:t>C.</a:t>
                </a:r>
              </a:p>
            </p:txBody>
          </p:sp>
          <p:sp>
            <p:nvSpPr>
              <p:cNvPr id="45" name="TextBox 44">
                <a:extLst>
                  <a:ext uri="{FF2B5EF4-FFF2-40B4-BE49-F238E27FC236}">
                    <a16:creationId xmlns:a16="http://schemas.microsoft.com/office/drawing/2014/main" id="{11D23F71-DE6C-1308-D004-DBEA7F09602B}"/>
                  </a:ext>
                </a:extLst>
              </p:cNvPr>
              <p:cNvSpPr txBox="1"/>
              <p:nvPr/>
            </p:nvSpPr>
            <p:spPr>
              <a:xfrm>
                <a:off x="645752" y="3487283"/>
                <a:ext cx="1301364" cy="246221"/>
              </a:xfrm>
              <a:prstGeom prst="rect">
                <a:avLst/>
              </a:prstGeom>
              <a:noFill/>
            </p:spPr>
            <p:txBody>
              <a:bodyPr wrap="square" rtlCol="0">
                <a:spAutoFit/>
              </a:bodyPr>
              <a:lstStyle/>
              <a:p>
                <a:r>
                  <a:rPr lang="en-US" sz="1000" i="1" dirty="0"/>
                  <a:t>O4</a:t>
                </a:r>
              </a:p>
            </p:txBody>
          </p:sp>
          <p:sp>
            <p:nvSpPr>
              <p:cNvPr id="48" name="TextBox 47">
                <a:extLst>
                  <a:ext uri="{FF2B5EF4-FFF2-40B4-BE49-F238E27FC236}">
                    <a16:creationId xmlns:a16="http://schemas.microsoft.com/office/drawing/2014/main" id="{95A0C7B7-A271-182A-6B3B-87A0E82E64D5}"/>
                  </a:ext>
                </a:extLst>
              </p:cNvPr>
              <p:cNvSpPr txBox="1"/>
              <p:nvPr/>
            </p:nvSpPr>
            <p:spPr>
              <a:xfrm rot="16200000">
                <a:off x="-201755" y="4038294"/>
                <a:ext cx="906463" cy="230832"/>
              </a:xfrm>
              <a:prstGeom prst="rect">
                <a:avLst/>
              </a:prstGeom>
              <a:noFill/>
            </p:spPr>
            <p:txBody>
              <a:bodyPr wrap="square" rtlCol="0">
                <a:spAutoFit/>
              </a:bodyPr>
              <a:lstStyle/>
              <a:p>
                <a:r>
                  <a:rPr lang="en-US" sz="900" dirty="0"/>
                  <a:t>% </a:t>
                </a:r>
                <a:r>
                  <a:rPr lang="en-US" sz="900" dirty="0" err="1"/>
                  <a:t>Nestin</a:t>
                </a:r>
                <a:r>
                  <a:rPr lang="en-US" sz="900" baseline="30000" dirty="0"/>
                  <a:t>+</a:t>
                </a:r>
                <a:r>
                  <a:rPr lang="en-US" sz="900" dirty="0"/>
                  <a:t> cells</a:t>
                </a:r>
              </a:p>
            </p:txBody>
          </p:sp>
          <p:sp>
            <p:nvSpPr>
              <p:cNvPr id="51" name="TextBox 50">
                <a:extLst>
                  <a:ext uri="{FF2B5EF4-FFF2-40B4-BE49-F238E27FC236}">
                    <a16:creationId xmlns:a16="http://schemas.microsoft.com/office/drawing/2014/main" id="{0F833EEE-CCCD-00C1-BA29-20E1BF7C1631}"/>
                  </a:ext>
                </a:extLst>
              </p:cNvPr>
              <p:cNvSpPr txBox="1"/>
              <p:nvPr/>
            </p:nvSpPr>
            <p:spPr>
              <a:xfrm>
                <a:off x="0" y="3085609"/>
                <a:ext cx="3999272" cy="246221"/>
              </a:xfrm>
              <a:prstGeom prst="rect">
                <a:avLst/>
              </a:prstGeom>
              <a:noFill/>
            </p:spPr>
            <p:txBody>
              <a:bodyPr wrap="square" rtlCol="0">
                <a:spAutoFit/>
              </a:bodyPr>
              <a:lstStyle/>
              <a:p>
                <a:r>
                  <a:rPr lang="en-US" sz="1000" b="1" dirty="0"/>
                  <a:t>SVZ </a:t>
                </a:r>
              </a:p>
            </p:txBody>
          </p:sp>
          <p:sp>
            <p:nvSpPr>
              <p:cNvPr id="52" name="TextBox 51">
                <a:extLst>
                  <a:ext uri="{FF2B5EF4-FFF2-40B4-BE49-F238E27FC236}">
                    <a16:creationId xmlns:a16="http://schemas.microsoft.com/office/drawing/2014/main" id="{0F45A989-61A9-01EA-92C4-A50372A0488F}"/>
                  </a:ext>
                </a:extLst>
              </p:cNvPr>
              <p:cNvSpPr txBox="1"/>
              <p:nvPr/>
            </p:nvSpPr>
            <p:spPr>
              <a:xfrm>
                <a:off x="2359632" y="3280121"/>
                <a:ext cx="672005" cy="246221"/>
              </a:xfrm>
              <a:prstGeom prst="rect">
                <a:avLst/>
              </a:prstGeom>
              <a:noFill/>
            </p:spPr>
            <p:txBody>
              <a:bodyPr wrap="square" rtlCol="0">
                <a:spAutoFit/>
              </a:bodyPr>
              <a:lstStyle/>
              <a:p>
                <a:r>
                  <a:rPr lang="en-US" sz="1000" b="1" dirty="0"/>
                  <a:t>9 dpi</a:t>
                </a:r>
              </a:p>
            </p:txBody>
          </p:sp>
          <p:sp>
            <p:nvSpPr>
              <p:cNvPr id="53" name="TextBox 52">
                <a:extLst>
                  <a:ext uri="{FF2B5EF4-FFF2-40B4-BE49-F238E27FC236}">
                    <a16:creationId xmlns:a16="http://schemas.microsoft.com/office/drawing/2014/main" id="{2A3436AB-24FA-4418-B6E4-820D5EF57348}"/>
                  </a:ext>
                </a:extLst>
              </p:cNvPr>
              <p:cNvSpPr txBox="1"/>
              <p:nvPr/>
            </p:nvSpPr>
            <p:spPr>
              <a:xfrm>
                <a:off x="1923398" y="3486240"/>
                <a:ext cx="319900" cy="246221"/>
              </a:xfrm>
              <a:prstGeom prst="rect">
                <a:avLst/>
              </a:prstGeom>
              <a:noFill/>
            </p:spPr>
            <p:txBody>
              <a:bodyPr wrap="square" rtlCol="0">
                <a:spAutoFit/>
              </a:bodyPr>
              <a:lstStyle/>
              <a:p>
                <a:r>
                  <a:rPr lang="en-US" sz="1000" i="1" dirty="0"/>
                  <a:t>D.</a:t>
                </a:r>
              </a:p>
            </p:txBody>
          </p:sp>
          <p:sp>
            <p:nvSpPr>
              <p:cNvPr id="54" name="TextBox 53">
                <a:extLst>
                  <a:ext uri="{FF2B5EF4-FFF2-40B4-BE49-F238E27FC236}">
                    <a16:creationId xmlns:a16="http://schemas.microsoft.com/office/drawing/2014/main" id="{8A732FE1-E31B-3B14-6D1A-972A757D9166}"/>
                  </a:ext>
                </a:extLst>
              </p:cNvPr>
              <p:cNvSpPr txBox="1"/>
              <p:nvPr/>
            </p:nvSpPr>
            <p:spPr>
              <a:xfrm>
                <a:off x="2430215" y="3486239"/>
                <a:ext cx="1301364" cy="246221"/>
              </a:xfrm>
              <a:prstGeom prst="rect">
                <a:avLst/>
              </a:prstGeom>
              <a:noFill/>
            </p:spPr>
            <p:txBody>
              <a:bodyPr wrap="square" rtlCol="0">
                <a:spAutoFit/>
              </a:bodyPr>
              <a:lstStyle/>
              <a:p>
                <a:r>
                  <a:rPr lang="en-US" sz="1000" i="1" dirty="0"/>
                  <a:t>O4</a:t>
                </a:r>
                <a:r>
                  <a:rPr lang="en-US" sz="1000" i="1" baseline="30000" dirty="0"/>
                  <a:t>+</a:t>
                </a:r>
                <a:r>
                  <a:rPr lang="en-US" sz="1000" i="1" dirty="0"/>
                  <a:t> </a:t>
                </a:r>
              </a:p>
            </p:txBody>
          </p:sp>
          <p:graphicFrame>
            <p:nvGraphicFramePr>
              <p:cNvPr id="55" name="Object 54">
                <a:extLst>
                  <a:ext uri="{FF2B5EF4-FFF2-40B4-BE49-F238E27FC236}">
                    <a16:creationId xmlns:a16="http://schemas.microsoft.com/office/drawing/2014/main" id="{2DF3E7E7-9B0F-D922-9E92-A2662D1DA9A5}"/>
                  </a:ext>
                </a:extLst>
              </p:cNvPr>
              <p:cNvGraphicFramePr>
                <a:graphicFrameLocks/>
              </p:cNvGraphicFramePr>
              <p:nvPr>
                <p:extLst>
                  <p:ext uri="{D42A27DB-BD31-4B8C-83A1-F6EECF244321}">
                    <p14:modId xmlns:p14="http://schemas.microsoft.com/office/powerpoint/2010/main" val="1964631067"/>
                  </p:ext>
                </p:extLst>
              </p:nvPr>
            </p:nvGraphicFramePr>
            <p:xfrm>
              <a:off x="2152650" y="3683803"/>
              <a:ext cx="857250" cy="939800"/>
            </p:xfrm>
            <a:graphic>
              <a:graphicData uri="http://schemas.openxmlformats.org/presentationml/2006/ole">
                <mc:AlternateContent xmlns:mc="http://schemas.openxmlformats.org/markup-compatibility/2006">
                  <mc:Choice xmlns:v="urn:schemas-microsoft-com:vml" Requires="v">
                    <p:oleObj name="Prism 10" r:id="rId9" imgW="1727211" imgH="2390703" progId="Prism10.Document">
                      <p:embed/>
                    </p:oleObj>
                  </mc:Choice>
                  <mc:Fallback>
                    <p:oleObj name="Prism 10" r:id="rId9" imgW="1727211" imgH="2390703" progId="Prism10.Document">
                      <p:embed/>
                      <p:pic>
                        <p:nvPicPr>
                          <p:cNvPr id="58" name="Object 57">
                            <a:extLst>
                              <a:ext uri="{FF2B5EF4-FFF2-40B4-BE49-F238E27FC236}">
                                <a16:creationId xmlns:a16="http://schemas.microsoft.com/office/drawing/2014/main" id="{07A616D5-F77C-C855-9F1E-C2DD04705B5B}"/>
                              </a:ext>
                            </a:extLst>
                          </p:cNvPr>
                          <p:cNvPicPr preferRelativeResize="0"/>
                          <p:nvPr/>
                        </p:nvPicPr>
                        <p:blipFill>
                          <a:blip r:embed="rId10"/>
                          <a:stretch>
                            <a:fillRect/>
                          </a:stretch>
                        </p:blipFill>
                        <p:spPr>
                          <a:xfrm>
                            <a:off x="2152650" y="3683803"/>
                            <a:ext cx="857250" cy="939800"/>
                          </a:xfrm>
                          <a:prstGeom prst="rect">
                            <a:avLst/>
                          </a:prstGeom>
                        </p:spPr>
                      </p:pic>
                    </p:oleObj>
                  </mc:Fallback>
                </mc:AlternateContent>
              </a:graphicData>
            </a:graphic>
          </p:graphicFrame>
          <p:sp>
            <p:nvSpPr>
              <p:cNvPr id="56" name="TextBox 55">
                <a:extLst>
                  <a:ext uri="{FF2B5EF4-FFF2-40B4-BE49-F238E27FC236}">
                    <a16:creationId xmlns:a16="http://schemas.microsoft.com/office/drawing/2014/main" id="{B24E9C0F-B633-2657-E77C-755308502C5A}"/>
                  </a:ext>
                </a:extLst>
              </p:cNvPr>
              <p:cNvSpPr txBox="1"/>
              <p:nvPr/>
            </p:nvSpPr>
            <p:spPr>
              <a:xfrm rot="16200000">
                <a:off x="1622003" y="4038292"/>
                <a:ext cx="906463" cy="230832"/>
              </a:xfrm>
              <a:prstGeom prst="rect">
                <a:avLst/>
              </a:prstGeom>
              <a:noFill/>
            </p:spPr>
            <p:txBody>
              <a:bodyPr wrap="square" rtlCol="0">
                <a:spAutoFit/>
              </a:bodyPr>
              <a:lstStyle/>
              <a:p>
                <a:r>
                  <a:rPr lang="en-US" sz="900" dirty="0"/>
                  <a:t>% </a:t>
                </a:r>
                <a:r>
                  <a:rPr lang="en-US" sz="900" dirty="0" err="1"/>
                  <a:t>Nestin</a:t>
                </a:r>
                <a:r>
                  <a:rPr lang="en-US" sz="900" baseline="30000" dirty="0"/>
                  <a:t>+</a:t>
                </a:r>
                <a:r>
                  <a:rPr lang="en-US" sz="900" dirty="0"/>
                  <a:t> cells</a:t>
                </a:r>
              </a:p>
            </p:txBody>
          </p:sp>
        </p:grpSp>
        <p:sp>
          <p:nvSpPr>
            <p:cNvPr id="34" name="TextBox 33">
              <a:extLst>
                <a:ext uri="{FF2B5EF4-FFF2-40B4-BE49-F238E27FC236}">
                  <a16:creationId xmlns:a16="http://schemas.microsoft.com/office/drawing/2014/main" id="{5917565F-5A6B-6E05-EBD9-DAEDF453D8B5}"/>
                </a:ext>
              </a:extLst>
            </p:cNvPr>
            <p:cNvSpPr txBox="1"/>
            <p:nvPr/>
          </p:nvSpPr>
          <p:spPr>
            <a:xfrm>
              <a:off x="532345" y="6260301"/>
              <a:ext cx="376435" cy="230832"/>
            </a:xfrm>
            <a:prstGeom prst="rect">
              <a:avLst/>
            </a:prstGeom>
            <a:noFill/>
          </p:spPr>
          <p:txBody>
            <a:bodyPr wrap="square" rtlCol="0">
              <a:spAutoFit/>
            </a:bodyPr>
            <a:lstStyle/>
            <a:p>
              <a:r>
                <a:rPr lang="en-US" sz="900" dirty="0"/>
                <a:t>PBS</a:t>
              </a:r>
            </a:p>
          </p:txBody>
        </p:sp>
        <p:sp>
          <p:nvSpPr>
            <p:cNvPr id="35" name="TextBox 34">
              <a:extLst>
                <a:ext uri="{FF2B5EF4-FFF2-40B4-BE49-F238E27FC236}">
                  <a16:creationId xmlns:a16="http://schemas.microsoft.com/office/drawing/2014/main" id="{0A4010D4-A134-1F35-A5F0-B35BA09C41D8}"/>
                </a:ext>
              </a:extLst>
            </p:cNvPr>
            <p:cNvSpPr txBox="1"/>
            <p:nvPr/>
          </p:nvSpPr>
          <p:spPr>
            <a:xfrm>
              <a:off x="761026" y="6258041"/>
              <a:ext cx="449705" cy="230832"/>
            </a:xfrm>
            <a:prstGeom prst="rect">
              <a:avLst/>
            </a:prstGeom>
            <a:noFill/>
          </p:spPr>
          <p:txBody>
            <a:bodyPr wrap="square" rtlCol="0">
              <a:spAutoFit/>
            </a:bodyPr>
            <a:lstStyle/>
            <a:p>
              <a:r>
                <a:rPr lang="en-US" sz="900" dirty="0"/>
                <a:t>MeV</a:t>
              </a:r>
            </a:p>
          </p:txBody>
        </p:sp>
        <p:sp>
          <p:nvSpPr>
            <p:cNvPr id="38" name="TextBox 37">
              <a:extLst>
                <a:ext uri="{FF2B5EF4-FFF2-40B4-BE49-F238E27FC236}">
                  <a16:creationId xmlns:a16="http://schemas.microsoft.com/office/drawing/2014/main" id="{1AFAE300-8B56-3A91-0B5A-3E9482D1CC62}"/>
                </a:ext>
              </a:extLst>
            </p:cNvPr>
            <p:cNvSpPr txBox="1"/>
            <p:nvPr/>
          </p:nvSpPr>
          <p:spPr>
            <a:xfrm>
              <a:off x="2336896" y="6259686"/>
              <a:ext cx="376435" cy="230832"/>
            </a:xfrm>
            <a:prstGeom prst="rect">
              <a:avLst/>
            </a:prstGeom>
            <a:noFill/>
          </p:spPr>
          <p:txBody>
            <a:bodyPr wrap="square" rtlCol="0">
              <a:spAutoFit/>
            </a:bodyPr>
            <a:lstStyle/>
            <a:p>
              <a:r>
                <a:rPr lang="en-US" sz="900" dirty="0"/>
                <a:t>PBS</a:t>
              </a:r>
            </a:p>
          </p:txBody>
        </p:sp>
        <p:sp>
          <p:nvSpPr>
            <p:cNvPr id="39" name="TextBox 38">
              <a:extLst>
                <a:ext uri="{FF2B5EF4-FFF2-40B4-BE49-F238E27FC236}">
                  <a16:creationId xmlns:a16="http://schemas.microsoft.com/office/drawing/2014/main" id="{318F7E8F-BA3F-B6B5-F452-DB2361376C13}"/>
                </a:ext>
              </a:extLst>
            </p:cNvPr>
            <p:cNvSpPr txBox="1"/>
            <p:nvPr/>
          </p:nvSpPr>
          <p:spPr>
            <a:xfrm>
              <a:off x="2565577" y="6257426"/>
              <a:ext cx="449705" cy="230832"/>
            </a:xfrm>
            <a:prstGeom prst="rect">
              <a:avLst/>
            </a:prstGeom>
            <a:noFill/>
          </p:spPr>
          <p:txBody>
            <a:bodyPr wrap="square" rtlCol="0">
              <a:spAutoFit/>
            </a:bodyPr>
            <a:lstStyle/>
            <a:p>
              <a:r>
                <a:rPr lang="en-US" sz="900" dirty="0"/>
                <a:t>MeV</a:t>
              </a:r>
            </a:p>
          </p:txBody>
        </p:sp>
      </p:grpSp>
      <p:sp>
        <p:nvSpPr>
          <p:cNvPr id="8" name="TextBox 99">
            <a:extLst>
              <a:ext uri="{FF2B5EF4-FFF2-40B4-BE49-F238E27FC236}">
                <a16:creationId xmlns:a16="http://schemas.microsoft.com/office/drawing/2014/main" id="{1DBE4B11-43CC-4018-48A3-FE887C06E413}"/>
              </a:ext>
            </a:extLst>
          </p:cNvPr>
          <p:cNvSpPr txBox="1"/>
          <p:nvPr/>
        </p:nvSpPr>
        <p:spPr>
          <a:xfrm>
            <a:off x="-22601" y="3982451"/>
            <a:ext cx="6880601" cy="784830"/>
          </a:xfrm>
          <a:prstGeom prst="rect">
            <a:avLst/>
          </a:prstGeom>
          <a:noFill/>
        </p:spPr>
        <p:txBody>
          <a:bodyPr wrap="square" rtlCol="0">
            <a:spAutoFit/>
          </a:bodyPr>
          <a:lstStyle/>
          <a:p>
            <a:pPr algn="just"/>
            <a:r>
              <a:rPr lang="en-US" sz="900" b="1" i="1" u="sng" dirty="0">
                <a:ea typeface="Times New Roman" panose="02020603050405020304" pitchFamily="18" charset="0"/>
              </a:rPr>
              <a:t>OPCs increase at 9 dpi but not at 5 dpi after juvenile MeV infection</a:t>
            </a:r>
            <a:r>
              <a:rPr lang="en-US" sz="900" b="1" i="1" dirty="0">
                <a:effectLst/>
                <a:ea typeface="Times New Roman" panose="02020603050405020304" pitchFamily="18" charset="0"/>
              </a:rPr>
              <a:t>: </a:t>
            </a:r>
            <a:r>
              <a:rPr lang="en-US" sz="900" dirty="0">
                <a:effectLst/>
                <a:ea typeface="Times New Roman" panose="02020603050405020304" pitchFamily="18" charset="0"/>
              </a:rPr>
              <a:t>Juvenile mice were infected with measles virus (MeV) or PBS, and their brain was </a:t>
            </a:r>
            <a:r>
              <a:rPr lang="en-US" sz="900" dirty="0">
                <a:ea typeface="Times New Roman" panose="02020603050405020304" pitchFamily="18" charset="0"/>
              </a:rPr>
              <a:t>harvested either at 5 days post infection (dpi) or 9 dpi. O4 was used to mark oligodendrocyte progenitor cells (OPCs). O4+ cells did not change at 5 dpi in either the hippocampus or SVZ (panels A and C), however, in line with our previous data, O4+ cells increased at 9 dpi in both brain regions (panels B and D). Statistical analysis was applied by unpaired two-tailed student t-test where ***p&lt;0.001, and ****p&lt;0.0001; and n= 5-13.</a:t>
            </a:r>
            <a:endParaRPr lang="en-US" sz="900" dirty="0">
              <a:effectLst/>
              <a:ea typeface="Times New Roman" panose="02020603050405020304" pitchFamily="18" charset="0"/>
            </a:endParaRPr>
          </a:p>
        </p:txBody>
      </p:sp>
    </p:spTree>
    <p:extLst>
      <p:ext uri="{BB962C8B-B14F-4D97-AF65-F5344CB8AC3E}">
        <p14:creationId xmlns:p14="http://schemas.microsoft.com/office/powerpoint/2010/main" val="39681509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17909</TotalTime>
  <Words>1030</Words>
  <Application>Microsoft Macintosh PowerPoint</Application>
  <PresentationFormat>Letter Paper (8.5x11 in)</PresentationFormat>
  <Paragraphs>179</Paragraphs>
  <Slides>3</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vt:i4>
      </vt:variant>
    </vt:vector>
  </HeadingPairs>
  <TitlesOfParts>
    <vt:vector size="10" baseType="lpstr">
      <vt:lpstr>Arial</vt:lpstr>
      <vt:lpstr>Calibri</vt:lpstr>
      <vt:lpstr>Calibri Light</vt:lpstr>
      <vt:lpstr>Times New Roman</vt:lpstr>
      <vt:lpstr>Office Theme</vt:lpstr>
      <vt:lpstr>Prism 9</vt:lpstr>
      <vt:lpstr>Prism 10</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Yashika Kamte</dc:creator>
  <cp:lastModifiedBy>Yashika Kamte</cp:lastModifiedBy>
  <cp:revision>489</cp:revision>
  <dcterms:created xsi:type="dcterms:W3CDTF">2023-01-05T16:15:54Z</dcterms:created>
  <dcterms:modified xsi:type="dcterms:W3CDTF">2025-12-21T19:36:21Z</dcterms:modified>
</cp:coreProperties>
</file>