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76" r:id="rId2"/>
    <p:sldId id="270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032" userDrawn="1">
          <p15:clr>
            <a:srgbClr val="A4A3A4"/>
          </p15:clr>
        </p15:guide>
        <p15:guide id="3" orient="horz" pos="364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80A0B1D-7FB0-9A43-C3AC-F7A27BD0A7DB}" name="Yashika Kamte" initials="YK" userId="Y/f4oCiUjGRyYgMotm1f37Ub08IBMR7S0cckgPiiLV8=" providerId="None"/>
  <p188:author id="{DFA3D8DA-78F0-F154-8B6D-174903B9B022}" name="Yashika Kamte" initials="YK" userId="S::kamtey@duq.edu::05accf81-c184-4f7b-b28f-2f4e6ebc1fc3" providerId="AD"/>
  <p188:author id="{CC7A31FB-033A-2E09-9FB7-B563A849CCA2}" name="Lauren O'Donnell" initials="LO" userId="S::odonnel6@duq.edu::a1c637e4-051f-47eb-b016-cd78ea56602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E805"/>
    <a:srgbClr val="FFAFAF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10" autoAdjust="0"/>
    <p:restoredTop sz="86771" autoAdjust="0"/>
  </p:normalViewPr>
  <p:slideViewPr>
    <p:cSldViewPr snapToGrid="0" showGuides="1">
      <p:cViewPr varScale="1">
        <p:scale>
          <a:sx n="48" d="100"/>
          <a:sy n="48" d="100"/>
        </p:scale>
        <p:origin x="1780" y="48"/>
      </p:cViewPr>
      <p:guideLst>
        <p:guide pos="1032"/>
        <p:guide orient="horz" pos="36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07CAF-C7CE-41FE-87D2-B98F2DEA9D98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E42456-A99D-4E45-8BAD-86A90E9D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43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E42456-A99D-4E45-8BAD-86A90E9DFB9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940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E42456-A99D-4E45-8BAD-86A90E9DFB9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056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741D6-AE3E-4357-9294-20B5F73FC321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E273-16AF-4F24-A27F-3C972A88C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84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741D6-AE3E-4357-9294-20B5F73FC321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E273-16AF-4F24-A27F-3C972A88C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92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741D6-AE3E-4357-9294-20B5F73FC321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E273-16AF-4F24-A27F-3C972A88C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45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741D6-AE3E-4357-9294-20B5F73FC321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E273-16AF-4F24-A27F-3C972A88C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996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741D6-AE3E-4357-9294-20B5F73FC321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E273-16AF-4F24-A27F-3C972A88C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306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741D6-AE3E-4357-9294-20B5F73FC321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E273-16AF-4F24-A27F-3C972A88C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629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741D6-AE3E-4357-9294-20B5F73FC321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E273-16AF-4F24-A27F-3C972A88C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29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741D6-AE3E-4357-9294-20B5F73FC321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E273-16AF-4F24-A27F-3C972A88C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967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741D6-AE3E-4357-9294-20B5F73FC321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E273-16AF-4F24-A27F-3C972A88C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17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741D6-AE3E-4357-9294-20B5F73FC321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E273-16AF-4F24-A27F-3C972A88C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094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741D6-AE3E-4357-9294-20B5F73FC321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EE273-16AF-4F24-A27F-3C972A88C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192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741D6-AE3E-4357-9294-20B5F73FC321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EE273-16AF-4F24-A27F-3C972A88C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75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7E8E39-CA53-AA2F-D608-F8626E95159F}"/>
              </a:ext>
            </a:extLst>
          </p:cNvPr>
          <p:cNvSpPr txBox="1"/>
          <p:nvPr/>
        </p:nvSpPr>
        <p:spPr>
          <a:xfrm>
            <a:off x="114434" y="432266"/>
            <a:ext cx="5669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/>
              <a:t>Table 1</a:t>
            </a:r>
            <a:r>
              <a:rPr lang="en-US" sz="1200" b="1" dirty="0"/>
              <a:t>: </a:t>
            </a:r>
            <a:r>
              <a:rPr lang="en-US" sz="1200" i="1" dirty="0"/>
              <a:t>Spatial and temporal changes in myelin proteins after juvenile MeV infection</a:t>
            </a:r>
          </a:p>
          <a:p>
            <a:r>
              <a:rPr lang="en-US" sz="1200" b="1" u="sng" dirty="0"/>
              <a:t>  </a:t>
            </a:r>
          </a:p>
        </p:txBody>
      </p:sp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F16B054A-7BA1-48D3-86EA-E670A2C966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957326"/>
              </p:ext>
            </p:extLst>
          </p:nvPr>
        </p:nvGraphicFramePr>
        <p:xfrm>
          <a:off x="146961" y="869743"/>
          <a:ext cx="6556248" cy="40792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81881">
                  <a:extLst>
                    <a:ext uri="{9D8B030D-6E8A-4147-A177-3AD203B41FA5}">
                      <a16:colId xmlns:a16="http://schemas.microsoft.com/office/drawing/2014/main" val="62849931"/>
                    </a:ext>
                  </a:extLst>
                </a:gridCol>
                <a:gridCol w="626522">
                  <a:extLst>
                    <a:ext uri="{9D8B030D-6E8A-4147-A177-3AD203B41FA5}">
                      <a16:colId xmlns:a16="http://schemas.microsoft.com/office/drawing/2014/main" val="3663001805"/>
                    </a:ext>
                  </a:extLst>
                </a:gridCol>
                <a:gridCol w="597413">
                  <a:extLst>
                    <a:ext uri="{9D8B030D-6E8A-4147-A177-3AD203B41FA5}">
                      <a16:colId xmlns:a16="http://schemas.microsoft.com/office/drawing/2014/main" val="2961033065"/>
                    </a:ext>
                  </a:extLst>
                </a:gridCol>
                <a:gridCol w="664076">
                  <a:extLst>
                    <a:ext uri="{9D8B030D-6E8A-4147-A177-3AD203B41FA5}">
                      <a16:colId xmlns:a16="http://schemas.microsoft.com/office/drawing/2014/main" val="2622193599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3140320036"/>
                    </a:ext>
                  </a:extLst>
                </a:gridCol>
                <a:gridCol w="612445">
                  <a:extLst>
                    <a:ext uri="{9D8B030D-6E8A-4147-A177-3AD203B41FA5}">
                      <a16:colId xmlns:a16="http://schemas.microsoft.com/office/drawing/2014/main" val="3046463551"/>
                    </a:ext>
                  </a:extLst>
                </a:gridCol>
                <a:gridCol w="621341">
                  <a:extLst>
                    <a:ext uri="{9D8B030D-6E8A-4147-A177-3AD203B41FA5}">
                      <a16:colId xmlns:a16="http://schemas.microsoft.com/office/drawing/2014/main" val="1079988514"/>
                    </a:ext>
                  </a:extLst>
                </a:gridCol>
                <a:gridCol w="573870">
                  <a:extLst>
                    <a:ext uri="{9D8B030D-6E8A-4147-A177-3AD203B41FA5}">
                      <a16:colId xmlns:a16="http://schemas.microsoft.com/office/drawing/2014/main" val="1415436616"/>
                    </a:ext>
                  </a:extLst>
                </a:gridCol>
                <a:gridCol w="644127">
                  <a:extLst>
                    <a:ext uri="{9D8B030D-6E8A-4147-A177-3AD203B41FA5}">
                      <a16:colId xmlns:a16="http://schemas.microsoft.com/office/drawing/2014/main" val="3444975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Brain Region: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Hippocampus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SVZ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Cerebellum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Cortex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85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Day post-infection: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90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90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90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90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8565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PLP - HMW isoform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↓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↓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↑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528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PLP - LMW isoform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↓↓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3751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PLP – all isoforms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↓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↓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↑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6571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MBP - HMW isoform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↓↓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↑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97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MBP - MMW isoform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8754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MBP - LMW isoform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↓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553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MBP – all isoforms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↓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↓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9039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MOG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↓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67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MAG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↓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↓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540202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8B9AF574-ACCC-943B-665F-1A8912468BDC}"/>
              </a:ext>
            </a:extLst>
          </p:cNvPr>
          <p:cNvSpPr txBox="1"/>
          <p:nvPr/>
        </p:nvSpPr>
        <p:spPr>
          <a:xfrm>
            <a:off x="67633" y="5104966"/>
            <a:ext cx="6445933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b="1" dirty="0"/>
              <a:t>MBP: </a:t>
            </a:r>
            <a:r>
              <a:rPr lang="en-US" sz="1000" dirty="0"/>
              <a:t>myelin basic protein, </a:t>
            </a:r>
            <a:r>
              <a:rPr lang="en-US" sz="1000" b="1" dirty="0"/>
              <a:t>PLP:</a:t>
            </a:r>
            <a:r>
              <a:rPr lang="en-US" sz="1000" dirty="0"/>
              <a:t> myelin proteolipid protein,</a:t>
            </a:r>
            <a:r>
              <a:rPr lang="en-US" sz="1000" b="1" dirty="0"/>
              <a:t> MAG: </a:t>
            </a:r>
            <a:r>
              <a:rPr lang="en-US" sz="1000" dirty="0"/>
              <a:t>myelin associated glycoprotein, </a:t>
            </a:r>
            <a:r>
              <a:rPr lang="en-US" sz="1000" b="1" dirty="0"/>
              <a:t>MOG: </a:t>
            </a:r>
            <a:r>
              <a:rPr lang="en-US" sz="1000" dirty="0"/>
              <a:t>Myelin oligodendrocyte protein, </a:t>
            </a:r>
            <a:r>
              <a:rPr lang="en-US" sz="1000" b="1" dirty="0"/>
              <a:t>HMW:</a:t>
            </a:r>
            <a:r>
              <a:rPr lang="en-US" sz="1000" dirty="0"/>
              <a:t> high molecular weight, </a:t>
            </a:r>
            <a:r>
              <a:rPr lang="en-US" sz="1000" b="1" dirty="0"/>
              <a:t>MMW:</a:t>
            </a:r>
            <a:r>
              <a:rPr lang="en-US" sz="1000" dirty="0"/>
              <a:t> mid molecular weight, </a:t>
            </a:r>
            <a:r>
              <a:rPr lang="en-US" sz="1000" b="1" dirty="0"/>
              <a:t>LMW:</a:t>
            </a:r>
            <a:r>
              <a:rPr lang="en-US" sz="1000" dirty="0"/>
              <a:t> low molecular weight </a:t>
            </a:r>
          </a:p>
          <a:p>
            <a:endParaRPr lang="en-US" sz="1000" dirty="0"/>
          </a:p>
          <a:p>
            <a:r>
              <a:rPr lang="en-US" sz="1000" b="1" dirty="0"/>
              <a:t>↓↓ :</a:t>
            </a:r>
            <a:r>
              <a:rPr lang="en-US" sz="1000" dirty="0"/>
              <a:t> &gt;25% decrease compared to PBS-injected control</a:t>
            </a:r>
          </a:p>
          <a:p>
            <a:r>
              <a:rPr lang="en-US" sz="1000" b="1" dirty="0"/>
              <a:t>↓</a:t>
            </a:r>
            <a:r>
              <a:rPr lang="en-US" sz="1000" dirty="0"/>
              <a:t> or </a:t>
            </a:r>
            <a:r>
              <a:rPr lang="en-US" sz="1000" b="1" dirty="0"/>
              <a:t>↑ : </a:t>
            </a:r>
            <a:r>
              <a:rPr lang="en-US" sz="1000" dirty="0"/>
              <a:t>&lt;±25% change compared to PBS-injected control </a:t>
            </a:r>
          </a:p>
          <a:p>
            <a:r>
              <a:rPr lang="en-US" sz="1000" dirty="0"/>
              <a:t>Grey arrows (</a:t>
            </a:r>
            <a:r>
              <a:rPr lang="en-US" sz="1000" b="1" dirty="0">
                <a:solidFill>
                  <a:schemeClr val="bg1">
                    <a:lumMod val="50000"/>
                  </a:schemeClr>
                </a:solidFill>
              </a:rPr>
              <a:t>↓</a:t>
            </a:r>
            <a:r>
              <a:rPr lang="en-US" sz="1000" dirty="0"/>
              <a:t>/</a:t>
            </a:r>
            <a:r>
              <a:rPr lang="en-US" sz="1000" b="1" dirty="0">
                <a:solidFill>
                  <a:schemeClr val="bg1">
                    <a:lumMod val="50000"/>
                  </a:schemeClr>
                </a:solidFill>
              </a:rPr>
              <a:t>↑</a:t>
            </a:r>
            <a:r>
              <a:rPr lang="en-US" sz="1000" b="1" dirty="0">
                <a:ln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/>
              <a:t>) </a:t>
            </a:r>
            <a:r>
              <a:rPr lang="en-US" sz="1000" b="1" dirty="0"/>
              <a:t>: </a:t>
            </a:r>
            <a:r>
              <a:rPr lang="en-US" sz="1000" dirty="0"/>
              <a:t>trend towards significance (p=0.05-0.07)</a:t>
            </a:r>
          </a:p>
          <a:p>
            <a:r>
              <a:rPr lang="en-US" sz="1000" dirty="0"/>
              <a:t>- : no significant change</a:t>
            </a:r>
          </a:p>
          <a:p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4108252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B3166C-0DD3-0009-DF47-BA8AAF147201}"/>
              </a:ext>
            </a:extLst>
          </p:cNvPr>
          <p:cNvSpPr txBox="1"/>
          <p:nvPr/>
        </p:nvSpPr>
        <p:spPr>
          <a:xfrm>
            <a:off x="-2" y="-26834"/>
            <a:ext cx="56698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/>
              <a:t>Table 2: Markers for detection of oligodendrocytes at different stages of differentiation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79F0253-6E51-BFFA-9154-396AC4104A72}"/>
              </a:ext>
            </a:extLst>
          </p:cNvPr>
          <p:cNvGrpSpPr/>
          <p:nvPr/>
        </p:nvGrpSpPr>
        <p:grpSpPr>
          <a:xfrm>
            <a:off x="371994" y="928916"/>
            <a:ext cx="5509356" cy="2747485"/>
            <a:chOff x="1959668" y="2998726"/>
            <a:chExt cx="7332952" cy="365690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CB497B9-6F1A-2406-FDED-C49A61E0BF24}"/>
                </a:ext>
              </a:extLst>
            </p:cNvPr>
            <p:cNvGrpSpPr/>
            <p:nvPr/>
          </p:nvGrpSpPr>
          <p:grpSpPr>
            <a:xfrm>
              <a:off x="1959668" y="2998726"/>
              <a:ext cx="7332952" cy="3656900"/>
              <a:chOff x="243211" y="4650195"/>
              <a:chExt cx="7332952" cy="3656900"/>
            </a:xfrm>
          </p:grpSpPr>
          <p:pic>
            <p:nvPicPr>
              <p:cNvPr id="12" name="Picture 11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77CE03E5-2054-4B1D-8240-B88A546C54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333" t="27703" r="76845" b="65482"/>
              <a:stretch/>
            </p:blipFill>
            <p:spPr>
              <a:xfrm>
                <a:off x="243211" y="4682647"/>
                <a:ext cx="1192934" cy="1124332"/>
              </a:xfrm>
              <a:prstGeom prst="rect">
                <a:avLst/>
              </a:prstGeom>
            </p:spPr>
          </p:pic>
          <p:pic>
            <p:nvPicPr>
              <p:cNvPr id="13" name="Picture 12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AA891813-EF1F-77F5-CF78-4266189292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126" t="43333" r="34920" b="45857"/>
              <a:stretch/>
            </p:blipFill>
            <p:spPr>
              <a:xfrm rot="5400000">
                <a:off x="3692947" y="4608485"/>
                <a:ext cx="1531055" cy="1661359"/>
              </a:xfrm>
              <a:prstGeom prst="rect">
                <a:avLst/>
              </a:prstGeom>
            </p:spPr>
          </p:pic>
          <p:pic>
            <p:nvPicPr>
              <p:cNvPr id="14" name="Picture 13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7E8BF2CE-7306-F235-16BF-9B206CC6F1D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156" t="74614" r="7320" b="14215"/>
              <a:stretch/>
            </p:blipFill>
            <p:spPr>
              <a:xfrm rot="5061861">
                <a:off x="4690896" y="5648429"/>
                <a:ext cx="3656900" cy="1660431"/>
              </a:xfrm>
              <a:prstGeom prst="rect">
                <a:avLst/>
              </a:prstGeom>
            </p:spPr>
          </p:pic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C355382C-9F0C-D475-1528-1BF7320905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75961" y="5330035"/>
                <a:ext cx="86027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B4E4555E-2E81-8897-2AA0-9D3B8D90D5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63450" y="5330035"/>
                <a:ext cx="86027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CA5FB63-D218-5EFB-6BC8-EEF9C8E157DC}"/>
                  </a:ext>
                </a:extLst>
              </p:cNvPr>
              <p:cNvSpPr txBox="1"/>
              <p:nvPr/>
            </p:nvSpPr>
            <p:spPr>
              <a:xfrm>
                <a:off x="280301" y="5891170"/>
                <a:ext cx="1819446" cy="409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Early OPCs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A0A9610-A22F-84D4-03D5-6EBA20108B1D}"/>
                  </a:ext>
                </a:extLst>
              </p:cNvPr>
              <p:cNvSpPr txBox="1"/>
              <p:nvPr/>
            </p:nvSpPr>
            <p:spPr>
              <a:xfrm>
                <a:off x="1571546" y="5889553"/>
                <a:ext cx="2132923" cy="409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/>
                  <a:t>Intermediate OPCs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DC2CC8A-43BC-3D1E-3CB8-EFAD9DCDB302}"/>
                  </a:ext>
                </a:extLst>
              </p:cNvPr>
              <p:cNvSpPr txBox="1"/>
              <p:nvPr/>
            </p:nvSpPr>
            <p:spPr>
              <a:xfrm>
                <a:off x="5429687" y="5892458"/>
                <a:ext cx="2146476" cy="409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/>
                  <a:t>Oligodendrocytes</a:t>
                </a:r>
              </a:p>
            </p:txBody>
          </p:sp>
        </p:grpSp>
        <p:pic>
          <p:nvPicPr>
            <p:cNvPr id="9" name="Picture 8" descr="Background pattern&#10;&#10;Description automatically generated">
              <a:extLst>
                <a:ext uri="{FF2B5EF4-FFF2-40B4-BE49-F238E27FC236}">
                  <a16:creationId xmlns:a16="http://schemas.microsoft.com/office/drawing/2014/main" id="{76C8A730-DD98-A9C1-0B57-6D2189BA88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33" t="27703" r="76845" b="65482"/>
            <a:stretch/>
          </p:blipFill>
          <p:spPr>
            <a:xfrm>
              <a:off x="3560837" y="3009067"/>
              <a:ext cx="1192934" cy="112433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257024B-0072-93D4-128B-3F00ED11639D}"/>
                </a:ext>
              </a:extLst>
            </p:cNvPr>
            <p:cNvSpPr txBox="1"/>
            <p:nvPr/>
          </p:nvSpPr>
          <p:spPr>
            <a:xfrm>
              <a:off x="5601202" y="4228651"/>
              <a:ext cx="1819446" cy="4096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Late OPCs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D050759-A4F1-6517-1128-5252F55B4EFC}"/>
                </a:ext>
              </a:extLst>
            </p:cNvPr>
            <p:cNvCxnSpPr>
              <a:cxnSpLocks/>
            </p:cNvCxnSpPr>
            <p:nvPr/>
          </p:nvCxnSpPr>
          <p:spPr>
            <a:xfrm>
              <a:off x="4644501" y="3678566"/>
              <a:ext cx="86027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21" name="Table 21">
            <a:extLst>
              <a:ext uri="{FF2B5EF4-FFF2-40B4-BE49-F238E27FC236}">
                <a16:creationId xmlns:a16="http://schemas.microsoft.com/office/drawing/2014/main" id="{27F2D295-8B36-6B2C-4E9A-8CD788A1E2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259608"/>
              </p:ext>
            </p:extLst>
          </p:nvPr>
        </p:nvGraphicFramePr>
        <p:xfrm>
          <a:off x="396486" y="2160970"/>
          <a:ext cx="5380370" cy="130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0041">
                  <a:extLst>
                    <a:ext uri="{9D8B030D-6E8A-4147-A177-3AD203B41FA5}">
                      <a16:colId xmlns:a16="http://schemas.microsoft.com/office/drawing/2014/main" val="4107192959"/>
                    </a:ext>
                  </a:extLst>
                </a:gridCol>
                <a:gridCol w="1516343">
                  <a:extLst>
                    <a:ext uri="{9D8B030D-6E8A-4147-A177-3AD203B41FA5}">
                      <a16:colId xmlns:a16="http://schemas.microsoft.com/office/drawing/2014/main" val="135406829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041494418"/>
                    </a:ext>
                  </a:extLst>
                </a:gridCol>
                <a:gridCol w="1440946">
                  <a:extLst>
                    <a:ext uri="{9D8B030D-6E8A-4147-A177-3AD203B41FA5}">
                      <a16:colId xmlns:a16="http://schemas.microsoft.com/office/drawing/2014/main" val="1566718349"/>
                    </a:ext>
                  </a:extLst>
                </a:gridCol>
              </a:tblGrid>
              <a:tr h="1165034"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/>
                        <a:t>Olig2</a:t>
                      </a:r>
                      <a:r>
                        <a:rPr lang="en-US" sz="1400" i="1" baseline="30000" dirty="0"/>
                        <a:t>+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A2B5</a:t>
                      </a:r>
                      <a:r>
                        <a:rPr lang="en-US" sz="1400" baseline="30000" dirty="0"/>
                        <a:t>-</a:t>
                      </a:r>
                      <a:endParaRPr lang="en-US" sz="1400" baseline="0" dirty="0"/>
                    </a:p>
                    <a:p>
                      <a:pPr algn="ctr"/>
                      <a:r>
                        <a:rPr lang="en-US" sz="1400" baseline="0" dirty="0"/>
                        <a:t>PDGFR</a:t>
                      </a:r>
                      <a:r>
                        <a:rPr lang="el-GR" sz="1400" baseline="0" dirty="0"/>
                        <a:t>α</a:t>
                      </a:r>
                      <a:r>
                        <a:rPr lang="en-US" sz="1400" baseline="30000" dirty="0"/>
                        <a:t>+</a:t>
                      </a:r>
                    </a:p>
                    <a:p>
                      <a:pPr algn="ctr"/>
                      <a:endParaRPr lang="en-US" sz="1400" baseline="30000" dirty="0"/>
                    </a:p>
                    <a:p>
                      <a:pPr algn="ctr"/>
                      <a:endParaRPr lang="en-US" sz="1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/>
                        <a:t>Olig2</a:t>
                      </a:r>
                      <a:r>
                        <a:rPr lang="en-US" sz="1400" i="1" baseline="30000" dirty="0"/>
                        <a:t>+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A2B5</a:t>
                      </a:r>
                      <a:r>
                        <a:rPr lang="en-US" sz="1400" baseline="30000" dirty="0"/>
                        <a:t>-</a:t>
                      </a:r>
                      <a:endParaRPr lang="en-US" sz="1400" i="1" baseline="30000" dirty="0"/>
                    </a:p>
                    <a:p>
                      <a:pPr algn="ctr"/>
                      <a:r>
                        <a:rPr lang="en-US" sz="1400" baseline="0" dirty="0"/>
                        <a:t>PDGFR</a:t>
                      </a:r>
                      <a:r>
                        <a:rPr lang="el-GR" sz="1400" baseline="0" dirty="0"/>
                        <a:t>α</a:t>
                      </a:r>
                      <a:r>
                        <a:rPr lang="en-US" sz="1400" baseline="30000" dirty="0"/>
                        <a:t>-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/>
                        <a:t>O4</a:t>
                      </a:r>
                      <a:r>
                        <a:rPr lang="en-US" sz="1400" baseline="30000" dirty="0"/>
                        <a:t>+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err="1"/>
                        <a:t>Tppp</a:t>
                      </a:r>
                      <a:r>
                        <a:rPr lang="en-US" sz="1400" baseline="0" dirty="0"/>
                        <a:t>/p25</a:t>
                      </a:r>
                      <a:r>
                        <a:rPr lang="en-US" sz="1400" baseline="300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/>
                        <a:t>Olig2</a:t>
                      </a:r>
                      <a:r>
                        <a:rPr lang="en-US" sz="1400" i="1" baseline="30000" dirty="0"/>
                        <a:t>+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A2B5</a:t>
                      </a:r>
                      <a:r>
                        <a:rPr lang="en-US" sz="1400" baseline="30000" dirty="0"/>
                        <a:t>-</a:t>
                      </a:r>
                      <a:endParaRPr lang="en-US" sz="1400" baseline="0" dirty="0"/>
                    </a:p>
                    <a:p>
                      <a:pPr algn="ctr"/>
                      <a:r>
                        <a:rPr lang="en-US" sz="1400" baseline="0" dirty="0"/>
                        <a:t>PDGFR</a:t>
                      </a:r>
                      <a:r>
                        <a:rPr lang="el-GR" sz="1400" baseline="0" dirty="0"/>
                        <a:t>α</a:t>
                      </a:r>
                      <a:r>
                        <a:rPr lang="en-US" sz="1400" baseline="30000" dirty="0"/>
                        <a:t>-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/>
                        <a:t>O4</a:t>
                      </a:r>
                      <a:r>
                        <a:rPr lang="en-US" sz="1400" baseline="30000" dirty="0"/>
                        <a:t>+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err="1"/>
                        <a:t>Tppp</a:t>
                      </a:r>
                      <a:r>
                        <a:rPr lang="en-US" sz="1400" baseline="0" dirty="0"/>
                        <a:t>/p25</a:t>
                      </a:r>
                      <a:r>
                        <a:rPr lang="en-US" sz="1400" baseline="30000" dirty="0"/>
                        <a:t>+</a:t>
                      </a:r>
                    </a:p>
                    <a:p>
                      <a:pPr algn="ctr"/>
                      <a:endParaRPr lang="en-US" sz="1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/>
                        <a:t>Olig2</a:t>
                      </a:r>
                      <a:r>
                        <a:rPr lang="en-US" sz="1400" i="1" baseline="30000" dirty="0"/>
                        <a:t>+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A2B5</a:t>
                      </a:r>
                      <a:r>
                        <a:rPr lang="en-US" sz="1400" baseline="30000" dirty="0"/>
                        <a:t>-</a:t>
                      </a:r>
                      <a:endParaRPr lang="en-US" sz="1400" baseline="0" dirty="0"/>
                    </a:p>
                    <a:p>
                      <a:pPr algn="ctr"/>
                      <a:r>
                        <a:rPr lang="en-US" sz="1400" baseline="0" dirty="0"/>
                        <a:t>PDGFR</a:t>
                      </a:r>
                      <a:r>
                        <a:rPr lang="el-GR" sz="1400" baseline="0" dirty="0"/>
                        <a:t>α</a:t>
                      </a:r>
                      <a:r>
                        <a:rPr lang="en-US" sz="1400" baseline="30000" dirty="0"/>
                        <a:t>-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/>
                        <a:t>O4</a:t>
                      </a:r>
                      <a:r>
                        <a:rPr lang="en-US" sz="1400" baseline="30000" dirty="0"/>
                        <a:t>-</a:t>
                      </a:r>
                      <a:endParaRPr lang="en-US" sz="1400" baseline="0" dirty="0"/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err="1"/>
                        <a:t>Tppp</a:t>
                      </a:r>
                      <a:r>
                        <a:rPr lang="en-US" sz="1400" baseline="0" dirty="0"/>
                        <a:t>/p25</a:t>
                      </a:r>
                      <a:r>
                        <a:rPr lang="en-US" sz="1400" baseline="30000" dirty="0"/>
                        <a:t>+</a:t>
                      </a:r>
                      <a:endParaRPr lang="en-US" sz="14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287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2186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22374</TotalTime>
  <Words>281</Words>
  <Application>Microsoft Office PowerPoint</Application>
  <PresentationFormat>Letter Paper (8.5x11 in)</PresentationFormat>
  <Paragraphs>128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Yashika Kamte</dc:creator>
  <cp:lastModifiedBy>Trupti Sudge</cp:lastModifiedBy>
  <cp:revision>499</cp:revision>
  <dcterms:created xsi:type="dcterms:W3CDTF">2023-01-05T16:15:54Z</dcterms:created>
  <dcterms:modified xsi:type="dcterms:W3CDTF">2026-01-14T09:24:15Z</dcterms:modified>
</cp:coreProperties>
</file>