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3" r:id="rId2"/>
    <p:sldId id="275" r:id="rId3"/>
    <p:sldId id="261" r:id="rId4"/>
    <p:sldId id="269" r:id="rId5"/>
    <p:sldId id="264" r:id="rId6"/>
    <p:sldId id="262" r:id="rId7"/>
    <p:sldId id="270" r:id="rId8"/>
    <p:sldId id="265" r:id="rId9"/>
    <p:sldId id="266" r:id="rId10"/>
    <p:sldId id="271" r:id="rId11"/>
    <p:sldId id="272" r:id="rId12"/>
    <p:sldId id="268" r:id="rId1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2" pos="572" userDrawn="1">
          <p15:clr>
            <a:srgbClr val="A4A3A4"/>
          </p15:clr>
        </p15:guide>
        <p15:guide id="3" orient="horz" pos="3007" userDrawn="1">
          <p15:clr>
            <a:srgbClr val="A4A3A4"/>
          </p15:clr>
        </p15:guide>
        <p15:guide id="4" pos="2455" userDrawn="1">
          <p15:clr>
            <a:srgbClr val="A4A3A4"/>
          </p15:clr>
        </p15:guide>
        <p15:guide id="5" orient="horz" pos="4866" userDrawn="1">
          <p15:clr>
            <a:srgbClr val="A4A3A4"/>
          </p15:clr>
        </p15:guide>
        <p15:guide id="6" pos="3521" userDrawn="1">
          <p15:clr>
            <a:srgbClr val="A4A3A4"/>
          </p15:clr>
        </p15:guide>
        <p15:guide id="7" pos="3113" userDrawn="1">
          <p15:clr>
            <a:srgbClr val="A4A3A4"/>
          </p15:clr>
        </p15:guide>
        <p15:guide id="8" pos="436" userDrawn="1">
          <p15:clr>
            <a:srgbClr val="A4A3A4"/>
          </p15:clr>
        </p15:guide>
        <p15:guide id="9" orient="horz" pos="2036">
          <p15:clr>
            <a:srgbClr val="A4A3A4"/>
          </p15:clr>
        </p15:guide>
        <p15:guide id="10" orient="horz" pos="2145" userDrawn="1">
          <p15:clr>
            <a:srgbClr val="A4A3A4"/>
          </p15:clr>
        </p15:guide>
        <p15:guide id="11" orient="horz" pos="1306" userDrawn="1">
          <p15:clr>
            <a:srgbClr val="A4A3A4"/>
          </p15:clr>
        </p15:guide>
        <p15:guide id="12" pos="2432" userDrawn="1">
          <p15:clr>
            <a:srgbClr val="A4A3A4"/>
          </p15:clr>
        </p15:guide>
        <p15:guide id="13" pos="3317" userDrawn="1">
          <p15:clr>
            <a:srgbClr val="A4A3A4"/>
          </p15:clr>
        </p15:guide>
        <p15:guide id="14" pos="3022" userDrawn="1">
          <p15:clr>
            <a:srgbClr val="A4A3A4"/>
          </p15:clr>
        </p15:guide>
        <p15:guide id="15" pos="2069" userDrawn="1">
          <p15:clr>
            <a:srgbClr val="A4A3A4"/>
          </p15:clr>
        </p15:guide>
        <p15:guide id="16" pos="259">
          <p15:clr>
            <a:srgbClr val="A4A3A4"/>
          </p15:clr>
        </p15:guide>
        <p15:guide id="17" orient="horz" pos="472">
          <p15:clr>
            <a:srgbClr val="A4A3A4"/>
          </p15:clr>
        </p15:guide>
        <p15:guide id="18" pos="731" userDrawn="1">
          <p15:clr>
            <a:srgbClr val="A4A3A4"/>
          </p15:clr>
        </p15:guide>
        <p15:guide id="19" pos="3226" userDrawn="1">
          <p15:clr>
            <a:srgbClr val="A4A3A4"/>
          </p15:clr>
        </p15:guide>
        <p15:guide id="20" pos="2724">
          <p15:clr>
            <a:srgbClr val="A4A3A4"/>
          </p15:clr>
        </p15:guide>
        <p15:guide id="21" pos="34">
          <p15:clr>
            <a:srgbClr val="A4A3A4"/>
          </p15:clr>
        </p15:guide>
        <p15:guide id="22" pos="2160" userDrawn="1">
          <p15:clr>
            <a:srgbClr val="A4A3A4"/>
          </p15:clr>
        </p15:guide>
        <p15:guide id="23" pos="3385" userDrawn="1">
          <p15:clr>
            <a:srgbClr val="A4A3A4"/>
          </p15:clr>
        </p15:guide>
        <p15:guide id="24" pos="1344" userDrawn="1">
          <p15:clr>
            <a:srgbClr val="A4A3A4"/>
          </p15:clr>
        </p15:guide>
        <p15:guide id="25" pos="1842" userDrawn="1">
          <p15:clr>
            <a:srgbClr val="A4A3A4"/>
          </p15:clr>
        </p15:guide>
        <p15:guide id="26" pos="42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p:scale>
          <a:sx n="100" d="100"/>
          <a:sy n="100" d="100"/>
        </p:scale>
        <p:origin x="-1320" y="498"/>
      </p:cViewPr>
      <p:guideLst>
        <p:guide orient="horz" pos="3007"/>
        <p:guide orient="horz" pos="4866"/>
        <p:guide orient="horz" pos="2036"/>
        <p:guide orient="horz" pos="2145"/>
        <p:guide orient="horz" pos="1306"/>
        <p:guide orient="horz" pos="472"/>
        <p:guide pos="572"/>
        <p:guide pos="2455"/>
        <p:guide pos="3521"/>
        <p:guide pos="3113"/>
        <p:guide pos="436"/>
        <p:guide pos="2432"/>
        <p:guide pos="3317"/>
        <p:guide pos="3022"/>
        <p:guide pos="2069"/>
        <p:guide pos="259"/>
        <p:guide pos="731"/>
        <p:guide pos="3226"/>
        <p:guide pos="2724"/>
        <p:guide pos="34"/>
        <p:guide pos="2160"/>
        <p:guide pos="3385"/>
        <p:guide pos="1344"/>
        <p:guide pos="1842"/>
        <p:guide pos="4249"/>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hu-HU"/>
              <a:t>Mintacím szerkesztése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190E32BF-73A6-4E5F-8EA4-B6B60EB525EC}" type="datetimeFigureOut">
              <a:rPr lang="hu-HU" smtClean="0"/>
              <a:pPr/>
              <a:t>2026.01.28.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0048E878-4999-404C-9DD4-B556B53AED67}" type="slidenum">
              <a:rPr lang="hu-HU" smtClean="0"/>
              <a:pPr/>
              <a:t>‹#›</a:t>
            </a:fld>
            <a:endParaRPr lang="hu-HU"/>
          </a:p>
        </p:txBody>
      </p:sp>
    </p:spTree>
    <p:extLst>
      <p:ext uri="{BB962C8B-B14F-4D97-AF65-F5344CB8AC3E}">
        <p14:creationId xmlns="" xmlns:p14="http://schemas.microsoft.com/office/powerpoint/2010/main" val="1134102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190E32BF-73A6-4E5F-8EA4-B6B60EB525EC}" type="datetimeFigureOut">
              <a:rPr lang="hu-HU" smtClean="0"/>
              <a:pPr/>
              <a:t>2026.01.28.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0048E878-4999-404C-9DD4-B556B53AED67}" type="slidenum">
              <a:rPr lang="hu-HU" smtClean="0"/>
              <a:pPr/>
              <a:t>‹#›</a:t>
            </a:fld>
            <a:endParaRPr lang="hu-HU"/>
          </a:p>
        </p:txBody>
      </p:sp>
    </p:spTree>
    <p:extLst>
      <p:ext uri="{BB962C8B-B14F-4D97-AF65-F5344CB8AC3E}">
        <p14:creationId xmlns="" xmlns:p14="http://schemas.microsoft.com/office/powerpoint/2010/main" val="3314969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190E32BF-73A6-4E5F-8EA4-B6B60EB525EC}" type="datetimeFigureOut">
              <a:rPr lang="hu-HU" smtClean="0"/>
              <a:pPr/>
              <a:t>2026.01.28.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0048E878-4999-404C-9DD4-B556B53AED67}" type="slidenum">
              <a:rPr lang="hu-HU" smtClean="0"/>
              <a:pPr/>
              <a:t>‹#›</a:t>
            </a:fld>
            <a:endParaRPr lang="hu-HU"/>
          </a:p>
        </p:txBody>
      </p:sp>
    </p:spTree>
    <p:extLst>
      <p:ext uri="{BB962C8B-B14F-4D97-AF65-F5344CB8AC3E}">
        <p14:creationId xmlns="" xmlns:p14="http://schemas.microsoft.com/office/powerpoint/2010/main" val="2603935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190E32BF-73A6-4E5F-8EA4-B6B60EB525EC}" type="datetimeFigureOut">
              <a:rPr lang="hu-HU" smtClean="0"/>
              <a:pPr/>
              <a:t>2026.01.28.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0048E878-4999-404C-9DD4-B556B53AED67}" type="slidenum">
              <a:rPr lang="hu-HU" smtClean="0"/>
              <a:pPr/>
              <a:t>‹#›</a:t>
            </a:fld>
            <a:endParaRPr lang="hu-HU"/>
          </a:p>
        </p:txBody>
      </p:sp>
    </p:spTree>
    <p:extLst>
      <p:ext uri="{BB962C8B-B14F-4D97-AF65-F5344CB8AC3E}">
        <p14:creationId xmlns="" xmlns:p14="http://schemas.microsoft.com/office/powerpoint/2010/main" val="2847070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hu-HU"/>
              <a:t>Mintacím szerkesztése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190E32BF-73A6-4E5F-8EA4-B6B60EB525EC}" type="datetimeFigureOut">
              <a:rPr lang="hu-HU" smtClean="0"/>
              <a:pPr/>
              <a:t>2026.01.28.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0048E878-4999-404C-9DD4-B556B53AED67}" type="slidenum">
              <a:rPr lang="hu-HU" smtClean="0"/>
              <a:pPr/>
              <a:t>‹#›</a:t>
            </a:fld>
            <a:endParaRPr lang="hu-HU"/>
          </a:p>
        </p:txBody>
      </p:sp>
    </p:spTree>
    <p:extLst>
      <p:ext uri="{BB962C8B-B14F-4D97-AF65-F5344CB8AC3E}">
        <p14:creationId xmlns="" xmlns:p14="http://schemas.microsoft.com/office/powerpoint/2010/main" val="3169513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190E32BF-73A6-4E5F-8EA4-B6B60EB525EC}" type="datetimeFigureOut">
              <a:rPr lang="hu-HU" smtClean="0"/>
              <a:pPr/>
              <a:t>2026.01.28.</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0048E878-4999-404C-9DD4-B556B53AED67}" type="slidenum">
              <a:rPr lang="hu-HU" smtClean="0"/>
              <a:pPr/>
              <a:t>‹#›</a:t>
            </a:fld>
            <a:endParaRPr lang="hu-HU"/>
          </a:p>
        </p:txBody>
      </p:sp>
    </p:spTree>
    <p:extLst>
      <p:ext uri="{BB962C8B-B14F-4D97-AF65-F5344CB8AC3E}">
        <p14:creationId xmlns="" xmlns:p14="http://schemas.microsoft.com/office/powerpoint/2010/main" val="1315141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hu-HU"/>
              <a:t>Mintacím szerkesztése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a:t>Mintaszöveg szerkesztése</a:t>
            </a:r>
          </a:p>
        </p:txBody>
      </p:sp>
      <p:sp>
        <p:nvSpPr>
          <p:cNvPr id="4" name="Content Placeholder 3"/>
          <p:cNvSpPr>
            <a:spLocks noGrp="1"/>
          </p:cNvSpPr>
          <p:nvPr>
            <p:ph sz="half" idx="2"/>
          </p:nvPr>
        </p:nvSpPr>
        <p:spPr>
          <a:xfrm>
            <a:off x="472381" y="3618442"/>
            <a:ext cx="2901255" cy="532218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a:t>Mintaszöveg szerkesztése</a:t>
            </a:r>
          </a:p>
        </p:txBody>
      </p:sp>
      <p:sp>
        <p:nvSpPr>
          <p:cNvPr id="6" name="Content Placeholder 5"/>
          <p:cNvSpPr>
            <a:spLocks noGrp="1"/>
          </p:cNvSpPr>
          <p:nvPr>
            <p:ph sz="quarter" idx="4"/>
          </p:nvPr>
        </p:nvSpPr>
        <p:spPr>
          <a:xfrm>
            <a:off x="3471863" y="3618442"/>
            <a:ext cx="2915543" cy="532218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190E32BF-73A6-4E5F-8EA4-B6B60EB525EC}" type="datetimeFigureOut">
              <a:rPr lang="hu-HU" smtClean="0"/>
              <a:pPr/>
              <a:t>2026.01.28.</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0048E878-4999-404C-9DD4-B556B53AED67}" type="slidenum">
              <a:rPr lang="hu-HU" smtClean="0"/>
              <a:pPr/>
              <a:t>‹#›</a:t>
            </a:fld>
            <a:endParaRPr lang="hu-HU"/>
          </a:p>
        </p:txBody>
      </p:sp>
    </p:spTree>
    <p:extLst>
      <p:ext uri="{BB962C8B-B14F-4D97-AF65-F5344CB8AC3E}">
        <p14:creationId xmlns="" xmlns:p14="http://schemas.microsoft.com/office/powerpoint/2010/main" val="3695641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190E32BF-73A6-4E5F-8EA4-B6B60EB525EC}" type="datetimeFigureOut">
              <a:rPr lang="hu-HU" smtClean="0"/>
              <a:pPr/>
              <a:t>2026.01.28.</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0048E878-4999-404C-9DD4-B556B53AED67}" type="slidenum">
              <a:rPr lang="hu-HU" smtClean="0"/>
              <a:pPr/>
              <a:t>‹#›</a:t>
            </a:fld>
            <a:endParaRPr lang="hu-HU"/>
          </a:p>
        </p:txBody>
      </p:sp>
    </p:spTree>
    <p:extLst>
      <p:ext uri="{BB962C8B-B14F-4D97-AF65-F5344CB8AC3E}">
        <p14:creationId xmlns="" xmlns:p14="http://schemas.microsoft.com/office/powerpoint/2010/main" val="2453868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E32BF-73A6-4E5F-8EA4-B6B60EB525EC}" type="datetimeFigureOut">
              <a:rPr lang="hu-HU" smtClean="0"/>
              <a:pPr/>
              <a:t>2026.01.28.</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0048E878-4999-404C-9DD4-B556B53AED67}" type="slidenum">
              <a:rPr lang="hu-HU" smtClean="0"/>
              <a:pPr/>
              <a:t>‹#›</a:t>
            </a:fld>
            <a:endParaRPr lang="hu-HU"/>
          </a:p>
        </p:txBody>
      </p:sp>
    </p:spTree>
    <p:extLst>
      <p:ext uri="{BB962C8B-B14F-4D97-AF65-F5344CB8AC3E}">
        <p14:creationId xmlns="" xmlns:p14="http://schemas.microsoft.com/office/powerpoint/2010/main" val="864865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hu-HU"/>
              <a:t>Mintacím szerkesztése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u-HU"/>
              <a:t>Mintaszöveg szerkesztése</a:t>
            </a:r>
          </a:p>
        </p:txBody>
      </p:sp>
      <p:sp>
        <p:nvSpPr>
          <p:cNvPr id="5" name="Date Placeholder 4"/>
          <p:cNvSpPr>
            <a:spLocks noGrp="1"/>
          </p:cNvSpPr>
          <p:nvPr>
            <p:ph type="dt" sz="half" idx="10"/>
          </p:nvPr>
        </p:nvSpPr>
        <p:spPr/>
        <p:txBody>
          <a:bodyPr/>
          <a:lstStyle/>
          <a:p>
            <a:fld id="{190E32BF-73A6-4E5F-8EA4-B6B60EB525EC}" type="datetimeFigureOut">
              <a:rPr lang="hu-HU" smtClean="0"/>
              <a:pPr/>
              <a:t>2026.01.28.</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0048E878-4999-404C-9DD4-B556B53AED67}" type="slidenum">
              <a:rPr lang="hu-HU" smtClean="0"/>
              <a:pPr/>
              <a:t>‹#›</a:t>
            </a:fld>
            <a:endParaRPr lang="hu-HU"/>
          </a:p>
        </p:txBody>
      </p:sp>
    </p:spTree>
    <p:extLst>
      <p:ext uri="{BB962C8B-B14F-4D97-AF65-F5344CB8AC3E}">
        <p14:creationId xmlns="" xmlns:p14="http://schemas.microsoft.com/office/powerpoint/2010/main" val="3848491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hu-HU"/>
              <a:t>Mintacím szerkesztése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hu-HU"/>
              <a:t>Kép beszúrásához kattintson az ikonra</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u-HU"/>
              <a:t>Mintaszöveg szerkesztése</a:t>
            </a:r>
          </a:p>
        </p:txBody>
      </p:sp>
      <p:sp>
        <p:nvSpPr>
          <p:cNvPr id="5" name="Date Placeholder 4"/>
          <p:cNvSpPr>
            <a:spLocks noGrp="1"/>
          </p:cNvSpPr>
          <p:nvPr>
            <p:ph type="dt" sz="half" idx="10"/>
          </p:nvPr>
        </p:nvSpPr>
        <p:spPr/>
        <p:txBody>
          <a:bodyPr/>
          <a:lstStyle/>
          <a:p>
            <a:fld id="{190E32BF-73A6-4E5F-8EA4-B6B60EB525EC}" type="datetimeFigureOut">
              <a:rPr lang="hu-HU" smtClean="0"/>
              <a:pPr/>
              <a:t>2026.01.28.</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0048E878-4999-404C-9DD4-B556B53AED67}" type="slidenum">
              <a:rPr lang="hu-HU" smtClean="0"/>
              <a:pPr/>
              <a:t>‹#›</a:t>
            </a:fld>
            <a:endParaRPr lang="hu-HU"/>
          </a:p>
        </p:txBody>
      </p:sp>
    </p:spTree>
    <p:extLst>
      <p:ext uri="{BB962C8B-B14F-4D97-AF65-F5344CB8AC3E}">
        <p14:creationId xmlns="" xmlns:p14="http://schemas.microsoft.com/office/powerpoint/2010/main" val="2586800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90E32BF-73A6-4E5F-8EA4-B6B60EB525EC}" type="datetimeFigureOut">
              <a:rPr lang="hu-HU" smtClean="0"/>
              <a:pPr/>
              <a:t>2026.01.28.</a:t>
            </a:fld>
            <a:endParaRPr lang="hu-HU"/>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048E878-4999-404C-9DD4-B556B53AED67}" type="slidenum">
              <a:rPr lang="hu-HU" smtClean="0"/>
              <a:pPr/>
              <a:t>‹#›</a:t>
            </a:fld>
            <a:endParaRPr lang="hu-HU"/>
          </a:p>
        </p:txBody>
      </p:sp>
    </p:spTree>
    <p:extLst>
      <p:ext uri="{BB962C8B-B14F-4D97-AF65-F5344CB8AC3E}">
        <p14:creationId xmlns="" xmlns:p14="http://schemas.microsoft.com/office/powerpoint/2010/main" val="4982439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7.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puddb.uga.edu/" TargetMode="Externa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zövegdoboz 8"/>
          <p:cNvSpPr txBox="1"/>
          <p:nvPr/>
        </p:nvSpPr>
        <p:spPr>
          <a:xfrm>
            <a:off x="4610100" y="2362200"/>
            <a:ext cx="2105025" cy="2492990"/>
          </a:xfrm>
          <a:prstGeom prst="rect">
            <a:avLst/>
          </a:prstGeom>
          <a:noFill/>
        </p:spPr>
        <p:txBody>
          <a:bodyPr wrap="square" rtlCol="0">
            <a:spAutoFit/>
          </a:bodyPr>
          <a:lstStyle/>
          <a:p>
            <a:r>
              <a:rPr lang="hu-HU" sz="1200" b="1" smtClean="0">
                <a:latin typeface="Times New Roman" pitchFamily="18" charset="0"/>
                <a:cs typeface="Times New Roman" pitchFamily="18" charset="0"/>
              </a:rPr>
              <a:t>Fig. S1 </a:t>
            </a:r>
            <a:r>
              <a:rPr lang="hu-HU" sz="1200" smtClean="0">
                <a:latin typeface="Times New Roman" pitchFamily="18" charset="0"/>
                <a:cs typeface="Times New Roman" pitchFamily="18" charset="0"/>
              </a:rPr>
              <a:t>Amino acid sequence comparison of </a:t>
            </a:r>
            <a:r>
              <a:rPr lang="hu-HU" sz="1200" i="1" smtClean="0">
                <a:latin typeface="Times New Roman" pitchFamily="18" charset="0"/>
                <a:cs typeface="Times New Roman" pitchFamily="18" charset="0"/>
              </a:rPr>
              <a:t>A. thaliana </a:t>
            </a:r>
            <a:r>
              <a:rPr lang="hu-HU" sz="1200" smtClean="0">
                <a:latin typeface="Times New Roman" pitchFamily="18" charset="0"/>
                <a:cs typeface="Times New Roman" pitchFamily="18" charset="0"/>
              </a:rPr>
              <a:t>and </a:t>
            </a:r>
            <a:r>
              <a:rPr lang="hu-HU" sz="1200" i="1" smtClean="0">
                <a:latin typeface="Times New Roman" pitchFamily="18" charset="0"/>
                <a:cs typeface="Times New Roman" pitchFamily="18" charset="0"/>
              </a:rPr>
              <a:t>S. tuberosum </a:t>
            </a:r>
            <a:r>
              <a:rPr lang="hu-HU" sz="1200" smtClean="0">
                <a:latin typeface="Times New Roman" pitchFamily="18" charset="0"/>
                <a:cs typeface="Times New Roman" pitchFamily="18" charset="0"/>
              </a:rPr>
              <a:t>cv. Désirée GI proteins. Nuclear localisation signals are is glaucescent boxes, LOV binding amino acids have red background.  Amino acids corresponding to the genomic sites targeted by gRNAs  1-4 are yellow-labelled, wheras those targeted by gRNAs 5-8 are in green boxes.  </a:t>
            </a:r>
            <a:endParaRPr lang="hu-HU" sz="1200" b="1">
              <a:latin typeface="Times New Roman" pitchFamily="18" charset="0"/>
              <a:cs typeface="Times New Roman" pitchFamily="18" charset="0"/>
            </a:endParaRPr>
          </a:p>
        </p:txBody>
      </p:sp>
      <p:sp>
        <p:nvSpPr>
          <p:cNvPr id="7" name="Szövegdoboz 6"/>
          <p:cNvSpPr txBox="1"/>
          <p:nvPr/>
        </p:nvSpPr>
        <p:spPr>
          <a:xfrm>
            <a:off x="485775" y="657225"/>
            <a:ext cx="184731" cy="184666"/>
          </a:xfrm>
          <a:prstGeom prst="rect">
            <a:avLst/>
          </a:prstGeom>
          <a:noFill/>
        </p:spPr>
        <p:txBody>
          <a:bodyPr wrap="none" rtlCol="0">
            <a:spAutoFit/>
          </a:bodyPr>
          <a:lstStyle/>
          <a:p>
            <a:pPr algn="just"/>
            <a:endParaRPr lang="hu-HU" sz="600">
              <a:latin typeface="Courier New" pitchFamily="49" charset="0"/>
              <a:cs typeface="Courier New" pitchFamily="49" charset="0"/>
            </a:endParaRPr>
          </a:p>
        </p:txBody>
      </p:sp>
      <p:pic>
        <p:nvPicPr>
          <p:cNvPr id="5" name="Picture 2"/>
          <p:cNvPicPr>
            <a:picLocks noChangeAspect="1" noChangeArrowheads="1"/>
          </p:cNvPicPr>
          <p:nvPr/>
        </p:nvPicPr>
        <p:blipFill>
          <a:blip r:embed="rId2" cstate="print"/>
          <a:srcRect/>
          <a:stretch>
            <a:fillRect/>
          </a:stretch>
        </p:blipFill>
        <p:spPr bwMode="auto">
          <a:xfrm>
            <a:off x="566738" y="619125"/>
            <a:ext cx="5762625" cy="87328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zövegdoboz 135"/>
          <p:cNvSpPr txBox="1"/>
          <p:nvPr/>
        </p:nvSpPr>
        <p:spPr>
          <a:xfrm>
            <a:off x="377009" y="7067579"/>
            <a:ext cx="6134102" cy="646331"/>
          </a:xfrm>
          <a:prstGeom prst="rect">
            <a:avLst/>
          </a:prstGeom>
          <a:noFill/>
        </p:spPr>
        <p:txBody>
          <a:bodyPr wrap="square" rtlCol="0">
            <a:spAutoFit/>
          </a:bodyPr>
          <a:lstStyle/>
          <a:p>
            <a:pPr algn="just"/>
            <a:r>
              <a:rPr lang="hu-HU" sz="1200" b="1" smtClean="0">
                <a:latin typeface="Times New Roman" panose="02020603050405020304" pitchFamily="18" charset="0"/>
                <a:cs typeface="Times New Roman" panose="02020603050405020304" pitchFamily="18" charset="0"/>
              </a:rPr>
              <a:t>Fig. S10 </a:t>
            </a:r>
            <a:r>
              <a:rPr lang="hu-HU" sz="1200" smtClean="0">
                <a:latin typeface="Times New Roman" panose="02020603050405020304" pitchFamily="18" charset="0"/>
                <a:cs typeface="Times New Roman" panose="02020603050405020304" pitchFamily="18" charset="0"/>
              </a:rPr>
              <a:t>Correlation between the mutations at protein level in GI.04 and GI.12 and the phenotype of the double GI mutant plants. The green boxes indicate the position of the amino acids corresponding to the gRNAs used to generate the mutations. </a:t>
            </a:r>
            <a:endParaRPr lang="en-GB" sz="1200" b="1">
              <a:latin typeface="Times New Roman" panose="02020603050405020304" pitchFamily="18" charset="0"/>
              <a:cs typeface="Times New Roman" panose="02020603050405020304" pitchFamily="18" charset="0"/>
            </a:endParaRPr>
          </a:p>
        </p:txBody>
      </p:sp>
      <p:sp>
        <p:nvSpPr>
          <p:cNvPr id="100" name="Szövegdoboz 99"/>
          <p:cNvSpPr txBox="1"/>
          <p:nvPr/>
        </p:nvSpPr>
        <p:spPr>
          <a:xfrm rot="16200000">
            <a:off x="815158" y="1408542"/>
            <a:ext cx="516488" cy="276999"/>
          </a:xfrm>
          <a:prstGeom prst="rect">
            <a:avLst/>
          </a:prstGeom>
          <a:noFill/>
        </p:spPr>
        <p:txBody>
          <a:bodyPr wrap="none" rtlCol="0">
            <a:spAutoFit/>
          </a:bodyPr>
          <a:lstStyle/>
          <a:p>
            <a:r>
              <a:rPr lang="hu-HU" sz="1200" smtClean="0"/>
              <a:t>GI.04</a:t>
            </a:r>
            <a:endParaRPr lang="en-GB" sz="1200"/>
          </a:p>
        </p:txBody>
      </p:sp>
      <p:sp>
        <p:nvSpPr>
          <p:cNvPr id="101" name="Szövegdoboz 100"/>
          <p:cNvSpPr txBox="1"/>
          <p:nvPr/>
        </p:nvSpPr>
        <p:spPr>
          <a:xfrm rot="16200000">
            <a:off x="834826" y="1982496"/>
            <a:ext cx="516488" cy="276999"/>
          </a:xfrm>
          <a:prstGeom prst="rect">
            <a:avLst/>
          </a:prstGeom>
          <a:noFill/>
        </p:spPr>
        <p:txBody>
          <a:bodyPr wrap="none" rtlCol="0">
            <a:spAutoFit/>
          </a:bodyPr>
          <a:lstStyle/>
          <a:p>
            <a:r>
              <a:rPr lang="hu-HU" sz="1200" smtClean="0"/>
              <a:t>GI.12</a:t>
            </a:r>
            <a:endParaRPr lang="en-GB" sz="1200"/>
          </a:p>
        </p:txBody>
      </p:sp>
      <p:grpSp>
        <p:nvGrpSpPr>
          <p:cNvPr id="106" name="Csoportba foglalás 7"/>
          <p:cNvGrpSpPr/>
          <p:nvPr/>
        </p:nvGrpSpPr>
        <p:grpSpPr>
          <a:xfrm>
            <a:off x="5745652" y="1218104"/>
            <a:ext cx="908333" cy="5498781"/>
            <a:chOff x="-878286" y="-573775"/>
            <a:chExt cx="908333" cy="5498781"/>
          </a:xfrm>
        </p:grpSpPr>
        <p:pic>
          <p:nvPicPr>
            <p:cNvPr id="107" name="Kép 106" descr="mGI412.44.jpg"/>
            <p:cNvPicPr>
              <a:picLocks noChangeAspect="1"/>
            </p:cNvPicPr>
            <p:nvPr/>
          </p:nvPicPr>
          <p:blipFill>
            <a:blip r:embed="rId2" cstate="print"/>
            <a:srcRect l="6615" t="16783"/>
            <a:stretch>
              <a:fillRect/>
            </a:stretch>
          </p:blipFill>
          <p:spPr>
            <a:xfrm rot="5400000">
              <a:off x="-1101601" y="-350460"/>
              <a:ext cx="1346630" cy="900000"/>
            </a:xfrm>
            <a:prstGeom prst="rect">
              <a:avLst/>
            </a:prstGeom>
          </p:spPr>
        </p:pic>
        <p:pic>
          <p:nvPicPr>
            <p:cNvPr id="108" name="Kép 107" descr="mGI412.175.jpg"/>
            <p:cNvPicPr>
              <a:picLocks noChangeAspect="1"/>
            </p:cNvPicPr>
            <p:nvPr/>
          </p:nvPicPr>
          <p:blipFill>
            <a:blip r:embed="rId3" cstate="print"/>
            <a:srcRect l="5128" t="15100"/>
            <a:stretch>
              <a:fillRect/>
            </a:stretch>
          </p:blipFill>
          <p:spPr>
            <a:xfrm rot="5400000">
              <a:off x="-1090422" y="1030831"/>
              <a:ext cx="1340938" cy="900000"/>
            </a:xfrm>
            <a:prstGeom prst="rect">
              <a:avLst/>
            </a:prstGeom>
          </p:spPr>
        </p:pic>
        <p:pic>
          <p:nvPicPr>
            <p:cNvPr id="109" name="Kép 108" descr="mGI412.183.jpg"/>
            <p:cNvPicPr>
              <a:picLocks noChangeAspect="1"/>
            </p:cNvPicPr>
            <p:nvPr/>
          </p:nvPicPr>
          <p:blipFill>
            <a:blip r:embed="rId4" cstate="print"/>
            <a:srcRect l="2285" t="15429" r="3000"/>
            <a:stretch>
              <a:fillRect/>
            </a:stretch>
          </p:blipFill>
          <p:spPr>
            <a:xfrm rot="5400000">
              <a:off x="-1095023" y="2414303"/>
              <a:ext cx="1343922" cy="900000"/>
            </a:xfrm>
            <a:prstGeom prst="rect">
              <a:avLst/>
            </a:prstGeom>
          </p:spPr>
        </p:pic>
        <p:pic>
          <p:nvPicPr>
            <p:cNvPr id="110" name="Kép 109" descr="mGI412.DES.jpg"/>
            <p:cNvPicPr>
              <a:picLocks noChangeAspect="1"/>
            </p:cNvPicPr>
            <p:nvPr/>
          </p:nvPicPr>
          <p:blipFill>
            <a:blip r:embed="rId5" cstate="print"/>
            <a:srcRect l="2941" t="17647" r="5042"/>
            <a:stretch>
              <a:fillRect/>
            </a:stretch>
          </p:blipFill>
          <p:spPr>
            <a:xfrm rot="5400000">
              <a:off x="-1091044" y="3804597"/>
              <a:ext cx="1340819" cy="900000"/>
            </a:xfrm>
            <a:prstGeom prst="rect">
              <a:avLst/>
            </a:prstGeom>
          </p:spPr>
        </p:pic>
      </p:grpSp>
      <p:sp>
        <p:nvSpPr>
          <p:cNvPr id="137" name="Szövegdoboz 136"/>
          <p:cNvSpPr txBox="1"/>
          <p:nvPr/>
        </p:nvSpPr>
        <p:spPr>
          <a:xfrm rot="16200000">
            <a:off x="834208" y="2875392"/>
            <a:ext cx="516488" cy="276999"/>
          </a:xfrm>
          <a:prstGeom prst="rect">
            <a:avLst/>
          </a:prstGeom>
          <a:noFill/>
        </p:spPr>
        <p:txBody>
          <a:bodyPr wrap="none" rtlCol="0">
            <a:spAutoFit/>
          </a:bodyPr>
          <a:lstStyle/>
          <a:p>
            <a:r>
              <a:rPr lang="hu-HU" sz="1200" smtClean="0"/>
              <a:t>GI.04</a:t>
            </a:r>
            <a:endParaRPr lang="en-GB" sz="1200"/>
          </a:p>
        </p:txBody>
      </p:sp>
      <p:sp>
        <p:nvSpPr>
          <p:cNvPr id="138" name="Szövegdoboz 137"/>
          <p:cNvSpPr txBox="1"/>
          <p:nvPr/>
        </p:nvSpPr>
        <p:spPr>
          <a:xfrm rot="16200000">
            <a:off x="853876" y="3449346"/>
            <a:ext cx="516488" cy="276999"/>
          </a:xfrm>
          <a:prstGeom prst="rect">
            <a:avLst/>
          </a:prstGeom>
          <a:noFill/>
        </p:spPr>
        <p:txBody>
          <a:bodyPr wrap="none" rtlCol="0">
            <a:spAutoFit/>
          </a:bodyPr>
          <a:lstStyle/>
          <a:p>
            <a:r>
              <a:rPr lang="hu-HU" sz="1200" smtClean="0"/>
              <a:t>GI.12</a:t>
            </a:r>
            <a:endParaRPr lang="en-GB" sz="1200"/>
          </a:p>
        </p:txBody>
      </p:sp>
      <p:sp>
        <p:nvSpPr>
          <p:cNvPr id="139" name="Szövegdoboz 138"/>
          <p:cNvSpPr txBox="1"/>
          <p:nvPr/>
        </p:nvSpPr>
        <p:spPr>
          <a:xfrm rot="16200000">
            <a:off x="815158" y="4237467"/>
            <a:ext cx="516488" cy="276999"/>
          </a:xfrm>
          <a:prstGeom prst="rect">
            <a:avLst/>
          </a:prstGeom>
          <a:noFill/>
        </p:spPr>
        <p:txBody>
          <a:bodyPr wrap="none" rtlCol="0">
            <a:spAutoFit/>
          </a:bodyPr>
          <a:lstStyle/>
          <a:p>
            <a:r>
              <a:rPr lang="hu-HU" sz="1200" smtClean="0"/>
              <a:t>GI.04</a:t>
            </a:r>
            <a:endParaRPr lang="en-GB" sz="1200"/>
          </a:p>
        </p:txBody>
      </p:sp>
      <p:sp>
        <p:nvSpPr>
          <p:cNvPr id="140" name="Szövegdoboz 139"/>
          <p:cNvSpPr txBox="1"/>
          <p:nvPr/>
        </p:nvSpPr>
        <p:spPr>
          <a:xfrm rot="16200000">
            <a:off x="834826" y="4811421"/>
            <a:ext cx="516488" cy="276999"/>
          </a:xfrm>
          <a:prstGeom prst="rect">
            <a:avLst/>
          </a:prstGeom>
          <a:noFill/>
        </p:spPr>
        <p:txBody>
          <a:bodyPr wrap="none" rtlCol="0">
            <a:spAutoFit/>
          </a:bodyPr>
          <a:lstStyle/>
          <a:p>
            <a:r>
              <a:rPr lang="hu-HU" sz="1200" smtClean="0"/>
              <a:t>GI.12</a:t>
            </a:r>
            <a:endParaRPr lang="en-GB" sz="1200"/>
          </a:p>
        </p:txBody>
      </p:sp>
      <p:sp>
        <p:nvSpPr>
          <p:cNvPr id="143" name="Bal oldali kapcsos zárójel 142"/>
          <p:cNvSpPr/>
          <p:nvPr/>
        </p:nvSpPr>
        <p:spPr>
          <a:xfrm>
            <a:off x="891738" y="1371600"/>
            <a:ext cx="155448" cy="936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
        <p:nvSpPr>
          <p:cNvPr id="144" name="Bal oldali kapcsos zárójel 143"/>
          <p:cNvSpPr/>
          <p:nvPr/>
        </p:nvSpPr>
        <p:spPr>
          <a:xfrm>
            <a:off x="863163" y="2828925"/>
            <a:ext cx="155448" cy="936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
        <p:nvSpPr>
          <p:cNvPr id="145" name="Bal oldali kapcsos zárójel 144"/>
          <p:cNvSpPr/>
          <p:nvPr/>
        </p:nvSpPr>
        <p:spPr>
          <a:xfrm>
            <a:off x="863163" y="4200525"/>
            <a:ext cx="155448" cy="936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
        <p:nvSpPr>
          <p:cNvPr id="147" name="Szövegdoboz 146"/>
          <p:cNvSpPr txBox="1"/>
          <p:nvPr/>
        </p:nvSpPr>
        <p:spPr>
          <a:xfrm>
            <a:off x="210782" y="1714500"/>
            <a:ext cx="779381" cy="246221"/>
          </a:xfrm>
          <a:prstGeom prst="rect">
            <a:avLst/>
          </a:prstGeom>
          <a:noFill/>
        </p:spPr>
        <p:txBody>
          <a:bodyPr wrap="none" rtlCol="0">
            <a:spAutoFit/>
          </a:bodyPr>
          <a:lstStyle/>
          <a:p>
            <a:r>
              <a:rPr lang="hu-HU" sz="1000" smtClean="0">
                <a:latin typeface="Arial" pitchFamily="34" charset="0"/>
                <a:cs typeface="Arial" pitchFamily="34" charset="0"/>
              </a:rPr>
              <a:t>mGI.412/1</a:t>
            </a:r>
            <a:endParaRPr lang="hu-HU" sz="1000">
              <a:latin typeface="Arial" pitchFamily="34" charset="0"/>
              <a:cs typeface="Arial" pitchFamily="34" charset="0"/>
            </a:endParaRPr>
          </a:p>
        </p:txBody>
      </p:sp>
      <p:sp>
        <p:nvSpPr>
          <p:cNvPr id="148" name="Szövegdoboz 147"/>
          <p:cNvSpPr txBox="1"/>
          <p:nvPr/>
        </p:nvSpPr>
        <p:spPr>
          <a:xfrm>
            <a:off x="191732" y="3181350"/>
            <a:ext cx="779381" cy="246221"/>
          </a:xfrm>
          <a:prstGeom prst="rect">
            <a:avLst/>
          </a:prstGeom>
          <a:noFill/>
        </p:spPr>
        <p:txBody>
          <a:bodyPr wrap="none" rtlCol="0">
            <a:spAutoFit/>
          </a:bodyPr>
          <a:lstStyle/>
          <a:p>
            <a:r>
              <a:rPr lang="hu-HU" sz="1000" smtClean="0">
                <a:latin typeface="Arial" pitchFamily="34" charset="0"/>
                <a:cs typeface="Arial" pitchFamily="34" charset="0"/>
              </a:rPr>
              <a:t>mGI.412/2</a:t>
            </a:r>
            <a:endParaRPr lang="hu-HU" sz="1000">
              <a:latin typeface="Arial" pitchFamily="34" charset="0"/>
              <a:cs typeface="Arial" pitchFamily="34" charset="0"/>
            </a:endParaRPr>
          </a:p>
        </p:txBody>
      </p:sp>
      <p:sp>
        <p:nvSpPr>
          <p:cNvPr id="149" name="Szövegdoboz 148"/>
          <p:cNvSpPr txBox="1"/>
          <p:nvPr/>
        </p:nvSpPr>
        <p:spPr>
          <a:xfrm>
            <a:off x="191732" y="4543425"/>
            <a:ext cx="779381" cy="246221"/>
          </a:xfrm>
          <a:prstGeom prst="rect">
            <a:avLst/>
          </a:prstGeom>
          <a:noFill/>
        </p:spPr>
        <p:txBody>
          <a:bodyPr wrap="none" rtlCol="0">
            <a:spAutoFit/>
          </a:bodyPr>
          <a:lstStyle/>
          <a:p>
            <a:r>
              <a:rPr lang="hu-HU" sz="1000" smtClean="0">
                <a:latin typeface="Arial" pitchFamily="34" charset="0"/>
                <a:cs typeface="Arial" pitchFamily="34" charset="0"/>
              </a:rPr>
              <a:t>mGI.412/3</a:t>
            </a:r>
            <a:endParaRPr lang="hu-HU" sz="1000">
              <a:latin typeface="Arial" pitchFamily="34" charset="0"/>
              <a:cs typeface="Arial" pitchFamily="34" charset="0"/>
            </a:endParaRPr>
          </a:p>
        </p:txBody>
      </p:sp>
      <p:grpSp>
        <p:nvGrpSpPr>
          <p:cNvPr id="28" name="Csoportba foglalás 27"/>
          <p:cNvGrpSpPr/>
          <p:nvPr/>
        </p:nvGrpSpPr>
        <p:grpSpPr>
          <a:xfrm>
            <a:off x="353657" y="5422648"/>
            <a:ext cx="5264980" cy="1071392"/>
            <a:chOff x="382232" y="5422648"/>
            <a:chExt cx="5264980" cy="1071392"/>
          </a:xfrm>
        </p:grpSpPr>
        <p:cxnSp>
          <p:nvCxnSpPr>
            <p:cNvPr id="111" name="Egyenes összekötő 110"/>
            <p:cNvCxnSpPr/>
            <p:nvPr/>
          </p:nvCxnSpPr>
          <p:spPr>
            <a:xfrm>
              <a:off x="1327212" y="5540850"/>
              <a:ext cx="43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Egyenes összekötő 112"/>
            <p:cNvCxnSpPr/>
            <p:nvPr/>
          </p:nvCxnSpPr>
          <p:spPr>
            <a:xfrm>
              <a:off x="1316290" y="5645766"/>
              <a:ext cx="43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Egyenes összekötő 113"/>
            <p:cNvCxnSpPr/>
            <p:nvPr/>
          </p:nvCxnSpPr>
          <p:spPr>
            <a:xfrm>
              <a:off x="1316290" y="5748108"/>
              <a:ext cx="43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Egyenes összekötő 114"/>
            <p:cNvCxnSpPr/>
            <p:nvPr/>
          </p:nvCxnSpPr>
          <p:spPr>
            <a:xfrm>
              <a:off x="1325788" y="6038134"/>
              <a:ext cx="43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Egyenes összekötő 115"/>
            <p:cNvCxnSpPr/>
            <p:nvPr/>
          </p:nvCxnSpPr>
          <p:spPr>
            <a:xfrm>
              <a:off x="1325788" y="6156736"/>
              <a:ext cx="43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Egyenes összekötő 116"/>
            <p:cNvCxnSpPr/>
            <p:nvPr/>
          </p:nvCxnSpPr>
          <p:spPr>
            <a:xfrm>
              <a:off x="1316290" y="6260589"/>
              <a:ext cx="43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Egyenes összekötő 117"/>
            <p:cNvCxnSpPr/>
            <p:nvPr/>
          </p:nvCxnSpPr>
          <p:spPr>
            <a:xfrm>
              <a:off x="1316269" y="6368498"/>
              <a:ext cx="43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Egyenes összekötő 118"/>
            <p:cNvCxnSpPr/>
            <p:nvPr/>
          </p:nvCxnSpPr>
          <p:spPr>
            <a:xfrm>
              <a:off x="1325788" y="5836266"/>
              <a:ext cx="43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0" name="Csoportba foglalás 30"/>
            <p:cNvGrpSpPr/>
            <p:nvPr/>
          </p:nvGrpSpPr>
          <p:grpSpPr>
            <a:xfrm>
              <a:off x="1137722" y="5424953"/>
              <a:ext cx="245274" cy="502496"/>
              <a:chOff x="1083463" y="5972921"/>
              <a:chExt cx="245274" cy="502496"/>
            </a:xfrm>
          </p:grpSpPr>
          <p:sp>
            <p:nvSpPr>
              <p:cNvPr id="121" name="Szövegdoboz 21">
                <a:extLst>
                  <a:ext uri="{FF2B5EF4-FFF2-40B4-BE49-F238E27FC236}">
                    <a16:creationId xmlns="" xmlns:a16="http://schemas.microsoft.com/office/drawing/2014/main" id="{74DA1930-34C2-44D5-B5B4-E8B68926C6BD}"/>
                  </a:ext>
                </a:extLst>
              </p:cNvPr>
              <p:cNvSpPr txBox="1"/>
              <p:nvPr/>
            </p:nvSpPr>
            <p:spPr>
              <a:xfrm>
                <a:off x="1086183" y="5972921"/>
                <a:ext cx="190167" cy="215444"/>
              </a:xfrm>
              <a:prstGeom prst="rect">
                <a:avLst/>
              </a:prstGeom>
              <a:noFill/>
            </p:spPr>
            <p:txBody>
              <a:bodyPr wrap="square" rtlCol="0">
                <a:spAutoFit/>
              </a:bodyPr>
              <a:lstStyle/>
              <a:p>
                <a:r>
                  <a:rPr lang="hu-HU" sz="800" dirty="0"/>
                  <a:t>a</a:t>
                </a:r>
              </a:p>
            </p:txBody>
          </p:sp>
          <p:sp>
            <p:nvSpPr>
              <p:cNvPr id="122" name="Szövegdoboz 121">
                <a:extLst>
                  <a:ext uri="{FF2B5EF4-FFF2-40B4-BE49-F238E27FC236}">
                    <a16:creationId xmlns="" xmlns:a16="http://schemas.microsoft.com/office/drawing/2014/main" id="{8899D434-0AD4-4495-BB7F-85F7A8B52F31}"/>
                  </a:ext>
                </a:extLst>
              </p:cNvPr>
              <p:cNvSpPr txBox="1"/>
              <p:nvPr/>
            </p:nvSpPr>
            <p:spPr>
              <a:xfrm>
                <a:off x="1085087" y="6076003"/>
                <a:ext cx="234125" cy="215444"/>
              </a:xfrm>
              <a:prstGeom prst="rect">
                <a:avLst/>
              </a:prstGeom>
              <a:noFill/>
            </p:spPr>
            <p:txBody>
              <a:bodyPr wrap="square" rtlCol="0">
                <a:spAutoFit/>
              </a:bodyPr>
              <a:lstStyle/>
              <a:p>
                <a:r>
                  <a:rPr lang="hu-HU" sz="800" smtClean="0"/>
                  <a:t>b</a:t>
                </a:r>
                <a:endParaRPr lang="hu-HU" sz="800" dirty="0"/>
              </a:p>
            </p:txBody>
          </p:sp>
          <p:sp>
            <p:nvSpPr>
              <p:cNvPr id="123" name="Szövegdoboz 122">
                <a:extLst>
                  <a:ext uri="{FF2B5EF4-FFF2-40B4-BE49-F238E27FC236}">
                    <a16:creationId xmlns="" xmlns:a16="http://schemas.microsoft.com/office/drawing/2014/main" id="{E7E32106-6AE2-481E-B093-7B8D0658A3EF}"/>
                  </a:ext>
                </a:extLst>
              </p:cNvPr>
              <p:cNvSpPr txBox="1"/>
              <p:nvPr/>
            </p:nvSpPr>
            <p:spPr>
              <a:xfrm>
                <a:off x="1085685" y="6160769"/>
                <a:ext cx="219244" cy="215444"/>
              </a:xfrm>
              <a:prstGeom prst="rect">
                <a:avLst/>
              </a:prstGeom>
              <a:noFill/>
            </p:spPr>
            <p:txBody>
              <a:bodyPr wrap="square" rtlCol="0">
                <a:spAutoFit/>
              </a:bodyPr>
              <a:lstStyle/>
              <a:p>
                <a:r>
                  <a:rPr lang="hu-HU" sz="800" smtClean="0"/>
                  <a:t>c</a:t>
                </a:r>
                <a:endParaRPr lang="hu-HU" sz="800" dirty="0"/>
              </a:p>
            </p:txBody>
          </p:sp>
          <p:sp>
            <p:nvSpPr>
              <p:cNvPr id="124" name="Szövegdoboz 123">
                <a:extLst>
                  <a:ext uri="{FF2B5EF4-FFF2-40B4-BE49-F238E27FC236}">
                    <a16:creationId xmlns="" xmlns:a16="http://schemas.microsoft.com/office/drawing/2014/main" id="{45D2D956-0AEE-4A7C-B7C6-B6BE81EFCAA8}"/>
                  </a:ext>
                </a:extLst>
              </p:cNvPr>
              <p:cNvSpPr txBox="1"/>
              <p:nvPr/>
            </p:nvSpPr>
            <p:spPr>
              <a:xfrm>
                <a:off x="1083463" y="6259973"/>
                <a:ext cx="245274" cy="215444"/>
              </a:xfrm>
              <a:prstGeom prst="rect">
                <a:avLst/>
              </a:prstGeom>
              <a:noFill/>
            </p:spPr>
            <p:txBody>
              <a:bodyPr wrap="square" rtlCol="0">
                <a:spAutoFit/>
              </a:bodyPr>
              <a:lstStyle/>
              <a:p>
                <a:r>
                  <a:rPr lang="hu-HU" sz="800" smtClean="0"/>
                  <a:t>d</a:t>
                </a:r>
                <a:endParaRPr lang="hu-HU" sz="800" dirty="0"/>
              </a:p>
            </p:txBody>
          </p:sp>
          <p:sp>
            <p:nvSpPr>
              <p:cNvPr id="125" name="Bal oldali kapcsos zárójel 124"/>
              <p:cNvSpPr/>
              <p:nvPr/>
            </p:nvSpPr>
            <p:spPr>
              <a:xfrm>
                <a:off x="1100145" y="6022975"/>
                <a:ext cx="72000" cy="40957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grpSp>
        <p:grpSp>
          <p:nvGrpSpPr>
            <p:cNvPr id="126" name="Csoportba foglalás 30"/>
            <p:cNvGrpSpPr/>
            <p:nvPr/>
          </p:nvGrpSpPr>
          <p:grpSpPr>
            <a:xfrm>
              <a:off x="1128197" y="5939303"/>
              <a:ext cx="245274" cy="502496"/>
              <a:chOff x="1083463" y="5972921"/>
              <a:chExt cx="245274" cy="502496"/>
            </a:xfrm>
          </p:grpSpPr>
          <p:sp>
            <p:nvSpPr>
              <p:cNvPr id="127" name="Szövegdoboz 21">
                <a:extLst>
                  <a:ext uri="{FF2B5EF4-FFF2-40B4-BE49-F238E27FC236}">
                    <a16:creationId xmlns="" xmlns:a16="http://schemas.microsoft.com/office/drawing/2014/main" id="{74DA1930-34C2-44D5-B5B4-E8B68926C6BD}"/>
                  </a:ext>
                </a:extLst>
              </p:cNvPr>
              <p:cNvSpPr txBox="1"/>
              <p:nvPr/>
            </p:nvSpPr>
            <p:spPr>
              <a:xfrm>
                <a:off x="1086183" y="5972921"/>
                <a:ext cx="190167" cy="215444"/>
              </a:xfrm>
              <a:prstGeom prst="rect">
                <a:avLst/>
              </a:prstGeom>
              <a:noFill/>
            </p:spPr>
            <p:txBody>
              <a:bodyPr wrap="square" rtlCol="0">
                <a:spAutoFit/>
              </a:bodyPr>
              <a:lstStyle/>
              <a:p>
                <a:r>
                  <a:rPr lang="hu-HU" sz="800" dirty="0"/>
                  <a:t>a</a:t>
                </a:r>
              </a:p>
            </p:txBody>
          </p:sp>
          <p:sp>
            <p:nvSpPr>
              <p:cNvPr id="128" name="Szövegdoboz 127">
                <a:extLst>
                  <a:ext uri="{FF2B5EF4-FFF2-40B4-BE49-F238E27FC236}">
                    <a16:creationId xmlns="" xmlns:a16="http://schemas.microsoft.com/office/drawing/2014/main" id="{8899D434-0AD4-4495-BB7F-85F7A8B52F31}"/>
                  </a:ext>
                </a:extLst>
              </p:cNvPr>
              <p:cNvSpPr txBox="1"/>
              <p:nvPr/>
            </p:nvSpPr>
            <p:spPr>
              <a:xfrm>
                <a:off x="1085087" y="6076003"/>
                <a:ext cx="234125" cy="215444"/>
              </a:xfrm>
              <a:prstGeom prst="rect">
                <a:avLst/>
              </a:prstGeom>
              <a:noFill/>
            </p:spPr>
            <p:txBody>
              <a:bodyPr wrap="square" rtlCol="0">
                <a:spAutoFit/>
              </a:bodyPr>
              <a:lstStyle/>
              <a:p>
                <a:r>
                  <a:rPr lang="hu-HU" sz="800" smtClean="0"/>
                  <a:t>b</a:t>
                </a:r>
                <a:endParaRPr lang="hu-HU" sz="800" dirty="0"/>
              </a:p>
            </p:txBody>
          </p:sp>
          <p:sp>
            <p:nvSpPr>
              <p:cNvPr id="129" name="Szövegdoboz 128">
                <a:extLst>
                  <a:ext uri="{FF2B5EF4-FFF2-40B4-BE49-F238E27FC236}">
                    <a16:creationId xmlns="" xmlns:a16="http://schemas.microsoft.com/office/drawing/2014/main" id="{E7E32106-6AE2-481E-B093-7B8D0658A3EF}"/>
                  </a:ext>
                </a:extLst>
              </p:cNvPr>
              <p:cNvSpPr txBox="1"/>
              <p:nvPr/>
            </p:nvSpPr>
            <p:spPr>
              <a:xfrm>
                <a:off x="1085685" y="6160769"/>
                <a:ext cx="219244" cy="215444"/>
              </a:xfrm>
              <a:prstGeom prst="rect">
                <a:avLst/>
              </a:prstGeom>
              <a:noFill/>
            </p:spPr>
            <p:txBody>
              <a:bodyPr wrap="square" rtlCol="0">
                <a:spAutoFit/>
              </a:bodyPr>
              <a:lstStyle/>
              <a:p>
                <a:r>
                  <a:rPr lang="hu-HU" sz="800" smtClean="0"/>
                  <a:t>c</a:t>
                </a:r>
                <a:endParaRPr lang="hu-HU" sz="800" dirty="0"/>
              </a:p>
            </p:txBody>
          </p:sp>
          <p:sp>
            <p:nvSpPr>
              <p:cNvPr id="130" name="Szövegdoboz 129">
                <a:extLst>
                  <a:ext uri="{FF2B5EF4-FFF2-40B4-BE49-F238E27FC236}">
                    <a16:creationId xmlns="" xmlns:a16="http://schemas.microsoft.com/office/drawing/2014/main" id="{45D2D956-0AEE-4A7C-B7C6-B6BE81EFCAA8}"/>
                  </a:ext>
                </a:extLst>
              </p:cNvPr>
              <p:cNvSpPr txBox="1"/>
              <p:nvPr/>
            </p:nvSpPr>
            <p:spPr>
              <a:xfrm>
                <a:off x="1083463" y="6259973"/>
                <a:ext cx="245274" cy="215444"/>
              </a:xfrm>
              <a:prstGeom prst="rect">
                <a:avLst/>
              </a:prstGeom>
              <a:noFill/>
            </p:spPr>
            <p:txBody>
              <a:bodyPr wrap="square" rtlCol="0">
                <a:spAutoFit/>
              </a:bodyPr>
              <a:lstStyle/>
              <a:p>
                <a:r>
                  <a:rPr lang="hu-HU" sz="800" smtClean="0"/>
                  <a:t>d</a:t>
                </a:r>
                <a:endParaRPr lang="hu-HU" sz="800" dirty="0"/>
              </a:p>
            </p:txBody>
          </p:sp>
          <p:sp>
            <p:nvSpPr>
              <p:cNvPr id="131" name="Bal oldali kapcsos zárójel 130"/>
              <p:cNvSpPr/>
              <p:nvPr/>
            </p:nvSpPr>
            <p:spPr>
              <a:xfrm>
                <a:off x="1100145" y="6022975"/>
                <a:ext cx="72000" cy="40957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grpSp>
        <p:sp>
          <p:nvSpPr>
            <p:cNvPr id="141" name="Szövegdoboz 140"/>
            <p:cNvSpPr txBox="1"/>
            <p:nvPr/>
          </p:nvSpPr>
          <p:spPr>
            <a:xfrm rot="16200000">
              <a:off x="834208" y="5542392"/>
              <a:ext cx="516488" cy="276999"/>
            </a:xfrm>
            <a:prstGeom prst="rect">
              <a:avLst/>
            </a:prstGeom>
            <a:noFill/>
          </p:spPr>
          <p:txBody>
            <a:bodyPr wrap="none" rtlCol="0">
              <a:spAutoFit/>
            </a:bodyPr>
            <a:lstStyle/>
            <a:p>
              <a:r>
                <a:rPr lang="hu-HU" sz="1200" smtClean="0"/>
                <a:t>GI.04</a:t>
              </a:r>
              <a:endParaRPr lang="en-GB" sz="1200"/>
            </a:p>
          </p:txBody>
        </p:sp>
        <p:sp>
          <p:nvSpPr>
            <p:cNvPr id="142" name="Szövegdoboz 141"/>
            <p:cNvSpPr txBox="1"/>
            <p:nvPr/>
          </p:nvSpPr>
          <p:spPr>
            <a:xfrm rot="16200000">
              <a:off x="834826" y="6097296"/>
              <a:ext cx="516488" cy="276999"/>
            </a:xfrm>
            <a:prstGeom prst="rect">
              <a:avLst/>
            </a:prstGeom>
            <a:noFill/>
          </p:spPr>
          <p:txBody>
            <a:bodyPr wrap="none" rtlCol="0">
              <a:spAutoFit/>
            </a:bodyPr>
            <a:lstStyle/>
            <a:p>
              <a:r>
                <a:rPr lang="hu-HU" sz="1200" smtClean="0"/>
                <a:t>GI.12</a:t>
              </a:r>
              <a:endParaRPr lang="en-GB" sz="1200"/>
            </a:p>
          </p:txBody>
        </p:sp>
        <p:sp>
          <p:nvSpPr>
            <p:cNvPr id="146" name="Bal oldali kapcsos zárójel 145"/>
            <p:cNvSpPr/>
            <p:nvPr/>
          </p:nvSpPr>
          <p:spPr>
            <a:xfrm>
              <a:off x="863163" y="5486400"/>
              <a:ext cx="155448" cy="936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
          <p:nvSpPr>
            <p:cNvPr id="150" name="Szövegdoboz 149"/>
            <p:cNvSpPr txBox="1"/>
            <p:nvPr/>
          </p:nvSpPr>
          <p:spPr>
            <a:xfrm>
              <a:off x="382232" y="5838825"/>
              <a:ext cx="447558" cy="246221"/>
            </a:xfrm>
            <a:prstGeom prst="rect">
              <a:avLst/>
            </a:prstGeom>
            <a:noFill/>
          </p:spPr>
          <p:txBody>
            <a:bodyPr wrap="none" rtlCol="0">
              <a:spAutoFit/>
            </a:bodyPr>
            <a:lstStyle/>
            <a:p>
              <a:r>
                <a:rPr lang="hu-HU" sz="1000" smtClean="0">
                  <a:latin typeface="Arial" pitchFamily="34" charset="0"/>
                  <a:cs typeface="Arial" pitchFamily="34" charset="0"/>
                </a:rPr>
                <a:t>DES</a:t>
              </a:r>
              <a:endParaRPr lang="hu-HU" sz="1000">
                <a:latin typeface="Arial" pitchFamily="34" charset="0"/>
                <a:cs typeface="Arial" pitchFamily="34" charset="0"/>
              </a:endParaRPr>
            </a:p>
          </p:txBody>
        </p:sp>
        <p:sp>
          <p:nvSpPr>
            <p:cNvPr id="158" name="Rectangle 16"/>
            <p:cNvSpPr>
              <a:spLocks noChangeArrowheads="1"/>
            </p:cNvSpPr>
            <p:nvPr/>
          </p:nvSpPr>
          <p:spPr bwMode="auto">
            <a:xfrm>
              <a:off x="3492063" y="6003973"/>
              <a:ext cx="36000" cy="7200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59" name="Rectangle 16"/>
            <p:cNvSpPr>
              <a:spLocks noChangeArrowheads="1"/>
            </p:cNvSpPr>
            <p:nvPr/>
          </p:nvSpPr>
          <p:spPr bwMode="auto">
            <a:xfrm>
              <a:off x="3636525" y="6003959"/>
              <a:ext cx="36000" cy="7200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60" name="Rectangle 16"/>
            <p:cNvSpPr>
              <a:spLocks noChangeArrowheads="1"/>
            </p:cNvSpPr>
            <p:nvPr/>
          </p:nvSpPr>
          <p:spPr bwMode="auto">
            <a:xfrm>
              <a:off x="3493619" y="6123018"/>
              <a:ext cx="36000" cy="7200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61" name="Rectangle 16"/>
            <p:cNvSpPr>
              <a:spLocks noChangeArrowheads="1"/>
            </p:cNvSpPr>
            <p:nvPr/>
          </p:nvSpPr>
          <p:spPr bwMode="auto">
            <a:xfrm>
              <a:off x="3636493" y="6123002"/>
              <a:ext cx="36000" cy="7200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62" name="Rectangle 16"/>
            <p:cNvSpPr>
              <a:spLocks noChangeArrowheads="1"/>
            </p:cNvSpPr>
            <p:nvPr/>
          </p:nvSpPr>
          <p:spPr bwMode="auto">
            <a:xfrm>
              <a:off x="3488824" y="6227772"/>
              <a:ext cx="36000" cy="7200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63" name="Rectangle 16"/>
            <p:cNvSpPr>
              <a:spLocks noChangeArrowheads="1"/>
            </p:cNvSpPr>
            <p:nvPr/>
          </p:nvSpPr>
          <p:spPr bwMode="auto">
            <a:xfrm>
              <a:off x="3631698" y="6227756"/>
              <a:ext cx="36000" cy="7200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64" name="Rectangle 16"/>
            <p:cNvSpPr>
              <a:spLocks noChangeArrowheads="1"/>
            </p:cNvSpPr>
            <p:nvPr/>
          </p:nvSpPr>
          <p:spPr bwMode="auto">
            <a:xfrm>
              <a:off x="3488792" y="6332526"/>
              <a:ext cx="36000" cy="7200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65" name="Rectangle 16"/>
            <p:cNvSpPr>
              <a:spLocks noChangeArrowheads="1"/>
            </p:cNvSpPr>
            <p:nvPr/>
          </p:nvSpPr>
          <p:spPr bwMode="auto">
            <a:xfrm>
              <a:off x="3636429" y="6337273"/>
              <a:ext cx="36000" cy="7200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92" name="Rectangle 16"/>
            <p:cNvSpPr>
              <a:spLocks noChangeArrowheads="1"/>
            </p:cNvSpPr>
            <p:nvPr/>
          </p:nvSpPr>
          <p:spPr bwMode="auto">
            <a:xfrm>
              <a:off x="3325281" y="5503911"/>
              <a:ext cx="36000" cy="7200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93" name="Rectangle 16"/>
            <p:cNvSpPr>
              <a:spLocks noChangeArrowheads="1"/>
            </p:cNvSpPr>
            <p:nvPr/>
          </p:nvSpPr>
          <p:spPr bwMode="auto">
            <a:xfrm>
              <a:off x="3511038" y="5503911"/>
              <a:ext cx="36000" cy="7200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94" name="Rectangle 16"/>
            <p:cNvSpPr>
              <a:spLocks noChangeArrowheads="1"/>
            </p:cNvSpPr>
            <p:nvPr/>
          </p:nvSpPr>
          <p:spPr bwMode="auto">
            <a:xfrm>
              <a:off x="3325265" y="5613444"/>
              <a:ext cx="36000" cy="7200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95" name="Rectangle 16"/>
            <p:cNvSpPr>
              <a:spLocks noChangeArrowheads="1"/>
            </p:cNvSpPr>
            <p:nvPr/>
          </p:nvSpPr>
          <p:spPr bwMode="auto">
            <a:xfrm>
              <a:off x="3506243" y="5608665"/>
              <a:ext cx="36000" cy="7200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96" name="Rectangle 16"/>
            <p:cNvSpPr>
              <a:spLocks noChangeArrowheads="1"/>
            </p:cNvSpPr>
            <p:nvPr/>
          </p:nvSpPr>
          <p:spPr bwMode="auto">
            <a:xfrm>
              <a:off x="3325233" y="5713435"/>
              <a:ext cx="36000" cy="7200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97" name="Rectangle 16"/>
            <p:cNvSpPr>
              <a:spLocks noChangeArrowheads="1"/>
            </p:cNvSpPr>
            <p:nvPr/>
          </p:nvSpPr>
          <p:spPr bwMode="auto">
            <a:xfrm>
              <a:off x="3510974" y="5713419"/>
              <a:ext cx="36000" cy="7200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98" name="Rectangle 16"/>
            <p:cNvSpPr>
              <a:spLocks noChangeArrowheads="1"/>
            </p:cNvSpPr>
            <p:nvPr/>
          </p:nvSpPr>
          <p:spPr bwMode="auto">
            <a:xfrm>
              <a:off x="3325201" y="5799137"/>
              <a:ext cx="36000" cy="7200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99" name="Rectangle 16"/>
            <p:cNvSpPr>
              <a:spLocks noChangeArrowheads="1"/>
            </p:cNvSpPr>
            <p:nvPr/>
          </p:nvSpPr>
          <p:spPr bwMode="auto">
            <a:xfrm>
              <a:off x="3506179" y="5799121"/>
              <a:ext cx="36000" cy="7200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grpSp>
      <p:grpSp>
        <p:nvGrpSpPr>
          <p:cNvPr id="15" name="Csoportba foglalás 14"/>
          <p:cNvGrpSpPr/>
          <p:nvPr/>
        </p:nvGrpSpPr>
        <p:grpSpPr>
          <a:xfrm>
            <a:off x="1281103" y="1385329"/>
            <a:ext cx="4309985" cy="585077"/>
            <a:chOff x="1281103" y="1404379"/>
            <a:chExt cx="4309985" cy="585077"/>
          </a:xfrm>
        </p:grpSpPr>
        <p:cxnSp>
          <p:nvCxnSpPr>
            <p:cNvPr id="84" name="Egyenes összekötő 83"/>
            <p:cNvCxnSpPr/>
            <p:nvPr/>
          </p:nvCxnSpPr>
          <p:spPr>
            <a:xfrm>
              <a:off x="3631111" y="1989456"/>
              <a:ext cx="36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1" name="Egyenes összekötő 200"/>
            <p:cNvCxnSpPr/>
            <p:nvPr/>
          </p:nvCxnSpPr>
          <p:spPr>
            <a:xfrm>
              <a:off x="1285865" y="1432897"/>
              <a:ext cx="219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Egyenes összekötő 201"/>
            <p:cNvCxnSpPr/>
            <p:nvPr/>
          </p:nvCxnSpPr>
          <p:spPr>
            <a:xfrm>
              <a:off x="3486075" y="1432947"/>
              <a:ext cx="396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3" name="Egyenes összekötő 202"/>
            <p:cNvCxnSpPr/>
            <p:nvPr/>
          </p:nvCxnSpPr>
          <p:spPr>
            <a:xfrm>
              <a:off x="1281103" y="1528137"/>
              <a:ext cx="219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4" name="Téglalap 203"/>
            <p:cNvSpPr/>
            <p:nvPr/>
          </p:nvSpPr>
          <p:spPr>
            <a:xfrm>
              <a:off x="3386131" y="1499172"/>
              <a:ext cx="255600" cy="6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205" name="Egyenes összekötő 204"/>
            <p:cNvCxnSpPr/>
            <p:nvPr/>
          </p:nvCxnSpPr>
          <p:spPr>
            <a:xfrm>
              <a:off x="3619480" y="1532900"/>
              <a:ext cx="196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Egyenes összekötő 205"/>
            <p:cNvCxnSpPr/>
            <p:nvPr/>
          </p:nvCxnSpPr>
          <p:spPr>
            <a:xfrm>
              <a:off x="1290628" y="1632912"/>
              <a:ext cx="181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Egyenes összekötő 206"/>
            <p:cNvCxnSpPr/>
            <p:nvPr/>
          </p:nvCxnSpPr>
          <p:spPr>
            <a:xfrm>
              <a:off x="3105081" y="1632972"/>
              <a:ext cx="576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8" name="Egyenes összekötő 207"/>
            <p:cNvCxnSpPr/>
            <p:nvPr/>
          </p:nvCxnSpPr>
          <p:spPr>
            <a:xfrm>
              <a:off x="1290628" y="1737687"/>
              <a:ext cx="203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9" name="Téglalap 208"/>
            <p:cNvSpPr/>
            <p:nvPr/>
          </p:nvSpPr>
          <p:spPr>
            <a:xfrm>
              <a:off x="3371856" y="1713484"/>
              <a:ext cx="1220400" cy="6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210" name="Egyenes összekötő 209"/>
            <p:cNvCxnSpPr/>
            <p:nvPr/>
          </p:nvCxnSpPr>
          <p:spPr>
            <a:xfrm>
              <a:off x="3467088" y="1742449"/>
              <a:ext cx="212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1" name="Téglalap 210"/>
            <p:cNvSpPr/>
            <p:nvPr/>
          </p:nvSpPr>
          <p:spPr>
            <a:xfrm>
              <a:off x="3307784" y="1404395"/>
              <a:ext cx="360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2" name="Téglalap 211"/>
            <p:cNvSpPr/>
            <p:nvPr/>
          </p:nvSpPr>
          <p:spPr>
            <a:xfrm>
              <a:off x="3460184" y="1404379"/>
              <a:ext cx="288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3" name="Téglalap 212"/>
            <p:cNvSpPr/>
            <p:nvPr/>
          </p:nvSpPr>
          <p:spPr>
            <a:xfrm>
              <a:off x="3307768" y="1499639"/>
              <a:ext cx="360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4" name="Téglalap 213"/>
            <p:cNvSpPr/>
            <p:nvPr/>
          </p:nvSpPr>
          <p:spPr>
            <a:xfrm>
              <a:off x="3307752" y="1709195"/>
              <a:ext cx="360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5" name="Téglalap 214"/>
            <p:cNvSpPr/>
            <p:nvPr/>
          </p:nvSpPr>
          <p:spPr>
            <a:xfrm>
              <a:off x="3345844" y="1709810"/>
              <a:ext cx="36000" cy="72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16" name="Csoportba foglalás 30"/>
          <p:cNvGrpSpPr/>
          <p:nvPr/>
        </p:nvGrpSpPr>
        <p:grpSpPr>
          <a:xfrm>
            <a:off x="1107297" y="1300275"/>
            <a:ext cx="245274" cy="502496"/>
            <a:chOff x="1083463" y="5972921"/>
            <a:chExt cx="245274" cy="502496"/>
          </a:xfrm>
        </p:grpSpPr>
        <p:sp>
          <p:nvSpPr>
            <p:cNvPr id="217" name="Szövegdoboz 21">
              <a:extLst>
                <a:ext uri="{FF2B5EF4-FFF2-40B4-BE49-F238E27FC236}">
                  <a16:creationId xmlns:a16="http://schemas.microsoft.com/office/drawing/2014/main" xmlns="" id="{74DA1930-34C2-44D5-B5B4-E8B68926C6BD}"/>
                </a:ext>
              </a:extLst>
            </p:cNvPr>
            <p:cNvSpPr txBox="1"/>
            <p:nvPr/>
          </p:nvSpPr>
          <p:spPr>
            <a:xfrm>
              <a:off x="1086183" y="5972921"/>
              <a:ext cx="190167" cy="215444"/>
            </a:xfrm>
            <a:prstGeom prst="rect">
              <a:avLst/>
            </a:prstGeom>
            <a:noFill/>
          </p:spPr>
          <p:txBody>
            <a:bodyPr wrap="square" rtlCol="0">
              <a:spAutoFit/>
            </a:bodyPr>
            <a:lstStyle/>
            <a:p>
              <a:r>
                <a:rPr lang="hu-HU" sz="800" dirty="0"/>
                <a:t>a</a:t>
              </a:r>
            </a:p>
          </p:txBody>
        </p:sp>
        <p:sp>
          <p:nvSpPr>
            <p:cNvPr id="218" name="Szövegdoboz 217">
              <a:extLst>
                <a:ext uri="{FF2B5EF4-FFF2-40B4-BE49-F238E27FC236}">
                  <a16:creationId xmlns:a16="http://schemas.microsoft.com/office/drawing/2014/main" xmlns="" id="{8899D434-0AD4-4495-BB7F-85F7A8B52F31}"/>
                </a:ext>
              </a:extLst>
            </p:cNvPr>
            <p:cNvSpPr txBox="1"/>
            <p:nvPr/>
          </p:nvSpPr>
          <p:spPr>
            <a:xfrm>
              <a:off x="1085087" y="6076003"/>
              <a:ext cx="234125" cy="215444"/>
            </a:xfrm>
            <a:prstGeom prst="rect">
              <a:avLst/>
            </a:prstGeom>
            <a:noFill/>
          </p:spPr>
          <p:txBody>
            <a:bodyPr wrap="square" rtlCol="0">
              <a:spAutoFit/>
            </a:bodyPr>
            <a:lstStyle/>
            <a:p>
              <a:r>
                <a:rPr lang="hu-HU" sz="800" smtClean="0"/>
                <a:t>b</a:t>
              </a:r>
              <a:endParaRPr lang="hu-HU" sz="800" dirty="0"/>
            </a:p>
          </p:txBody>
        </p:sp>
        <p:sp>
          <p:nvSpPr>
            <p:cNvPr id="219" name="Szövegdoboz 218">
              <a:extLst>
                <a:ext uri="{FF2B5EF4-FFF2-40B4-BE49-F238E27FC236}">
                  <a16:creationId xmlns:a16="http://schemas.microsoft.com/office/drawing/2014/main" xmlns="" id="{E7E32106-6AE2-481E-B093-7B8D0658A3EF}"/>
                </a:ext>
              </a:extLst>
            </p:cNvPr>
            <p:cNvSpPr txBox="1"/>
            <p:nvPr/>
          </p:nvSpPr>
          <p:spPr>
            <a:xfrm>
              <a:off x="1085685" y="6160769"/>
              <a:ext cx="219244" cy="215444"/>
            </a:xfrm>
            <a:prstGeom prst="rect">
              <a:avLst/>
            </a:prstGeom>
            <a:noFill/>
          </p:spPr>
          <p:txBody>
            <a:bodyPr wrap="square" rtlCol="0">
              <a:spAutoFit/>
            </a:bodyPr>
            <a:lstStyle/>
            <a:p>
              <a:r>
                <a:rPr lang="hu-HU" sz="800" smtClean="0"/>
                <a:t>c</a:t>
              </a:r>
              <a:endParaRPr lang="hu-HU" sz="800" dirty="0"/>
            </a:p>
          </p:txBody>
        </p:sp>
        <p:sp>
          <p:nvSpPr>
            <p:cNvPr id="220" name="Szövegdoboz 219">
              <a:extLst>
                <a:ext uri="{FF2B5EF4-FFF2-40B4-BE49-F238E27FC236}">
                  <a16:creationId xmlns:a16="http://schemas.microsoft.com/office/drawing/2014/main" xmlns="" id="{45D2D956-0AEE-4A7C-B7C6-B6BE81EFCAA8}"/>
                </a:ext>
              </a:extLst>
            </p:cNvPr>
            <p:cNvSpPr txBox="1"/>
            <p:nvPr/>
          </p:nvSpPr>
          <p:spPr>
            <a:xfrm>
              <a:off x="1083463" y="6259973"/>
              <a:ext cx="245274" cy="215444"/>
            </a:xfrm>
            <a:prstGeom prst="rect">
              <a:avLst/>
            </a:prstGeom>
            <a:noFill/>
          </p:spPr>
          <p:txBody>
            <a:bodyPr wrap="square" rtlCol="0">
              <a:spAutoFit/>
            </a:bodyPr>
            <a:lstStyle/>
            <a:p>
              <a:r>
                <a:rPr lang="hu-HU" sz="800" smtClean="0"/>
                <a:t>d</a:t>
              </a:r>
              <a:endParaRPr lang="hu-HU" sz="800" dirty="0"/>
            </a:p>
          </p:txBody>
        </p:sp>
        <p:sp>
          <p:nvSpPr>
            <p:cNvPr id="221" name="Bal oldali kapcsos zárójel 220"/>
            <p:cNvSpPr/>
            <p:nvPr/>
          </p:nvSpPr>
          <p:spPr>
            <a:xfrm>
              <a:off x="1100145" y="6022975"/>
              <a:ext cx="72000" cy="40957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grpSp>
      <p:sp>
        <p:nvSpPr>
          <p:cNvPr id="222" name="Téglalap 221"/>
          <p:cNvSpPr/>
          <p:nvPr/>
        </p:nvSpPr>
        <p:spPr>
          <a:xfrm>
            <a:off x="3565244" y="2095944"/>
            <a:ext cx="360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223" name="Egyenes összekötő 222"/>
          <p:cNvCxnSpPr/>
          <p:nvPr/>
        </p:nvCxnSpPr>
        <p:spPr>
          <a:xfrm>
            <a:off x="1276340" y="1928197"/>
            <a:ext cx="230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Egyenes összekötő 223"/>
          <p:cNvCxnSpPr/>
          <p:nvPr/>
        </p:nvCxnSpPr>
        <p:spPr>
          <a:xfrm>
            <a:off x="3600384" y="1928248"/>
            <a:ext cx="36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5" name="Egyenes összekötő 224"/>
          <p:cNvCxnSpPr/>
          <p:nvPr/>
        </p:nvCxnSpPr>
        <p:spPr>
          <a:xfrm>
            <a:off x="1276340" y="2032972"/>
            <a:ext cx="21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Egyenes összekötő 225"/>
          <p:cNvCxnSpPr/>
          <p:nvPr/>
        </p:nvCxnSpPr>
        <p:spPr>
          <a:xfrm flipH="1">
            <a:off x="3471851" y="2032962"/>
            <a:ext cx="21600" cy="272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7" name="Egyenes összekötő 226"/>
          <p:cNvCxnSpPr/>
          <p:nvPr/>
        </p:nvCxnSpPr>
        <p:spPr>
          <a:xfrm>
            <a:off x="1271577" y="2128222"/>
            <a:ext cx="43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Egyenes összekötő 227"/>
          <p:cNvCxnSpPr/>
          <p:nvPr/>
        </p:nvCxnSpPr>
        <p:spPr>
          <a:xfrm flipH="1">
            <a:off x="3590925" y="2092553"/>
            <a:ext cx="0" cy="72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9" name="Csoportba foglalás 30"/>
          <p:cNvGrpSpPr/>
          <p:nvPr/>
        </p:nvGrpSpPr>
        <p:grpSpPr>
          <a:xfrm>
            <a:off x="1107297" y="1833675"/>
            <a:ext cx="245274" cy="502496"/>
            <a:chOff x="1083463" y="5972921"/>
            <a:chExt cx="245274" cy="502496"/>
          </a:xfrm>
        </p:grpSpPr>
        <p:sp>
          <p:nvSpPr>
            <p:cNvPr id="230" name="Szövegdoboz 21">
              <a:extLst>
                <a:ext uri="{FF2B5EF4-FFF2-40B4-BE49-F238E27FC236}">
                  <a16:creationId xmlns:a16="http://schemas.microsoft.com/office/drawing/2014/main" xmlns="" id="{74DA1930-34C2-44D5-B5B4-E8B68926C6BD}"/>
                </a:ext>
              </a:extLst>
            </p:cNvPr>
            <p:cNvSpPr txBox="1"/>
            <p:nvPr/>
          </p:nvSpPr>
          <p:spPr>
            <a:xfrm>
              <a:off x="1086183" y="5972921"/>
              <a:ext cx="190167" cy="215444"/>
            </a:xfrm>
            <a:prstGeom prst="rect">
              <a:avLst/>
            </a:prstGeom>
            <a:noFill/>
          </p:spPr>
          <p:txBody>
            <a:bodyPr wrap="square" rtlCol="0">
              <a:spAutoFit/>
            </a:bodyPr>
            <a:lstStyle/>
            <a:p>
              <a:r>
                <a:rPr lang="hu-HU" sz="800" dirty="0"/>
                <a:t>a</a:t>
              </a:r>
            </a:p>
          </p:txBody>
        </p:sp>
        <p:sp>
          <p:nvSpPr>
            <p:cNvPr id="231" name="Szövegdoboz 230">
              <a:extLst>
                <a:ext uri="{FF2B5EF4-FFF2-40B4-BE49-F238E27FC236}">
                  <a16:creationId xmlns:a16="http://schemas.microsoft.com/office/drawing/2014/main" xmlns="" id="{8899D434-0AD4-4495-BB7F-85F7A8B52F31}"/>
                </a:ext>
              </a:extLst>
            </p:cNvPr>
            <p:cNvSpPr txBox="1"/>
            <p:nvPr/>
          </p:nvSpPr>
          <p:spPr>
            <a:xfrm>
              <a:off x="1085087" y="6076003"/>
              <a:ext cx="234125" cy="215444"/>
            </a:xfrm>
            <a:prstGeom prst="rect">
              <a:avLst/>
            </a:prstGeom>
            <a:noFill/>
          </p:spPr>
          <p:txBody>
            <a:bodyPr wrap="square" rtlCol="0">
              <a:spAutoFit/>
            </a:bodyPr>
            <a:lstStyle/>
            <a:p>
              <a:r>
                <a:rPr lang="hu-HU" sz="800" smtClean="0"/>
                <a:t>b</a:t>
              </a:r>
              <a:endParaRPr lang="hu-HU" sz="800" dirty="0"/>
            </a:p>
          </p:txBody>
        </p:sp>
        <p:sp>
          <p:nvSpPr>
            <p:cNvPr id="232" name="Szövegdoboz 231">
              <a:extLst>
                <a:ext uri="{FF2B5EF4-FFF2-40B4-BE49-F238E27FC236}">
                  <a16:creationId xmlns:a16="http://schemas.microsoft.com/office/drawing/2014/main" xmlns="" id="{E7E32106-6AE2-481E-B093-7B8D0658A3EF}"/>
                </a:ext>
              </a:extLst>
            </p:cNvPr>
            <p:cNvSpPr txBox="1"/>
            <p:nvPr/>
          </p:nvSpPr>
          <p:spPr>
            <a:xfrm>
              <a:off x="1085685" y="6160769"/>
              <a:ext cx="219244" cy="215444"/>
            </a:xfrm>
            <a:prstGeom prst="rect">
              <a:avLst/>
            </a:prstGeom>
            <a:noFill/>
          </p:spPr>
          <p:txBody>
            <a:bodyPr wrap="square" rtlCol="0">
              <a:spAutoFit/>
            </a:bodyPr>
            <a:lstStyle/>
            <a:p>
              <a:r>
                <a:rPr lang="hu-HU" sz="800" smtClean="0"/>
                <a:t>c</a:t>
              </a:r>
              <a:endParaRPr lang="hu-HU" sz="800" dirty="0"/>
            </a:p>
          </p:txBody>
        </p:sp>
        <p:sp>
          <p:nvSpPr>
            <p:cNvPr id="233" name="Szövegdoboz 232">
              <a:extLst>
                <a:ext uri="{FF2B5EF4-FFF2-40B4-BE49-F238E27FC236}">
                  <a16:creationId xmlns:a16="http://schemas.microsoft.com/office/drawing/2014/main" xmlns="" id="{45D2D956-0AEE-4A7C-B7C6-B6BE81EFCAA8}"/>
                </a:ext>
              </a:extLst>
            </p:cNvPr>
            <p:cNvSpPr txBox="1"/>
            <p:nvPr/>
          </p:nvSpPr>
          <p:spPr>
            <a:xfrm>
              <a:off x="1083463" y="6259973"/>
              <a:ext cx="245274" cy="215444"/>
            </a:xfrm>
            <a:prstGeom prst="rect">
              <a:avLst/>
            </a:prstGeom>
            <a:noFill/>
          </p:spPr>
          <p:txBody>
            <a:bodyPr wrap="square" rtlCol="0">
              <a:spAutoFit/>
            </a:bodyPr>
            <a:lstStyle/>
            <a:p>
              <a:r>
                <a:rPr lang="hu-HU" sz="800" smtClean="0"/>
                <a:t>d</a:t>
              </a:r>
              <a:endParaRPr lang="hu-HU" sz="800" dirty="0"/>
            </a:p>
          </p:txBody>
        </p:sp>
        <p:sp>
          <p:nvSpPr>
            <p:cNvPr id="234" name="Bal oldali kapcsos zárójel 233"/>
            <p:cNvSpPr/>
            <p:nvPr/>
          </p:nvSpPr>
          <p:spPr>
            <a:xfrm>
              <a:off x="1100145" y="6022975"/>
              <a:ext cx="72000" cy="40957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grpSp>
      <p:cxnSp>
        <p:nvCxnSpPr>
          <p:cNvPr id="235" name="Egyenes összekötő 234"/>
          <p:cNvCxnSpPr/>
          <p:nvPr/>
        </p:nvCxnSpPr>
        <p:spPr>
          <a:xfrm>
            <a:off x="1276339" y="2232987"/>
            <a:ext cx="21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Egyenes összekötő 235"/>
          <p:cNvCxnSpPr/>
          <p:nvPr/>
        </p:nvCxnSpPr>
        <p:spPr>
          <a:xfrm>
            <a:off x="3474163" y="2233048"/>
            <a:ext cx="216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37" name="Téglalap 236"/>
          <p:cNvSpPr/>
          <p:nvPr/>
        </p:nvSpPr>
        <p:spPr>
          <a:xfrm>
            <a:off x="3431463" y="1895057"/>
            <a:ext cx="360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8" name="Téglalap 237"/>
          <p:cNvSpPr/>
          <p:nvPr/>
        </p:nvSpPr>
        <p:spPr>
          <a:xfrm>
            <a:off x="3431447" y="2004590"/>
            <a:ext cx="360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9" name="Téglalap 238"/>
          <p:cNvSpPr/>
          <p:nvPr/>
        </p:nvSpPr>
        <p:spPr>
          <a:xfrm>
            <a:off x="3431431" y="2099834"/>
            <a:ext cx="360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0" name="Téglalap 239"/>
          <p:cNvSpPr/>
          <p:nvPr/>
        </p:nvSpPr>
        <p:spPr>
          <a:xfrm>
            <a:off x="3431415" y="2199841"/>
            <a:ext cx="360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241" name="Egyenes összekötő 240"/>
          <p:cNvCxnSpPr/>
          <p:nvPr/>
        </p:nvCxnSpPr>
        <p:spPr>
          <a:xfrm flipH="1">
            <a:off x="3452765" y="1895496"/>
            <a:ext cx="0" cy="72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42" name="Téglalap 241"/>
          <p:cNvSpPr/>
          <p:nvPr/>
        </p:nvSpPr>
        <p:spPr>
          <a:xfrm>
            <a:off x="3564769" y="1894395"/>
            <a:ext cx="180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3" name="Téglalap 242"/>
          <p:cNvSpPr/>
          <p:nvPr/>
        </p:nvSpPr>
        <p:spPr>
          <a:xfrm>
            <a:off x="3579042" y="1894379"/>
            <a:ext cx="18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244" name="Egyenes összekötő 243"/>
          <p:cNvCxnSpPr/>
          <p:nvPr/>
        </p:nvCxnSpPr>
        <p:spPr>
          <a:xfrm>
            <a:off x="3624561" y="1928197"/>
            <a:ext cx="196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5" name="Téglalap 244"/>
          <p:cNvSpPr/>
          <p:nvPr/>
        </p:nvSpPr>
        <p:spPr>
          <a:xfrm>
            <a:off x="3445837" y="2099549"/>
            <a:ext cx="18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246" name="Egyenes összekötő 245"/>
          <p:cNvCxnSpPr/>
          <p:nvPr/>
        </p:nvCxnSpPr>
        <p:spPr>
          <a:xfrm>
            <a:off x="1262036" y="2880745"/>
            <a:ext cx="208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7" name="Téglalap 246"/>
          <p:cNvSpPr/>
          <p:nvPr/>
        </p:nvSpPr>
        <p:spPr>
          <a:xfrm>
            <a:off x="3357539" y="2846997"/>
            <a:ext cx="352800" cy="6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248" name="Egyenes összekötő 247"/>
          <p:cNvCxnSpPr/>
          <p:nvPr/>
        </p:nvCxnSpPr>
        <p:spPr>
          <a:xfrm>
            <a:off x="3595651" y="2885488"/>
            <a:ext cx="19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Egyenes összekötő 248"/>
          <p:cNvCxnSpPr/>
          <p:nvPr/>
        </p:nvCxnSpPr>
        <p:spPr>
          <a:xfrm>
            <a:off x="1266799" y="2971242"/>
            <a:ext cx="21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Egyenes összekötő 249"/>
          <p:cNvCxnSpPr/>
          <p:nvPr/>
        </p:nvCxnSpPr>
        <p:spPr>
          <a:xfrm>
            <a:off x="3428881" y="2971277"/>
            <a:ext cx="1872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51" name="Csoportba foglalás 30"/>
          <p:cNvGrpSpPr/>
          <p:nvPr/>
        </p:nvGrpSpPr>
        <p:grpSpPr>
          <a:xfrm>
            <a:off x="1107283" y="2757646"/>
            <a:ext cx="245274" cy="502496"/>
            <a:chOff x="1083463" y="5972921"/>
            <a:chExt cx="245274" cy="502496"/>
          </a:xfrm>
        </p:grpSpPr>
        <p:sp>
          <p:nvSpPr>
            <p:cNvPr id="252" name="Szövegdoboz 21">
              <a:extLst>
                <a:ext uri="{FF2B5EF4-FFF2-40B4-BE49-F238E27FC236}">
                  <a16:creationId xmlns:a16="http://schemas.microsoft.com/office/drawing/2014/main" xmlns="" id="{74DA1930-34C2-44D5-B5B4-E8B68926C6BD}"/>
                </a:ext>
              </a:extLst>
            </p:cNvPr>
            <p:cNvSpPr txBox="1"/>
            <p:nvPr/>
          </p:nvSpPr>
          <p:spPr>
            <a:xfrm>
              <a:off x="1086183" y="5972921"/>
              <a:ext cx="190167" cy="215444"/>
            </a:xfrm>
            <a:prstGeom prst="rect">
              <a:avLst/>
            </a:prstGeom>
            <a:noFill/>
          </p:spPr>
          <p:txBody>
            <a:bodyPr wrap="square" rtlCol="0">
              <a:spAutoFit/>
            </a:bodyPr>
            <a:lstStyle/>
            <a:p>
              <a:r>
                <a:rPr lang="hu-HU" sz="800" dirty="0"/>
                <a:t>a</a:t>
              </a:r>
            </a:p>
          </p:txBody>
        </p:sp>
        <p:sp>
          <p:nvSpPr>
            <p:cNvPr id="253" name="Szövegdoboz 252">
              <a:extLst>
                <a:ext uri="{FF2B5EF4-FFF2-40B4-BE49-F238E27FC236}">
                  <a16:creationId xmlns:a16="http://schemas.microsoft.com/office/drawing/2014/main" xmlns="" id="{8899D434-0AD4-4495-BB7F-85F7A8B52F31}"/>
                </a:ext>
              </a:extLst>
            </p:cNvPr>
            <p:cNvSpPr txBox="1"/>
            <p:nvPr/>
          </p:nvSpPr>
          <p:spPr>
            <a:xfrm>
              <a:off x="1085087" y="6076003"/>
              <a:ext cx="234125" cy="215444"/>
            </a:xfrm>
            <a:prstGeom prst="rect">
              <a:avLst/>
            </a:prstGeom>
            <a:noFill/>
          </p:spPr>
          <p:txBody>
            <a:bodyPr wrap="square" rtlCol="0">
              <a:spAutoFit/>
            </a:bodyPr>
            <a:lstStyle/>
            <a:p>
              <a:r>
                <a:rPr lang="hu-HU" sz="800" smtClean="0"/>
                <a:t>b</a:t>
              </a:r>
              <a:endParaRPr lang="hu-HU" sz="800" dirty="0"/>
            </a:p>
          </p:txBody>
        </p:sp>
        <p:sp>
          <p:nvSpPr>
            <p:cNvPr id="254" name="Szövegdoboz 253">
              <a:extLst>
                <a:ext uri="{FF2B5EF4-FFF2-40B4-BE49-F238E27FC236}">
                  <a16:creationId xmlns:a16="http://schemas.microsoft.com/office/drawing/2014/main" xmlns="" id="{E7E32106-6AE2-481E-B093-7B8D0658A3EF}"/>
                </a:ext>
              </a:extLst>
            </p:cNvPr>
            <p:cNvSpPr txBox="1"/>
            <p:nvPr/>
          </p:nvSpPr>
          <p:spPr>
            <a:xfrm>
              <a:off x="1085685" y="6160769"/>
              <a:ext cx="219244" cy="215444"/>
            </a:xfrm>
            <a:prstGeom prst="rect">
              <a:avLst/>
            </a:prstGeom>
            <a:noFill/>
          </p:spPr>
          <p:txBody>
            <a:bodyPr wrap="square" rtlCol="0">
              <a:spAutoFit/>
            </a:bodyPr>
            <a:lstStyle/>
            <a:p>
              <a:r>
                <a:rPr lang="hu-HU" sz="800" smtClean="0"/>
                <a:t>c</a:t>
              </a:r>
              <a:endParaRPr lang="hu-HU" sz="800" dirty="0"/>
            </a:p>
          </p:txBody>
        </p:sp>
        <p:sp>
          <p:nvSpPr>
            <p:cNvPr id="255" name="Szövegdoboz 254">
              <a:extLst>
                <a:ext uri="{FF2B5EF4-FFF2-40B4-BE49-F238E27FC236}">
                  <a16:creationId xmlns:a16="http://schemas.microsoft.com/office/drawing/2014/main" xmlns="" id="{45D2D956-0AEE-4A7C-B7C6-B6BE81EFCAA8}"/>
                </a:ext>
              </a:extLst>
            </p:cNvPr>
            <p:cNvSpPr txBox="1"/>
            <p:nvPr/>
          </p:nvSpPr>
          <p:spPr>
            <a:xfrm>
              <a:off x="1083463" y="6259973"/>
              <a:ext cx="245274" cy="215444"/>
            </a:xfrm>
            <a:prstGeom prst="rect">
              <a:avLst/>
            </a:prstGeom>
            <a:noFill/>
          </p:spPr>
          <p:txBody>
            <a:bodyPr wrap="square" rtlCol="0">
              <a:spAutoFit/>
            </a:bodyPr>
            <a:lstStyle/>
            <a:p>
              <a:r>
                <a:rPr lang="hu-HU" sz="800" smtClean="0"/>
                <a:t>d</a:t>
              </a:r>
              <a:endParaRPr lang="hu-HU" sz="800" dirty="0"/>
            </a:p>
          </p:txBody>
        </p:sp>
        <p:sp>
          <p:nvSpPr>
            <p:cNvPr id="256" name="Bal oldali kapcsos zárójel 255"/>
            <p:cNvSpPr/>
            <p:nvPr/>
          </p:nvSpPr>
          <p:spPr>
            <a:xfrm>
              <a:off x="1100145" y="6022975"/>
              <a:ext cx="72000" cy="40957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grpSp>
      <p:cxnSp>
        <p:nvCxnSpPr>
          <p:cNvPr id="257" name="Egyenes összekötő 256"/>
          <p:cNvCxnSpPr/>
          <p:nvPr/>
        </p:nvCxnSpPr>
        <p:spPr>
          <a:xfrm>
            <a:off x="1266799" y="3061730"/>
            <a:ext cx="208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8" name="Téglalap 257"/>
          <p:cNvSpPr/>
          <p:nvPr/>
        </p:nvSpPr>
        <p:spPr>
          <a:xfrm>
            <a:off x="3347997" y="3032738"/>
            <a:ext cx="298800" cy="6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259" name="Egyenes összekötő 258"/>
          <p:cNvCxnSpPr/>
          <p:nvPr/>
        </p:nvCxnSpPr>
        <p:spPr>
          <a:xfrm>
            <a:off x="3605161" y="3066466"/>
            <a:ext cx="19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Egyenes összekötő 259"/>
          <p:cNvCxnSpPr/>
          <p:nvPr/>
        </p:nvCxnSpPr>
        <p:spPr>
          <a:xfrm>
            <a:off x="1266783" y="3161737"/>
            <a:ext cx="210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1" name="Téglalap 260"/>
          <p:cNvSpPr/>
          <p:nvPr/>
        </p:nvSpPr>
        <p:spPr>
          <a:xfrm>
            <a:off x="3362270" y="3132745"/>
            <a:ext cx="288000" cy="6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262" name="Egyenes összekötő 261"/>
          <p:cNvCxnSpPr/>
          <p:nvPr/>
        </p:nvCxnSpPr>
        <p:spPr>
          <a:xfrm>
            <a:off x="3643197" y="3166544"/>
            <a:ext cx="1044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63" name="Téglalap 262"/>
          <p:cNvSpPr/>
          <p:nvPr/>
        </p:nvSpPr>
        <p:spPr>
          <a:xfrm>
            <a:off x="3298227" y="2847469"/>
            <a:ext cx="360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4" name="Téglalap 263"/>
          <p:cNvSpPr/>
          <p:nvPr/>
        </p:nvSpPr>
        <p:spPr>
          <a:xfrm>
            <a:off x="3298211" y="3028447"/>
            <a:ext cx="360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5" name="Téglalap 264"/>
          <p:cNvSpPr/>
          <p:nvPr/>
        </p:nvSpPr>
        <p:spPr>
          <a:xfrm>
            <a:off x="3298195" y="3133217"/>
            <a:ext cx="360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6" name="Téglalap 265"/>
          <p:cNvSpPr/>
          <p:nvPr/>
        </p:nvSpPr>
        <p:spPr>
          <a:xfrm>
            <a:off x="3298211" y="2937950"/>
            <a:ext cx="360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7" name="Téglalap 266"/>
          <p:cNvSpPr/>
          <p:nvPr/>
        </p:nvSpPr>
        <p:spPr>
          <a:xfrm>
            <a:off x="3598036" y="3514886"/>
            <a:ext cx="360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8" name="Téglalap 267"/>
          <p:cNvSpPr/>
          <p:nvPr/>
        </p:nvSpPr>
        <p:spPr>
          <a:xfrm>
            <a:off x="3588559" y="3419674"/>
            <a:ext cx="360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269" name="Egyenes összekötő 268"/>
          <p:cNvCxnSpPr/>
          <p:nvPr/>
        </p:nvCxnSpPr>
        <p:spPr>
          <a:xfrm flipH="1">
            <a:off x="3619476" y="3418909"/>
            <a:ext cx="0" cy="72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0" name="Egyenes összekötő 269"/>
          <p:cNvCxnSpPr/>
          <p:nvPr/>
        </p:nvCxnSpPr>
        <p:spPr>
          <a:xfrm flipH="1">
            <a:off x="3629001" y="3514158"/>
            <a:ext cx="0" cy="72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1" name="Egyenes összekötő 270"/>
          <p:cNvCxnSpPr/>
          <p:nvPr/>
        </p:nvCxnSpPr>
        <p:spPr>
          <a:xfrm>
            <a:off x="1285862" y="3642697"/>
            <a:ext cx="43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Egyenes összekötő 271"/>
          <p:cNvCxnSpPr/>
          <p:nvPr/>
        </p:nvCxnSpPr>
        <p:spPr>
          <a:xfrm>
            <a:off x="1290625" y="3747472"/>
            <a:ext cx="43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3" name="Csoportba foglalás 30"/>
          <p:cNvGrpSpPr/>
          <p:nvPr/>
        </p:nvGrpSpPr>
        <p:grpSpPr>
          <a:xfrm>
            <a:off x="1102533" y="3348150"/>
            <a:ext cx="245274" cy="502496"/>
            <a:chOff x="1083463" y="5972921"/>
            <a:chExt cx="245274" cy="502496"/>
          </a:xfrm>
        </p:grpSpPr>
        <p:sp>
          <p:nvSpPr>
            <p:cNvPr id="274" name="Szövegdoboz 21">
              <a:extLst>
                <a:ext uri="{FF2B5EF4-FFF2-40B4-BE49-F238E27FC236}">
                  <a16:creationId xmlns:a16="http://schemas.microsoft.com/office/drawing/2014/main" xmlns="" id="{74DA1930-34C2-44D5-B5B4-E8B68926C6BD}"/>
                </a:ext>
              </a:extLst>
            </p:cNvPr>
            <p:cNvSpPr txBox="1"/>
            <p:nvPr/>
          </p:nvSpPr>
          <p:spPr>
            <a:xfrm>
              <a:off x="1086183" y="5972921"/>
              <a:ext cx="190167" cy="215444"/>
            </a:xfrm>
            <a:prstGeom prst="rect">
              <a:avLst/>
            </a:prstGeom>
            <a:noFill/>
          </p:spPr>
          <p:txBody>
            <a:bodyPr wrap="square" rtlCol="0">
              <a:spAutoFit/>
            </a:bodyPr>
            <a:lstStyle/>
            <a:p>
              <a:r>
                <a:rPr lang="hu-HU" sz="800" dirty="0"/>
                <a:t>a</a:t>
              </a:r>
            </a:p>
          </p:txBody>
        </p:sp>
        <p:sp>
          <p:nvSpPr>
            <p:cNvPr id="275" name="Szövegdoboz 274">
              <a:extLst>
                <a:ext uri="{FF2B5EF4-FFF2-40B4-BE49-F238E27FC236}">
                  <a16:creationId xmlns:a16="http://schemas.microsoft.com/office/drawing/2014/main" xmlns="" id="{8899D434-0AD4-4495-BB7F-85F7A8B52F31}"/>
                </a:ext>
              </a:extLst>
            </p:cNvPr>
            <p:cNvSpPr txBox="1"/>
            <p:nvPr/>
          </p:nvSpPr>
          <p:spPr>
            <a:xfrm>
              <a:off x="1085087" y="6076003"/>
              <a:ext cx="234125" cy="215444"/>
            </a:xfrm>
            <a:prstGeom prst="rect">
              <a:avLst/>
            </a:prstGeom>
            <a:noFill/>
          </p:spPr>
          <p:txBody>
            <a:bodyPr wrap="square" rtlCol="0">
              <a:spAutoFit/>
            </a:bodyPr>
            <a:lstStyle/>
            <a:p>
              <a:r>
                <a:rPr lang="hu-HU" sz="800" smtClean="0"/>
                <a:t>b</a:t>
              </a:r>
              <a:endParaRPr lang="hu-HU" sz="800" dirty="0"/>
            </a:p>
          </p:txBody>
        </p:sp>
        <p:sp>
          <p:nvSpPr>
            <p:cNvPr id="276" name="Szövegdoboz 275">
              <a:extLst>
                <a:ext uri="{FF2B5EF4-FFF2-40B4-BE49-F238E27FC236}">
                  <a16:creationId xmlns:a16="http://schemas.microsoft.com/office/drawing/2014/main" xmlns="" id="{E7E32106-6AE2-481E-B093-7B8D0658A3EF}"/>
                </a:ext>
              </a:extLst>
            </p:cNvPr>
            <p:cNvSpPr txBox="1"/>
            <p:nvPr/>
          </p:nvSpPr>
          <p:spPr>
            <a:xfrm>
              <a:off x="1085685" y="6160769"/>
              <a:ext cx="219244" cy="215444"/>
            </a:xfrm>
            <a:prstGeom prst="rect">
              <a:avLst/>
            </a:prstGeom>
            <a:noFill/>
          </p:spPr>
          <p:txBody>
            <a:bodyPr wrap="square" rtlCol="0">
              <a:spAutoFit/>
            </a:bodyPr>
            <a:lstStyle/>
            <a:p>
              <a:r>
                <a:rPr lang="hu-HU" sz="800" smtClean="0"/>
                <a:t>c</a:t>
              </a:r>
              <a:endParaRPr lang="hu-HU" sz="800" dirty="0"/>
            </a:p>
          </p:txBody>
        </p:sp>
        <p:sp>
          <p:nvSpPr>
            <p:cNvPr id="277" name="Szövegdoboz 276">
              <a:extLst>
                <a:ext uri="{FF2B5EF4-FFF2-40B4-BE49-F238E27FC236}">
                  <a16:creationId xmlns:a16="http://schemas.microsoft.com/office/drawing/2014/main" xmlns="" id="{45D2D956-0AEE-4A7C-B7C6-B6BE81EFCAA8}"/>
                </a:ext>
              </a:extLst>
            </p:cNvPr>
            <p:cNvSpPr txBox="1"/>
            <p:nvPr/>
          </p:nvSpPr>
          <p:spPr>
            <a:xfrm>
              <a:off x="1083463" y="6259973"/>
              <a:ext cx="245274" cy="215444"/>
            </a:xfrm>
            <a:prstGeom prst="rect">
              <a:avLst/>
            </a:prstGeom>
            <a:noFill/>
          </p:spPr>
          <p:txBody>
            <a:bodyPr wrap="square" rtlCol="0">
              <a:spAutoFit/>
            </a:bodyPr>
            <a:lstStyle/>
            <a:p>
              <a:r>
                <a:rPr lang="hu-HU" sz="800" smtClean="0"/>
                <a:t>d</a:t>
              </a:r>
              <a:endParaRPr lang="hu-HU" sz="800" dirty="0"/>
            </a:p>
          </p:txBody>
        </p:sp>
        <p:sp>
          <p:nvSpPr>
            <p:cNvPr id="278" name="Bal oldali kapcsos zárójel 277"/>
            <p:cNvSpPr/>
            <p:nvPr/>
          </p:nvSpPr>
          <p:spPr>
            <a:xfrm>
              <a:off x="1100145" y="6022975"/>
              <a:ext cx="72000" cy="40957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grpSp>
      <p:sp>
        <p:nvSpPr>
          <p:cNvPr id="279" name="Téglalap 278"/>
          <p:cNvSpPr/>
          <p:nvPr/>
        </p:nvSpPr>
        <p:spPr>
          <a:xfrm>
            <a:off x="3445687" y="3419065"/>
            <a:ext cx="360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0" name="Téglalap 279"/>
          <p:cNvSpPr/>
          <p:nvPr/>
        </p:nvSpPr>
        <p:spPr>
          <a:xfrm>
            <a:off x="3450433" y="3514309"/>
            <a:ext cx="360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1" name="Téglalap 280"/>
          <p:cNvSpPr/>
          <p:nvPr/>
        </p:nvSpPr>
        <p:spPr>
          <a:xfrm>
            <a:off x="3450418" y="3614316"/>
            <a:ext cx="360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2" name="Téglalap 281"/>
          <p:cNvSpPr/>
          <p:nvPr/>
        </p:nvSpPr>
        <p:spPr>
          <a:xfrm>
            <a:off x="3450401" y="3719086"/>
            <a:ext cx="360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3" name="Téglalap 282"/>
          <p:cNvSpPr/>
          <p:nvPr/>
        </p:nvSpPr>
        <p:spPr>
          <a:xfrm>
            <a:off x="3593291" y="3614300"/>
            <a:ext cx="360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4" name="Téglalap 283"/>
          <p:cNvSpPr/>
          <p:nvPr/>
        </p:nvSpPr>
        <p:spPr>
          <a:xfrm>
            <a:off x="3593275" y="3719070"/>
            <a:ext cx="360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285" name="Egyenes összekötő 284"/>
          <p:cNvCxnSpPr/>
          <p:nvPr/>
        </p:nvCxnSpPr>
        <p:spPr>
          <a:xfrm>
            <a:off x="1293019" y="3455059"/>
            <a:ext cx="21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Egyenes összekötő 285"/>
          <p:cNvCxnSpPr/>
          <p:nvPr/>
        </p:nvCxnSpPr>
        <p:spPr>
          <a:xfrm>
            <a:off x="3479175" y="3455059"/>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Egyenes összekötő 286"/>
          <p:cNvCxnSpPr/>
          <p:nvPr/>
        </p:nvCxnSpPr>
        <p:spPr>
          <a:xfrm>
            <a:off x="3621913" y="3455047"/>
            <a:ext cx="19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Egyenes összekötő 287"/>
          <p:cNvCxnSpPr/>
          <p:nvPr/>
        </p:nvCxnSpPr>
        <p:spPr>
          <a:xfrm>
            <a:off x="1288251" y="3550305"/>
            <a:ext cx="21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Egyenes összekötő 288"/>
          <p:cNvCxnSpPr/>
          <p:nvPr/>
        </p:nvCxnSpPr>
        <p:spPr>
          <a:xfrm>
            <a:off x="3483928" y="3550303"/>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Egyenes összekötő 289"/>
          <p:cNvCxnSpPr/>
          <p:nvPr/>
        </p:nvCxnSpPr>
        <p:spPr>
          <a:xfrm>
            <a:off x="3636194" y="3550291"/>
            <a:ext cx="19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Egyenes összekötő 290"/>
          <p:cNvCxnSpPr/>
          <p:nvPr/>
        </p:nvCxnSpPr>
        <p:spPr>
          <a:xfrm>
            <a:off x="1281113" y="4223712"/>
            <a:ext cx="21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Egyenes összekötő 291"/>
          <p:cNvCxnSpPr/>
          <p:nvPr/>
        </p:nvCxnSpPr>
        <p:spPr>
          <a:xfrm>
            <a:off x="3424140" y="4333378"/>
            <a:ext cx="54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3" name="Egyenes összekötő 292"/>
          <p:cNvCxnSpPr/>
          <p:nvPr/>
        </p:nvCxnSpPr>
        <p:spPr>
          <a:xfrm>
            <a:off x="1281097" y="4333243"/>
            <a:ext cx="214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Egyenes összekötő 293"/>
          <p:cNvCxnSpPr/>
          <p:nvPr/>
        </p:nvCxnSpPr>
        <p:spPr>
          <a:xfrm>
            <a:off x="3438413" y="4223815"/>
            <a:ext cx="36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5" name="Egyenes összekötő 294"/>
          <p:cNvCxnSpPr/>
          <p:nvPr/>
        </p:nvCxnSpPr>
        <p:spPr>
          <a:xfrm>
            <a:off x="1285844" y="4442774"/>
            <a:ext cx="212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Egyenes összekötő 295"/>
          <p:cNvCxnSpPr/>
          <p:nvPr/>
        </p:nvCxnSpPr>
        <p:spPr>
          <a:xfrm>
            <a:off x="3390767" y="4442894"/>
            <a:ext cx="36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7" name="Egyenes összekötő 296"/>
          <p:cNvCxnSpPr/>
          <p:nvPr/>
        </p:nvCxnSpPr>
        <p:spPr>
          <a:xfrm>
            <a:off x="1285844" y="4538024"/>
            <a:ext cx="4309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8" name="Csoportba foglalás 30"/>
          <p:cNvGrpSpPr/>
          <p:nvPr/>
        </p:nvGrpSpPr>
        <p:grpSpPr>
          <a:xfrm>
            <a:off x="1107297" y="4129200"/>
            <a:ext cx="245274" cy="502496"/>
            <a:chOff x="1083463" y="5972921"/>
            <a:chExt cx="245274" cy="502496"/>
          </a:xfrm>
        </p:grpSpPr>
        <p:sp>
          <p:nvSpPr>
            <p:cNvPr id="299" name="Szövegdoboz 21">
              <a:extLst>
                <a:ext uri="{FF2B5EF4-FFF2-40B4-BE49-F238E27FC236}">
                  <a16:creationId xmlns:a16="http://schemas.microsoft.com/office/drawing/2014/main" xmlns="" id="{74DA1930-34C2-44D5-B5B4-E8B68926C6BD}"/>
                </a:ext>
              </a:extLst>
            </p:cNvPr>
            <p:cNvSpPr txBox="1"/>
            <p:nvPr/>
          </p:nvSpPr>
          <p:spPr>
            <a:xfrm>
              <a:off x="1086183" y="5972921"/>
              <a:ext cx="190167" cy="215444"/>
            </a:xfrm>
            <a:prstGeom prst="rect">
              <a:avLst/>
            </a:prstGeom>
            <a:noFill/>
          </p:spPr>
          <p:txBody>
            <a:bodyPr wrap="square" rtlCol="0">
              <a:spAutoFit/>
            </a:bodyPr>
            <a:lstStyle/>
            <a:p>
              <a:r>
                <a:rPr lang="hu-HU" sz="800" dirty="0"/>
                <a:t>a</a:t>
              </a:r>
            </a:p>
          </p:txBody>
        </p:sp>
        <p:sp>
          <p:nvSpPr>
            <p:cNvPr id="300" name="Szövegdoboz 299">
              <a:extLst>
                <a:ext uri="{FF2B5EF4-FFF2-40B4-BE49-F238E27FC236}">
                  <a16:creationId xmlns:a16="http://schemas.microsoft.com/office/drawing/2014/main" xmlns="" id="{8899D434-0AD4-4495-BB7F-85F7A8B52F31}"/>
                </a:ext>
              </a:extLst>
            </p:cNvPr>
            <p:cNvSpPr txBox="1"/>
            <p:nvPr/>
          </p:nvSpPr>
          <p:spPr>
            <a:xfrm>
              <a:off x="1085087" y="6076003"/>
              <a:ext cx="234125" cy="215444"/>
            </a:xfrm>
            <a:prstGeom prst="rect">
              <a:avLst/>
            </a:prstGeom>
            <a:noFill/>
          </p:spPr>
          <p:txBody>
            <a:bodyPr wrap="square" rtlCol="0">
              <a:spAutoFit/>
            </a:bodyPr>
            <a:lstStyle/>
            <a:p>
              <a:r>
                <a:rPr lang="hu-HU" sz="800" smtClean="0"/>
                <a:t>b</a:t>
              </a:r>
              <a:endParaRPr lang="hu-HU" sz="800" dirty="0"/>
            </a:p>
          </p:txBody>
        </p:sp>
        <p:sp>
          <p:nvSpPr>
            <p:cNvPr id="301" name="Szövegdoboz 300">
              <a:extLst>
                <a:ext uri="{FF2B5EF4-FFF2-40B4-BE49-F238E27FC236}">
                  <a16:creationId xmlns:a16="http://schemas.microsoft.com/office/drawing/2014/main" xmlns="" id="{E7E32106-6AE2-481E-B093-7B8D0658A3EF}"/>
                </a:ext>
              </a:extLst>
            </p:cNvPr>
            <p:cNvSpPr txBox="1"/>
            <p:nvPr/>
          </p:nvSpPr>
          <p:spPr>
            <a:xfrm>
              <a:off x="1085685" y="6160769"/>
              <a:ext cx="219244" cy="215444"/>
            </a:xfrm>
            <a:prstGeom prst="rect">
              <a:avLst/>
            </a:prstGeom>
            <a:noFill/>
          </p:spPr>
          <p:txBody>
            <a:bodyPr wrap="square" rtlCol="0">
              <a:spAutoFit/>
            </a:bodyPr>
            <a:lstStyle/>
            <a:p>
              <a:r>
                <a:rPr lang="hu-HU" sz="800" smtClean="0"/>
                <a:t>c</a:t>
              </a:r>
              <a:endParaRPr lang="hu-HU" sz="800" dirty="0"/>
            </a:p>
          </p:txBody>
        </p:sp>
        <p:sp>
          <p:nvSpPr>
            <p:cNvPr id="302" name="Szövegdoboz 301">
              <a:extLst>
                <a:ext uri="{FF2B5EF4-FFF2-40B4-BE49-F238E27FC236}">
                  <a16:creationId xmlns:a16="http://schemas.microsoft.com/office/drawing/2014/main" xmlns="" id="{45D2D956-0AEE-4A7C-B7C6-B6BE81EFCAA8}"/>
                </a:ext>
              </a:extLst>
            </p:cNvPr>
            <p:cNvSpPr txBox="1"/>
            <p:nvPr/>
          </p:nvSpPr>
          <p:spPr>
            <a:xfrm>
              <a:off x="1083463" y="6259973"/>
              <a:ext cx="245274" cy="215444"/>
            </a:xfrm>
            <a:prstGeom prst="rect">
              <a:avLst/>
            </a:prstGeom>
            <a:noFill/>
          </p:spPr>
          <p:txBody>
            <a:bodyPr wrap="square" rtlCol="0">
              <a:spAutoFit/>
            </a:bodyPr>
            <a:lstStyle/>
            <a:p>
              <a:r>
                <a:rPr lang="hu-HU" sz="800" smtClean="0"/>
                <a:t>d</a:t>
              </a:r>
              <a:endParaRPr lang="hu-HU" sz="800" dirty="0"/>
            </a:p>
          </p:txBody>
        </p:sp>
        <p:sp>
          <p:nvSpPr>
            <p:cNvPr id="303" name="Bal oldali kapcsos zárójel 302"/>
            <p:cNvSpPr/>
            <p:nvPr/>
          </p:nvSpPr>
          <p:spPr>
            <a:xfrm>
              <a:off x="1100145" y="6022975"/>
              <a:ext cx="72000" cy="40957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grpSp>
      <p:sp>
        <p:nvSpPr>
          <p:cNvPr id="304" name="Téglalap 303"/>
          <p:cNvSpPr/>
          <p:nvPr/>
        </p:nvSpPr>
        <p:spPr>
          <a:xfrm>
            <a:off x="3302941" y="4190515"/>
            <a:ext cx="360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5" name="Téglalap 304"/>
          <p:cNvSpPr/>
          <p:nvPr/>
        </p:nvSpPr>
        <p:spPr>
          <a:xfrm>
            <a:off x="3302926" y="4300048"/>
            <a:ext cx="360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6" name="Téglalap 305"/>
          <p:cNvSpPr/>
          <p:nvPr/>
        </p:nvSpPr>
        <p:spPr>
          <a:xfrm>
            <a:off x="3302909" y="4409581"/>
            <a:ext cx="360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7" name="Téglalap 306"/>
          <p:cNvSpPr/>
          <p:nvPr/>
        </p:nvSpPr>
        <p:spPr>
          <a:xfrm>
            <a:off x="3302894" y="4509588"/>
            <a:ext cx="360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8" name="Téglalap 307"/>
          <p:cNvSpPr/>
          <p:nvPr/>
        </p:nvSpPr>
        <p:spPr>
          <a:xfrm>
            <a:off x="3445767" y="4509572"/>
            <a:ext cx="360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327" name="Egyenes összekötő 326"/>
          <p:cNvCxnSpPr/>
          <p:nvPr/>
        </p:nvCxnSpPr>
        <p:spPr>
          <a:xfrm>
            <a:off x="1266811" y="4795222"/>
            <a:ext cx="230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Egyenes összekötő 327"/>
          <p:cNvCxnSpPr/>
          <p:nvPr/>
        </p:nvCxnSpPr>
        <p:spPr>
          <a:xfrm>
            <a:off x="1262049" y="4899997"/>
            <a:ext cx="43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Egyenes összekötő 328"/>
          <p:cNvCxnSpPr/>
          <p:nvPr/>
        </p:nvCxnSpPr>
        <p:spPr>
          <a:xfrm>
            <a:off x="1266812" y="5004772"/>
            <a:ext cx="43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Egyenes összekötő 329"/>
          <p:cNvCxnSpPr/>
          <p:nvPr/>
        </p:nvCxnSpPr>
        <p:spPr>
          <a:xfrm>
            <a:off x="1262060" y="5119072"/>
            <a:ext cx="43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1" name="Csoportba foglalás 30"/>
          <p:cNvGrpSpPr/>
          <p:nvPr/>
        </p:nvGrpSpPr>
        <p:grpSpPr>
          <a:xfrm>
            <a:off x="1107296" y="4691175"/>
            <a:ext cx="245274" cy="502496"/>
            <a:chOff x="1083463" y="5972921"/>
            <a:chExt cx="245274" cy="502496"/>
          </a:xfrm>
        </p:grpSpPr>
        <p:sp>
          <p:nvSpPr>
            <p:cNvPr id="332" name="Szövegdoboz 21">
              <a:extLst>
                <a:ext uri="{FF2B5EF4-FFF2-40B4-BE49-F238E27FC236}">
                  <a16:creationId xmlns:a16="http://schemas.microsoft.com/office/drawing/2014/main" xmlns="" id="{74DA1930-34C2-44D5-B5B4-E8B68926C6BD}"/>
                </a:ext>
              </a:extLst>
            </p:cNvPr>
            <p:cNvSpPr txBox="1"/>
            <p:nvPr/>
          </p:nvSpPr>
          <p:spPr>
            <a:xfrm>
              <a:off x="1086183" y="5972921"/>
              <a:ext cx="190167" cy="215444"/>
            </a:xfrm>
            <a:prstGeom prst="rect">
              <a:avLst/>
            </a:prstGeom>
            <a:noFill/>
          </p:spPr>
          <p:txBody>
            <a:bodyPr wrap="square" rtlCol="0">
              <a:spAutoFit/>
            </a:bodyPr>
            <a:lstStyle/>
            <a:p>
              <a:r>
                <a:rPr lang="hu-HU" sz="800" dirty="0"/>
                <a:t>a</a:t>
              </a:r>
            </a:p>
          </p:txBody>
        </p:sp>
        <p:sp>
          <p:nvSpPr>
            <p:cNvPr id="333" name="Szövegdoboz 332">
              <a:extLst>
                <a:ext uri="{FF2B5EF4-FFF2-40B4-BE49-F238E27FC236}">
                  <a16:creationId xmlns:a16="http://schemas.microsoft.com/office/drawing/2014/main" xmlns="" id="{8899D434-0AD4-4495-BB7F-85F7A8B52F31}"/>
                </a:ext>
              </a:extLst>
            </p:cNvPr>
            <p:cNvSpPr txBox="1"/>
            <p:nvPr/>
          </p:nvSpPr>
          <p:spPr>
            <a:xfrm>
              <a:off x="1085087" y="6076003"/>
              <a:ext cx="234125" cy="215444"/>
            </a:xfrm>
            <a:prstGeom prst="rect">
              <a:avLst/>
            </a:prstGeom>
            <a:noFill/>
          </p:spPr>
          <p:txBody>
            <a:bodyPr wrap="square" rtlCol="0">
              <a:spAutoFit/>
            </a:bodyPr>
            <a:lstStyle/>
            <a:p>
              <a:r>
                <a:rPr lang="hu-HU" sz="800" smtClean="0"/>
                <a:t>b</a:t>
              </a:r>
              <a:endParaRPr lang="hu-HU" sz="800" dirty="0"/>
            </a:p>
          </p:txBody>
        </p:sp>
        <p:sp>
          <p:nvSpPr>
            <p:cNvPr id="334" name="Szövegdoboz 333">
              <a:extLst>
                <a:ext uri="{FF2B5EF4-FFF2-40B4-BE49-F238E27FC236}">
                  <a16:creationId xmlns:a16="http://schemas.microsoft.com/office/drawing/2014/main" xmlns="" id="{E7E32106-6AE2-481E-B093-7B8D0658A3EF}"/>
                </a:ext>
              </a:extLst>
            </p:cNvPr>
            <p:cNvSpPr txBox="1"/>
            <p:nvPr/>
          </p:nvSpPr>
          <p:spPr>
            <a:xfrm>
              <a:off x="1085685" y="6160769"/>
              <a:ext cx="219244" cy="215444"/>
            </a:xfrm>
            <a:prstGeom prst="rect">
              <a:avLst/>
            </a:prstGeom>
            <a:noFill/>
          </p:spPr>
          <p:txBody>
            <a:bodyPr wrap="square" rtlCol="0">
              <a:spAutoFit/>
            </a:bodyPr>
            <a:lstStyle/>
            <a:p>
              <a:r>
                <a:rPr lang="hu-HU" sz="800" smtClean="0"/>
                <a:t>c</a:t>
              </a:r>
              <a:endParaRPr lang="hu-HU" sz="800" dirty="0"/>
            </a:p>
          </p:txBody>
        </p:sp>
        <p:sp>
          <p:nvSpPr>
            <p:cNvPr id="335" name="Szövegdoboz 334">
              <a:extLst>
                <a:ext uri="{FF2B5EF4-FFF2-40B4-BE49-F238E27FC236}">
                  <a16:creationId xmlns:a16="http://schemas.microsoft.com/office/drawing/2014/main" xmlns="" id="{45D2D956-0AEE-4A7C-B7C6-B6BE81EFCAA8}"/>
                </a:ext>
              </a:extLst>
            </p:cNvPr>
            <p:cNvSpPr txBox="1"/>
            <p:nvPr/>
          </p:nvSpPr>
          <p:spPr>
            <a:xfrm>
              <a:off x="1083463" y="6259973"/>
              <a:ext cx="245274" cy="215444"/>
            </a:xfrm>
            <a:prstGeom prst="rect">
              <a:avLst/>
            </a:prstGeom>
            <a:noFill/>
          </p:spPr>
          <p:txBody>
            <a:bodyPr wrap="square" rtlCol="0">
              <a:spAutoFit/>
            </a:bodyPr>
            <a:lstStyle/>
            <a:p>
              <a:r>
                <a:rPr lang="hu-HU" sz="800" smtClean="0"/>
                <a:t>d</a:t>
              </a:r>
              <a:endParaRPr lang="hu-HU" sz="800" dirty="0"/>
            </a:p>
          </p:txBody>
        </p:sp>
        <p:sp>
          <p:nvSpPr>
            <p:cNvPr id="336" name="Bal oldali kapcsos zárójel 335"/>
            <p:cNvSpPr/>
            <p:nvPr/>
          </p:nvSpPr>
          <p:spPr>
            <a:xfrm>
              <a:off x="1100145" y="6022975"/>
              <a:ext cx="72000" cy="40957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grpSp>
      <p:sp>
        <p:nvSpPr>
          <p:cNvPr id="337" name="Téglalap 336"/>
          <p:cNvSpPr/>
          <p:nvPr/>
        </p:nvSpPr>
        <p:spPr>
          <a:xfrm>
            <a:off x="3421810" y="4766860"/>
            <a:ext cx="360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8" name="Téglalap 337"/>
          <p:cNvSpPr/>
          <p:nvPr/>
        </p:nvSpPr>
        <p:spPr>
          <a:xfrm>
            <a:off x="3417032" y="4866867"/>
            <a:ext cx="360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9" name="Téglalap 338"/>
          <p:cNvSpPr/>
          <p:nvPr/>
        </p:nvSpPr>
        <p:spPr>
          <a:xfrm>
            <a:off x="3417016" y="4976400"/>
            <a:ext cx="360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0" name="Téglalap 339"/>
          <p:cNvSpPr/>
          <p:nvPr/>
        </p:nvSpPr>
        <p:spPr>
          <a:xfrm>
            <a:off x="3417016" y="5085949"/>
            <a:ext cx="360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1" name="Téglalap 340"/>
          <p:cNvSpPr/>
          <p:nvPr/>
        </p:nvSpPr>
        <p:spPr>
          <a:xfrm>
            <a:off x="3559921" y="4766844"/>
            <a:ext cx="252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2" name="Téglalap 341"/>
          <p:cNvSpPr/>
          <p:nvPr/>
        </p:nvSpPr>
        <p:spPr>
          <a:xfrm>
            <a:off x="3564668" y="4866851"/>
            <a:ext cx="360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343" name="Egyenes összekötő 342"/>
          <p:cNvCxnSpPr/>
          <p:nvPr/>
        </p:nvCxnSpPr>
        <p:spPr>
          <a:xfrm flipH="1">
            <a:off x="3581372" y="4861944"/>
            <a:ext cx="0" cy="72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44" name="Téglalap 343"/>
          <p:cNvSpPr/>
          <p:nvPr/>
        </p:nvSpPr>
        <p:spPr>
          <a:xfrm>
            <a:off x="3569414" y="4972246"/>
            <a:ext cx="360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5" name="Téglalap 344"/>
          <p:cNvSpPr/>
          <p:nvPr/>
        </p:nvSpPr>
        <p:spPr>
          <a:xfrm>
            <a:off x="3564651" y="5086558"/>
            <a:ext cx="360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346" name="Egyenes összekötő 345"/>
          <p:cNvCxnSpPr/>
          <p:nvPr/>
        </p:nvCxnSpPr>
        <p:spPr>
          <a:xfrm flipH="1">
            <a:off x="3577432" y="4795212"/>
            <a:ext cx="54000" cy="272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283266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zövegdoboz 13"/>
          <p:cNvSpPr txBox="1"/>
          <p:nvPr/>
        </p:nvSpPr>
        <p:spPr>
          <a:xfrm rot="10800000" flipV="1">
            <a:off x="918368" y="6662946"/>
            <a:ext cx="5062539" cy="2123658"/>
          </a:xfrm>
          <a:prstGeom prst="rect">
            <a:avLst/>
          </a:prstGeom>
          <a:noFill/>
        </p:spPr>
        <p:txBody>
          <a:bodyPr wrap="square" rtlCol="0">
            <a:spAutoFit/>
          </a:bodyPr>
          <a:lstStyle/>
          <a:p>
            <a:pPr algn="just"/>
            <a:r>
              <a:rPr lang="hu-HU" sz="1200" b="1" smtClean="0">
                <a:latin typeface="Times New Roman" pitchFamily="18" charset="0"/>
                <a:cs typeface="Times New Roman" pitchFamily="18" charset="0"/>
              </a:rPr>
              <a:t>Fig. S11</a:t>
            </a:r>
            <a:r>
              <a:rPr lang="hu-HU" sz="1200" smtClean="0">
                <a:latin typeface="Times New Roman" pitchFamily="18" charset="0"/>
                <a:cs typeface="Times New Roman" pitchFamily="18" charset="0"/>
              </a:rPr>
              <a:t> The anthocyanin content of tuber skins. </a:t>
            </a:r>
            <a:r>
              <a:rPr lang="hu-HU" sz="1200" b="1" smtClean="0">
                <a:latin typeface="Times New Roman" pitchFamily="18" charset="0"/>
                <a:cs typeface="Times New Roman" pitchFamily="18" charset="0"/>
              </a:rPr>
              <a:t>(A)</a:t>
            </a:r>
            <a:r>
              <a:rPr lang="hu-HU" sz="1200" smtClean="0">
                <a:latin typeface="Times New Roman" pitchFamily="18" charset="0"/>
                <a:cs typeface="Times New Roman" pitchFamily="18" charset="0"/>
              </a:rPr>
              <a:t> The anthocyanin content of tuber skins in the eGI.04 lines compared to Désirée (DES) was tested in three consecutive plant tests each with 8 plants/line from the same experiments in which the tuber yields were tested (Fig. 2). The average OD of DES was 0.38±0.03, 0.26±0.01 and 0.31±0.06 in the 1</a:t>
            </a:r>
            <a:r>
              <a:rPr lang="hu-HU" sz="1200" baseline="30000" smtClean="0">
                <a:latin typeface="Times New Roman" pitchFamily="18" charset="0"/>
                <a:cs typeface="Times New Roman" pitchFamily="18" charset="0"/>
              </a:rPr>
              <a:t>st</a:t>
            </a:r>
            <a:r>
              <a:rPr lang="hu-HU" sz="1200" smtClean="0">
                <a:latin typeface="Times New Roman" pitchFamily="18" charset="0"/>
                <a:cs typeface="Times New Roman" pitchFamily="18" charset="0"/>
              </a:rPr>
              <a:t>, 2</a:t>
            </a:r>
            <a:r>
              <a:rPr lang="hu-HU" sz="1200" baseline="30000" smtClean="0">
                <a:latin typeface="Times New Roman" pitchFamily="18" charset="0"/>
                <a:cs typeface="Times New Roman" pitchFamily="18" charset="0"/>
              </a:rPr>
              <a:t>nd </a:t>
            </a:r>
            <a:r>
              <a:rPr lang="hu-HU" sz="1200" smtClean="0">
                <a:latin typeface="Times New Roman" pitchFamily="18" charset="0"/>
                <a:cs typeface="Times New Roman" pitchFamily="18" charset="0"/>
              </a:rPr>
              <a:t> and 3</a:t>
            </a:r>
            <a:r>
              <a:rPr lang="hu-HU" sz="1200" baseline="30000" smtClean="0">
                <a:latin typeface="Times New Roman" pitchFamily="18" charset="0"/>
                <a:cs typeface="Times New Roman" pitchFamily="18" charset="0"/>
              </a:rPr>
              <a:t>rd</a:t>
            </a:r>
            <a:r>
              <a:rPr lang="hu-HU" sz="1200" smtClean="0">
                <a:latin typeface="Times New Roman" pitchFamily="18" charset="0"/>
                <a:cs typeface="Times New Roman" pitchFamily="18" charset="0"/>
              </a:rPr>
              <a:t> experiment, respectively, and regarded as 100% for comparison. </a:t>
            </a:r>
            <a:r>
              <a:rPr lang="hu-HU" sz="1200" b="1" smtClean="0">
                <a:latin typeface="Times New Roman" pitchFamily="18" charset="0"/>
                <a:cs typeface="Times New Roman" pitchFamily="18" charset="0"/>
              </a:rPr>
              <a:t>(B)</a:t>
            </a:r>
            <a:r>
              <a:rPr lang="hu-HU" sz="1200" smtClean="0">
                <a:latin typeface="Times New Roman" pitchFamily="18" charset="0"/>
                <a:cs typeface="Times New Roman" pitchFamily="18" charset="0"/>
              </a:rPr>
              <a:t> The anthocyanin content of tuber skins in the mGI.04 lines compared to DES was tested in two consecutive plant tests, with 8 and 16 plants/line from the same experiments in which the tuber yields were tested (Fig. 3). The average OD of DES was 0.17±0.02, and 0.18±0.02 in the 1</a:t>
            </a:r>
            <a:r>
              <a:rPr lang="hu-HU" sz="1200" baseline="30000" smtClean="0">
                <a:latin typeface="Times New Roman" pitchFamily="18" charset="0"/>
                <a:cs typeface="Times New Roman" pitchFamily="18" charset="0"/>
              </a:rPr>
              <a:t>st</a:t>
            </a:r>
            <a:r>
              <a:rPr lang="hu-HU" sz="1200" smtClean="0">
                <a:latin typeface="Times New Roman" pitchFamily="18" charset="0"/>
                <a:cs typeface="Times New Roman" pitchFamily="18" charset="0"/>
              </a:rPr>
              <a:t> and 2</a:t>
            </a:r>
            <a:r>
              <a:rPr lang="hu-HU" sz="1200" baseline="30000" smtClean="0">
                <a:latin typeface="Times New Roman" pitchFamily="18" charset="0"/>
                <a:cs typeface="Times New Roman" pitchFamily="18" charset="0"/>
              </a:rPr>
              <a:t>nd </a:t>
            </a:r>
            <a:r>
              <a:rPr lang="hu-HU" sz="1200" smtClean="0">
                <a:latin typeface="Times New Roman" pitchFamily="18" charset="0"/>
                <a:cs typeface="Times New Roman" pitchFamily="18" charset="0"/>
              </a:rPr>
              <a:t> experiment, respectively, and regarded as 100% for comparison.</a:t>
            </a:r>
            <a:endParaRPr lang="hu-HU" sz="1200">
              <a:latin typeface="Times New Roman" pitchFamily="18" charset="0"/>
              <a:cs typeface="Times New Roman" pitchFamily="18" charset="0"/>
            </a:endParaRPr>
          </a:p>
        </p:txBody>
      </p:sp>
      <p:grpSp>
        <p:nvGrpSpPr>
          <p:cNvPr id="17" name="Csoportba foglalás 16"/>
          <p:cNvGrpSpPr/>
          <p:nvPr/>
        </p:nvGrpSpPr>
        <p:grpSpPr>
          <a:xfrm>
            <a:off x="801571" y="532043"/>
            <a:ext cx="5303004" cy="5912842"/>
            <a:chOff x="801571" y="532043"/>
            <a:chExt cx="5303004" cy="5912842"/>
          </a:xfrm>
        </p:grpSpPr>
        <p:pic>
          <p:nvPicPr>
            <p:cNvPr id="5" name="Picture 2"/>
            <p:cNvPicPr>
              <a:picLocks noChangeAspect="1" noChangeArrowheads="1"/>
            </p:cNvPicPr>
            <p:nvPr/>
          </p:nvPicPr>
          <p:blipFill>
            <a:blip r:embed="rId2" cstate="print"/>
            <a:srcRect/>
            <a:stretch>
              <a:fillRect/>
            </a:stretch>
          </p:blipFill>
          <p:spPr bwMode="auto">
            <a:xfrm>
              <a:off x="895096" y="2920675"/>
              <a:ext cx="2520000" cy="1516181"/>
            </a:xfrm>
            <a:prstGeom prst="rect">
              <a:avLst/>
            </a:prstGeom>
            <a:noFill/>
            <a:ln w="9525">
              <a:noFill/>
              <a:miter lim="800000"/>
              <a:headEnd/>
              <a:tailEnd/>
            </a:ln>
            <a:effectLst/>
          </p:spPr>
        </p:pic>
        <p:sp>
          <p:nvSpPr>
            <p:cNvPr id="6" name="Szövegdoboz 5"/>
            <p:cNvSpPr txBox="1"/>
            <p:nvPr/>
          </p:nvSpPr>
          <p:spPr>
            <a:xfrm>
              <a:off x="801571" y="532043"/>
              <a:ext cx="338554" cy="369332"/>
            </a:xfrm>
            <a:prstGeom prst="rect">
              <a:avLst/>
            </a:prstGeom>
            <a:noFill/>
          </p:spPr>
          <p:txBody>
            <a:bodyPr wrap="none" rtlCol="0">
              <a:spAutoFit/>
            </a:bodyPr>
            <a:lstStyle/>
            <a:p>
              <a:r>
                <a:rPr lang="hu-HU" smtClean="0">
                  <a:latin typeface="Arial" panose="020B0604020202020204" pitchFamily="34" charset="0"/>
                  <a:cs typeface="Arial" panose="020B0604020202020204" pitchFamily="34" charset="0"/>
                </a:rPr>
                <a:t>A</a:t>
              </a:r>
              <a:endParaRPr lang="en-GB">
                <a:latin typeface="Arial" panose="020B0604020202020204" pitchFamily="34" charset="0"/>
                <a:cs typeface="Arial" panose="020B0604020202020204" pitchFamily="34" charset="0"/>
              </a:endParaRPr>
            </a:p>
          </p:txBody>
        </p:sp>
        <p:sp>
          <p:nvSpPr>
            <p:cNvPr id="7" name="Szövegdoboz 6"/>
            <p:cNvSpPr txBox="1"/>
            <p:nvPr/>
          </p:nvSpPr>
          <p:spPr>
            <a:xfrm>
              <a:off x="3468571" y="532043"/>
              <a:ext cx="338554" cy="369332"/>
            </a:xfrm>
            <a:prstGeom prst="rect">
              <a:avLst/>
            </a:prstGeom>
            <a:noFill/>
          </p:spPr>
          <p:txBody>
            <a:bodyPr wrap="none" rtlCol="0">
              <a:spAutoFit/>
            </a:bodyPr>
            <a:lstStyle/>
            <a:p>
              <a:r>
                <a:rPr lang="hu-HU">
                  <a:latin typeface="Arial" panose="020B0604020202020204" pitchFamily="34" charset="0"/>
                  <a:cs typeface="Arial" panose="020B0604020202020204" pitchFamily="34" charset="0"/>
                </a:rPr>
                <a:t>B</a:t>
              </a:r>
              <a:endParaRPr lang="en-GB">
                <a:latin typeface="Arial" panose="020B0604020202020204" pitchFamily="34" charset="0"/>
                <a:cs typeface="Arial" panose="020B0604020202020204" pitchFamily="34" charset="0"/>
              </a:endParaRPr>
            </a:p>
          </p:txBody>
        </p:sp>
        <p:sp>
          <p:nvSpPr>
            <p:cNvPr id="8" name="Szövegdoboz 7"/>
            <p:cNvSpPr txBox="1"/>
            <p:nvPr/>
          </p:nvSpPr>
          <p:spPr>
            <a:xfrm>
              <a:off x="805594" y="2560032"/>
              <a:ext cx="351378" cy="369332"/>
            </a:xfrm>
            <a:prstGeom prst="rect">
              <a:avLst/>
            </a:prstGeom>
            <a:noFill/>
          </p:spPr>
          <p:txBody>
            <a:bodyPr wrap="none" rtlCol="0">
              <a:spAutoFit/>
            </a:bodyPr>
            <a:lstStyle/>
            <a:p>
              <a:r>
                <a:rPr lang="hu-HU">
                  <a:latin typeface="Arial" panose="020B0604020202020204" pitchFamily="34" charset="0"/>
                  <a:cs typeface="Arial" panose="020B0604020202020204" pitchFamily="34" charset="0"/>
                </a:rPr>
                <a:t>C</a:t>
              </a:r>
              <a:endParaRPr lang="en-GB">
                <a:latin typeface="Arial" panose="020B0604020202020204" pitchFamily="34" charset="0"/>
                <a:cs typeface="Arial" panose="020B0604020202020204" pitchFamily="34" charset="0"/>
              </a:endParaRPr>
            </a:p>
          </p:txBody>
        </p:sp>
        <p:sp>
          <p:nvSpPr>
            <p:cNvPr id="9" name="Szövegdoboz 8"/>
            <p:cNvSpPr txBox="1"/>
            <p:nvPr/>
          </p:nvSpPr>
          <p:spPr>
            <a:xfrm>
              <a:off x="3468571" y="2549854"/>
              <a:ext cx="351378" cy="369332"/>
            </a:xfrm>
            <a:prstGeom prst="rect">
              <a:avLst/>
            </a:prstGeom>
            <a:noFill/>
          </p:spPr>
          <p:txBody>
            <a:bodyPr wrap="none" rtlCol="0">
              <a:spAutoFit/>
            </a:bodyPr>
            <a:lstStyle/>
            <a:p>
              <a:r>
                <a:rPr lang="hu-HU">
                  <a:latin typeface="Arial" panose="020B0604020202020204" pitchFamily="34" charset="0"/>
                  <a:cs typeface="Arial" panose="020B0604020202020204" pitchFamily="34" charset="0"/>
                </a:rPr>
                <a:t>D</a:t>
              </a:r>
              <a:endParaRPr lang="en-GB">
                <a:latin typeface="Arial" panose="020B0604020202020204" pitchFamily="34" charset="0"/>
                <a:cs typeface="Arial" panose="020B0604020202020204" pitchFamily="34" charset="0"/>
              </a:endParaRPr>
            </a:p>
          </p:txBody>
        </p:sp>
        <p:sp>
          <p:nvSpPr>
            <p:cNvPr id="11" name="Szövegdoboz 10"/>
            <p:cNvSpPr txBox="1"/>
            <p:nvPr/>
          </p:nvSpPr>
          <p:spPr>
            <a:xfrm>
              <a:off x="2192221" y="4559629"/>
              <a:ext cx="338554" cy="369332"/>
            </a:xfrm>
            <a:prstGeom prst="rect">
              <a:avLst/>
            </a:prstGeom>
            <a:noFill/>
          </p:spPr>
          <p:txBody>
            <a:bodyPr wrap="none" rtlCol="0">
              <a:spAutoFit/>
            </a:bodyPr>
            <a:lstStyle/>
            <a:p>
              <a:r>
                <a:rPr lang="hu-HU" smtClean="0">
                  <a:latin typeface="Arial" panose="020B0604020202020204" pitchFamily="34" charset="0"/>
                  <a:cs typeface="Arial" panose="020B0604020202020204" pitchFamily="34" charset="0"/>
                </a:rPr>
                <a:t>E</a:t>
              </a:r>
              <a:endParaRPr lang="en-GB">
                <a:latin typeface="Arial" panose="020B0604020202020204" pitchFamily="34" charset="0"/>
                <a:cs typeface="Arial" panose="020B0604020202020204" pitchFamily="34" charset="0"/>
              </a:endParaRPr>
            </a:p>
          </p:txBody>
        </p:sp>
        <p:pic>
          <p:nvPicPr>
            <p:cNvPr id="19458" name="Picture 2"/>
            <p:cNvPicPr preferRelativeResize="0">
              <a:picLocks noChangeArrowheads="1"/>
            </p:cNvPicPr>
            <p:nvPr/>
          </p:nvPicPr>
          <p:blipFill>
            <a:blip r:embed="rId3" cstate="print"/>
            <a:srcRect/>
            <a:stretch>
              <a:fillRect/>
            </a:stretch>
          </p:blipFill>
          <p:spPr bwMode="auto">
            <a:xfrm>
              <a:off x="2293937" y="4929285"/>
              <a:ext cx="2520000" cy="1515600"/>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cstate="print"/>
            <a:srcRect/>
            <a:stretch>
              <a:fillRect/>
            </a:stretch>
          </p:blipFill>
          <p:spPr bwMode="auto">
            <a:xfrm>
              <a:off x="3584575" y="890588"/>
              <a:ext cx="2520000" cy="1516168"/>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a:stretch>
              <a:fillRect/>
            </a:stretch>
          </p:blipFill>
          <p:spPr bwMode="auto">
            <a:xfrm>
              <a:off x="3575050" y="2924175"/>
              <a:ext cx="2520000" cy="1516168"/>
            </a:xfrm>
            <a:prstGeom prst="rect">
              <a:avLst/>
            </a:prstGeom>
            <a:noFill/>
            <a:ln w="9525">
              <a:noFill/>
              <a:miter lim="800000"/>
              <a:headEnd/>
              <a:tailEnd/>
            </a:ln>
            <a:effectLst/>
          </p:spPr>
        </p:pic>
        <p:pic>
          <p:nvPicPr>
            <p:cNvPr id="2053" name="Picture 5"/>
            <p:cNvPicPr>
              <a:picLocks noChangeAspect="1" noChangeArrowheads="1"/>
            </p:cNvPicPr>
            <p:nvPr/>
          </p:nvPicPr>
          <p:blipFill>
            <a:blip r:embed="rId6" cstate="print"/>
            <a:srcRect/>
            <a:stretch>
              <a:fillRect/>
            </a:stretch>
          </p:blipFill>
          <p:spPr bwMode="auto">
            <a:xfrm>
              <a:off x="901063" y="895350"/>
              <a:ext cx="2520000" cy="1516168"/>
            </a:xfrm>
            <a:prstGeom prst="rect">
              <a:avLst/>
            </a:prstGeom>
            <a:noFill/>
            <a:ln w="9525">
              <a:noFill/>
              <a:miter lim="800000"/>
              <a:headEnd/>
              <a:tailEnd/>
            </a:ln>
            <a:effectLst/>
          </p:spPr>
        </p:pic>
      </p:grpSp>
    </p:spTree>
    <p:extLst>
      <p:ext uri="{BB962C8B-B14F-4D97-AF65-F5344CB8AC3E}">
        <p14:creationId xmlns="" xmlns:p14="http://schemas.microsoft.com/office/powerpoint/2010/main" val="24413421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962025" y="4017963"/>
            <a:ext cx="184731" cy="369332"/>
          </a:xfrm>
          <a:prstGeom prst="rect">
            <a:avLst/>
          </a:prstGeom>
          <a:noFill/>
        </p:spPr>
        <p:txBody>
          <a:bodyPr wrap="none" rtlCol="0">
            <a:spAutoFit/>
          </a:bodyPr>
          <a:lstStyle/>
          <a:p>
            <a:endParaRPr lang="hu-HU"/>
          </a:p>
        </p:txBody>
      </p:sp>
      <p:sp>
        <p:nvSpPr>
          <p:cNvPr id="4" name="Szövegdoboz 3"/>
          <p:cNvSpPr txBox="1"/>
          <p:nvPr/>
        </p:nvSpPr>
        <p:spPr>
          <a:xfrm>
            <a:off x="786082" y="798513"/>
            <a:ext cx="5558885" cy="2862322"/>
          </a:xfrm>
          <a:prstGeom prst="rect">
            <a:avLst/>
          </a:prstGeom>
          <a:noFill/>
        </p:spPr>
        <p:txBody>
          <a:bodyPr wrap="square" rtlCol="0">
            <a:spAutoFit/>
          </a:bodyPr>
          <a:lstStyle/>
          <a:p>
            <a:pPr algn="just"/>
            <a:r>
              <a:rPr lang="hu-HU" sz="1200" b="1" smtClean="0">
                <a:latin typeface="Times New Roman" pitchFamily="18" charset="0"/>
                <a:cs typeface="Times New Roman" pitchFamily="18" charset="0"/>
              </a:rPr>
              <a:t> (C)</a:t>
            </a:r>
            <a:r>
              <a:rPr lang="hu-HU" sz="1200" smtClean="0">
                <a:latin typeface="Times New Roman" pitchFamily="18" charset="0"/>
                <a:cs typeface="Times New Roman" pitchFamily="18" charset="0"/>
              </a:rPr>
              <a:t> The anthocyanin content of tuber skins in eGI.12 lines compared to DES was tested in three consecutive plant tests each with 8 plants/line from the same experiments in which the tuber yields were tested (Fig. 5). The average OD of DES was 0.40±0.01, 0.30±0.07 and 0.31±0.04 in the 1</a:t>
            </a:r>
            <a:r>
              <a:rPr lang="hu-HU" sz="1200" baseline="30000" smtClean="0">
                <a:latin typeface="Times New Roman" pitchFamily="18" charset="0"/>
                <a:cs typeface="Times New Roman" pitchFamily="18" charset="0"/>
              </a:rPr>
              <a:t>st</a:t>
            </a:r>
            <a:r>
              <a:rPr lang="hu-HU" sz="1200" smtClean="0">
                <a:latin typeface="Times New Roman" pitchFamily="18" charset="0"/>
                <a:cs typeface="Times New Roman" pitchFamily="18" charset="0"/>
              </a:rPr>
              <a:t>, 2</a:t>
            </a:r>
            <a:r>
              <a:rPr lang="hu-HU" sz="1200" baseline="30000" smtClean="0">
                <a:latin typeface="Times New Roman" pitchFamily="18" charset="0"/>
                <a:cs typeface="Times New Roman" pitchFamily="18" charset="0"/>
              </a:rPr>
              <a:t>nd </a:t>
            </a:r>
            <a:r>
              <a:rPr lang="hu-HU" sz="1200" smtClean="0">
                <a:latin typeface="Times New Roman" pitchFamily="18" charset="0"/>
                <a:cs typeface="Times New Roman" pitchFamily="18" charset="0"/>
              </a:rPr>
              <a:t> and 3</a:t>
            </a:r>
            <a:r>
              <a:rPr lang="hu-HU" sz="1200" baseline="30000" smtClean="0">
                <a:latin typeface="Times New Roman" pitchFamily="18" charset="0"/>
                <a:cs typeface="Times New Roman" pitchFamily="18" charset="0"/>
              </a:rPr>
              <a:t>rd</a:t>
            </a:r>
            <a:r>
              <a:rPr lang="hu-HU" sz="1200" smtClean="0">
                <a:latin typeface="Times New Roman" pitchFamily="18" charset="0"/>
                <a:cs typeface="Times New Roman" pitchFamily="18" charset="0"/>
              </a:rPr>
              <a:t> experiment, respectively, and regarded as 100% for comparison.</a:t>
            </a:r>
            <a:r>
              <a:rPr lang="hu-HU" sz="1200" smtClean="0"/>
              <a:t> </a:t>
            </a:r>
            <a:r>
              <a:rPr lang="hu-HU" sz="1200" b="1" smtClean="0">
                <a:latin typeface="Times New Roman" pitchFamily="18" charset="0"/>
                <a:cs typeface="Times New Roman" pitchFamily="18" charset="0"/>
              </a:rPr>
              <a:t>(D)</a:t>
            </a:r>
            <a:r>
              <a:rPr lang="hu-HU" sz="1200" smtClean="0">
                <a:latin typeface="Times New Roman" pitchFamily="18" charset="0"/>
                <a:cs typeface="Times New Roman" pitchFamily="18" charset="0"/>
              </a:rPr>
              <a:t> The anthocyanin content of tuber skins was tested in two consecutive plant tests with 8 and 16 plants/line from the same experiments in which the tuber yields were tested (Fig. 6). The average OD of DES was 0.09±0.02, and 0.14±0.03 in the 1</a:t>
            </a:r>
            <a:r>
              <a:rPr lang="hu-HU" sz="1200" baseline="30000" smtClean="0">
                <a:latin typeface="Times New Roman" pitchFamily="18" charset="0"/>
                <a:cs typeface="Times New Roman" pitchFamily="18" charset="0"/>
              </a:rPr>
              <a:t>st</a:t>
            </a:r>
            <a:r>
              <a:rPr lang="hu-HU" sz="1200" smtClean="0">
                <a:latin typeface="Times New Roman" pitchFamily="18" charset="0"/>
                <a:cs typeface="Times New Roman" pitchFamily="18" charset="0"/>
              </a:rPr>
              <a:t> and 2</a:t>
            </a:r>
            <a:r>
              <a:rPr lang="hu-HU" sz="1200" baseline="30000" smtClean="0">
                <a:latin typeface="Times New Roman" pitchFamily="18" charset="0"/>
                <a:cs typeface="Times New Roman" pitchFamily="18" charset="0"/>
              </a:rPr>
              <a:t>nd </a:t>
            </a:r>
            <a:r>
              <a:rPr lang="hu-HU" sz="1200" smtClean="0">
                <a:latin typeface="Times New Roman" pitchFamily="18" charset="0"/>
                <a:cs typeface="Times New Roman" pitchFamily="18" charset="0"/>
              </a:rPr>
              <a:t> experiment, respectively, and regarded as 100% for comparison. </a:t>
            </a:r>
            <a:r>
              <a:rPr lang="hu-HU" sz="1200" b="1" smtClean="0">
                <a:latin typeface="Times New Roman" pitchFamily="18" charset="0"/>
                <a:cs typeface="Times New Roman" pitchFamily="18" charset="0"/>
              </a:rPr>
              <a:t>(E)</a:t>
            </a:r>
            <a:r>
              <a:rPr lang="hu-HU" sz="1200" smtClean="0">
                <a:latin typeface="Times New Roman" pitchFamily="18" charset="0"/>
                <a:cs typeface="Times New Roman" pitchFamily="18" charset="0"/>
              </a:rPr>
              <a:t> The anthocyanin content of tuber skins was tested in two consecutive plant tests with 8 and 16 plants/line from the same experiments in which the tuber yields were tested (Fig. 8). The average OD of DES was 0.09±0.02, and 0.14±0.03 in the 1</a:t>
            </a:r>
            <a:r>
              <a:rPr lang="hu-HU" sz="1200" baseline="30000" smtClean="0">
                <a:latin typeface="Times New Roman" pitchFamily="18" charset="0"/>
                <a:cs typeface="Times New Roman" pitchFamily="18" charset="0"/>
              </a:rPr>
              <a:t>st</a:t>
            </a:r>
            <a:r>
              <a:rPr lang="hu-HU" sz="1200" smtClean="0">
                <a:latin typeface="Times New Roman" pitchFamily="18" charset="0"/>
                <a:cs typeface="Times New Roman" pitchFamily="18" charset="0"/>
              </a:rPr>
              <a:t> and 2</a:t>
            </a:r>
            <a:r>
              <a:rPr lang="hu-HU" sz="1200" baseline="30000" smtClean="0">
                <a:latin typeface="Times New Roman" pitchFamily="18" charset="0"/>
                <a:cs typeface="Times New Roman" pitchFamily="18" charset="0"/>
              </a:rPr>
              <a:t>nd </a:t>
            </a:r>
            <a:r>
              <a:rPr lang="hu-HU" sz="1200" smtClean="0">
                <a:latin typeface="Times New Roman" pitchFamily="18" charset="0"/>
                <a:cs typeface="Times New Roman" pitchFamily="18" charset="0"/>
              </a:rPr>
              <a:t> experiment, respectively, and regarded as 100% for comparison. The anthocyanin content of tuber skins was determined spectrofotometrically at OD</a:t>
            </a:r>
            <a:r>
              <a:rPr lang="hu-HU" sz="1200" baseline="-25000" smtClean="0">
                <a:latin typeface="Times New Roman" pitchFamily="18" charset="0"/>
                <a:cs typeface="Times New Roman" pitchFamily="18" charset="0"/>
              </a:rPr>
              <a:t>540</a:t>
            </a:r>
            <a:r>
              <a:rPr lang="hu-HU" sz="1200" smtClean="0">
                <a:latin typeface="Times New Roman" pitchFamily="18" charset="0"/>
                <a:cs typeface="Times New Roman" pitchFamily="18" charset="0"/>
              </a:rPr>
              <a:t>.</a:t>
            </a:r>
            <a:r>
              <a:rPr lang="hu-HU" sz="1200" baseline="-25000" smtClean="0">
                <a:latin typeface="Times New Roman" pitchFamily="18" charset="0"/>
                <a:cs typeface="Times New Roman" pitchFamily="18" charset="0"/>
              </a:rPr>
              <a:t> </a:t>
            </a:r>
            <a:r>
              <a:rPr lang="en-GB" sz="1200" smtClean="0">
                <a:latin typeface="Times New Roman" pitchFamily="18" charset="0"/>
                <a:cs typeface="Times New Roman" pitchFamily="18" charset="0"/>
              </a:rPr>
              <a:t>The standard deviations are indicated by the error bars. Means presented with the same letter are not significantly different at </a:t>
            </a:r>
            <a:r>
              <a:rPr lang="en-GB" sz="1200" i="1" smtClean="0">
                <a:latin typeface="Times New Roman" pitchFamily="18" charset="0"/>
                <a:cs typeface="Times New Roman" pitchFamily="18" charset="0"/>
              </a:rPr>
              <a:t>p ≤ </a:t>
            </a:r>
            <a:r>
              <a:rPr lang="en-GB" sz="1200" smtClean="0">
                <a:latin typeface="Times New Roman" pitchFamily="18" charset="0"/>
                <a:cs typeface="Times New Roman" pitchFamily="18" charset="0"/>
              </a:rPr>
              <a:t>0.05</a:t>
            </a:r>
            <a:r>
              <a:rPr lang="en-GB" sz="1200" smtClean="0"/>
              <a:t>.</a:t>
            </a:r>
            <a:endParaRPr lang="hu-HU" sz="120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3" name="Csoportba foglalás 332"/>
          <p:cNvGrpSpPr/>
          <p:nvPr/>
        </p:nvGrpSpPr>
        <p:grpSpPr>
          <a:xfrm>
            <a:off x="525820" y="762000"/>
            <a:ext cx="5674955" cy="8626247"/>
            <a:chOff x="525820" y="762000"/>
            <a:chExt cx="5674955" cy="8626247"/>
          </a:xfrm>
        </p:grpSpPr>
        <p:sp>
          <p:nvSpPr>
            <p:cNvPr id="360" name="Szövegdoboz 359"/>
            <p:cNvSpPr txBox="1"/>
            <p:nvPr/>
          </p:nvSpPr>
          <p:spPr>
            <a:xfrm>
              <a:off x="743661" y="6341259"/>
              <a:ext cx="5457114" cy="3046988"/>
            </a:xfrm>
            <a:prstGeom prst="rect">
              <a:avLst/>
            </a:prstGeom>
            <a:noFill/>
          </p:spPr>
          <p:txBody>
            <a:bodyPr wrap="square" rtlCol="0">
              <a:spAutoFit/>
            </a:bodyPr>
            <a:lstStyle/>
            <a:p>
              <a:pPr algn="just"/>
              <a:r>
                <a:rPr lang="hu-HU" sz="1200" b="1" smtClean="0">
                  <a:latin typeface="Times New Roman" pitchFamily="18" charset="0"/>
                  <a:cs typeface="Times New Roman" pitchFamily="18" charset="0"/>
                </a:rPr>
                <a:t>Fig. S2 </a:t>
              </a:r>
              <a:r>
                <a:rPr lang="hu-HU" sz="1200" smtClean="0">
                  <a:latin typeface="Times New Roman" pitchFamily="18" charset="0"/>
                  <a:cs typeface="Times New Roman" pitchFamily="18" charset="0"/>
                </a:rPr>
                <a:t>Detection the mutations in the eGI.04 lines derived from the potato cv. Désirée. </a:t>
              </a:r>
              <a:r>
                <a:rPr lang="hu-HU" sz="1200" b="1" smtClean="0">
                  <a:latin typeface="Times New Roman" pitchFamily="18" charset="0"/>
                  <a:cs typeface="Times New Roman" pitchFamily="18" charset="0"/>
                </a:rPr>
                <a:t>(A) </a:t>
              </a:r>
              <a:r>
                <a:rPr lang="hu-HU" sz="1200" smtClean="0">
                  <a:latin typeface="Times New Roman" pitchFamily="18" charset="0"/>
                  <a:cs typeface="Times New Roman" pitchFamily="18" charset="0"/>
                </a:rPr>
                <a:t>PCR products on agarose gel obtained from the genomic DNA of eGI.04 mutants and Désirée (DES) using the primer pair corresponding to the gRNAs. M, marker; - no-DNA control </a:t>
              </a:r>
              <a:r>
                <a:rPr lang="hu-HU" sz="1200" b="1" smtClean="0">
                  <a:latin typeface="Times New Roman" pitchFamily="18" charset="0"/>
                  <a:cs typeface="Times New Roman" pitchFamily="18" charset="0"/>
                </a:rPr>
                <a:t>(B) </a:t>
              </a:r>
              <a:r>
                <a:rPr lang="hu-HU" sz="1200" smtClean="0">
                  <a:latin typeface="Times New Roman" pitchFamily="18" charset="0"/>
                  <a:cs typeface="Times New Roman" pitchFamily="18" charset="0"/>
                </a:rPr>
                <a:t>qPCR result obtained from the genomic DNA of the eGI.04 mutants and DES using the primer pair corresponding to the gRNAs. </a:t>
              </a:r>
              <a:r>
                <a:rPr lang="hu-HU" sz="1200" b="1" smtClean="0">
                  <a:latin typeface="Times New Roman" pitchFamily="18" charset="0"/>
                  <a:cs typeface="Times New Roman" pitchFamily="18" charset="0"/>
                </a:rPr>
                <a:t>(C) </a:t>
              </a:r>
              <a:r>
                <a:rPr lang="hu-HU" sz="1200" smtClean="0">
                  <a:latin typeface="Times New Roman" pitchFamily="18" charset="0"/>
                  <a:cs typeface="Times New Roman" pitchFamily="18" charset="0"/>
                </a:rPr>
                <a:t>Schematic drawing presenting the genomic structure of </a:t>
              </a:r>
              <a:r>
                <a:rPr lang="hu-HU" sz="1200" i="1" smtClean="0">
                  <a:latin typeface="Times New Roman" pitchFamily="18" charset="0"/>
                  <a:cs typeface="Times New Roman" pitchFamily="18" charset="0"/>
                </a:rPr>
                <a:t>StGI.04 </a:t>
              </a:r>
              <a:r>
                <a:rPr lang="hu-HU" sz="1200" smtClean="0">
                  <a:latin typeface="Times New Roman" pitchFamily="18" charset="0"/>
                  <a:cs typeface="Times New Roman" pitchFamily="18" charset="0"/>
                </a:rPr>
                <a:t>and the mutations in the eGI.04 lines. Gray boxes correspond to the exons. Introns are indicated by lines in </a:t>
              </a:r>
              <a:r>
                <a:rPr lang="hu-HU" sz="1200" i="1" smtClean="0">
                  <a:latin typeface="Times New Roman" pitchFamily="18" charset="0"/>
                  <a:cs typeface="Times New Roman" pitchFamily="18" charset="0"/>
                </a:rPr>
                <a:t>GI.04</a:t>
              </a:r>
              <a:r>
                <a:rPr lang="hu-HU" sz="1200" smtClean="0">
                  <a:latin typeface="Times New Roman" pitchFamily="18" charset="0"/>
                  <a:cs typeface="Times New Roman" pitchFamily="18" charset="0"/>
                </a:rPr>
                <a:t>. The numbers specify the location of </a:t>
              </a:r>
              <a:r>
                <a:rPr lang="hu-HU" sz="1200" i="1" smtClean="0">
                  <a:latin typeface="Times New Roman" pitchFamily="18" charset="0"/>
                  <a:cs typeface="Times New Roman" pitchFamily="18" charset="0"/>
                </a:rPr>
                <a:t>GI.04 </a:t>
              </a:r>
              <a:r>
                <a:rPr lang="hu-HU" sz="1200" smtClean="0">
                  <a:latin typeface="Times New Roman" pitchFamily="18" charset="0"/>
                  <a:cs typeface="Times New Roman" pitchFamily="18" charset="0"/>
                </a:rPr>
                <a:t>on the chromosome 4 in the </a:t>
              </a:r>
              <a:r>
                <a:rPr lang="hu-HU" sz="1200" i="1" smtClean="0">
                  <a:latin typeface="Times New Roman" pitchFamily="18" charset="0"/>
                  <a:cs typeface="Times New Roman" pitchFamily="18" charset="0"/>
                </a:rPr>
                <a:t>S. tuberosum </a:t>
              </a:r>
              <a:r>
                <a:rPr lang="hu-HU" sz="1200" smtClean="0">
                  <a:latin typeface="Times New Roman" pitchFamily="18" charset="0"/>
                  <a:cs typeface="Times New Roman" pitchFamily="18" charset="0"/>
                </a:rPr>
                <a:t>group</a:t>
              </a:r>
              <a:r>
                <a:rPr lang="hu-HU" sz="1200" i="1" smtClean="0">
                  <a:latin typeface="Times New Roman" pitchFamily="18" charset="0"/>
                  <a:cs typeface="Times New Roman" pitchFamily="18" charset="0"/>
                </a:rPr>
                <a:t> </a:t>
              </a:r>
              <a:r>
                <a:rPr lang="hu-HU" sz="1200" smtClean="0">
                  <a:latin typeface="Times New Roman" pitchFamily="18" charset="0"/>
                  <a:cs typeface="Times New Roman" pitchFamily="18" charset="0"/>
                </a:rPr>
                <a:t>Phureja</a:t>
              </a:r>
              <a:r>
                <a:rPr lang="hu-HU" sz="1200" i="1" smtClean="0">
                  <a:latin typeface="Times New Roman" pitchFamily="18" charset="0"/>
                  <a:cs typeface="Times New Roman" pitchFamily="18" charset="0"/>
                </a:rPr>
                <a:t> </a:t>
              </a:r>
              <a:r>
                <a:rPr lang="hu-HU" sz="1200" smtClean="0">
                  <a:latin typeface="Times New Roman" pitchFamily="18" charset="0"/>
                  <a:cs typeface="Times New Roman" pitchFamily="18" charset="0"/>
                </a:rPr>
                <a:t>DM1-3 (v6.1</a:t>
              </a:r>
              <a:r>
                <a:rPr lang="hu-HU" sz="1200">
                  <a:latin typeface="Times New Roman" pitchFamily="18" charset="0"/>
                  <a:cs typeface="Times New Roman" pitchFamily="18" charset="0"/>
                </a:rPr>
                <a:t>) genome sequence (</a:t>
              </a:r>
              <a:r>
                <a:rPr lang="hu-HU" sz="1200">
                  <a:latin typeface="Times New Roman" pitchFamily="18" charset="0"/>
                  <a:cs typeface="Times New Roman" pitchFamily="18" charset="0"/>
                  <a:hlinkClick r:id="rId2"/>
                </a:rPr>
                <a:t>https://</a:t>
              </a:r>
              <a:r>
                <a:rPr lang="hu-HU" sz="1200" smtClean="0">
                  <a:latin typeface="Times New Roman" pitchFamily="18" charset="0"/>
                  <a:cs typeface="Times New Roman" pitchFamily="18" charset="0"/>
                  <a:hlinkClick r:id="rId2"/>
                </a:rPr>
                <a:t>spuddb.uga.edu</a:t>
              </a:r>
              <a:r>
                <a:rPr lang="hu-HU" sz="1200" smtClean="0">
                  <a:latin typeface="Times New Roman" pitchFamily="18" charset="0"/>
                  <a:cs typeface="Times New Roman" pitchFamily="18" charset="0"/>
                </a:rPr>
                <a:t>). The </a:t>
              </a:r>
              <a:r>
                <a:rPr lang="hu-HU" sz="1200" i="1" smtClean="0">
                  <a:latin typeface="Times New Roman" pitchFamily="18" charset="0"/>
                  <a:cs typeface="Times New Roman" pitchFamily="18" charset="0"/>
                </a:rPr>
                <a:t>GI.04 </a:t>
              </a:r>
              <a:r>
                <a:rPr lang="hu-HU" sz="1200" smtClean="0">
                  <a:latin typeface="Times New Roman" pitchFamily="18" charset="0"/>
                  <a:cs typeface="Times New Roman" pitchFamily="18" charset="0"/>
                </a:rPr>
                <a:t>region</a:t>
              </a:r>
              <a:r>
                <a:rPr lang="hu-HU" sz="1200" i="1" smtClean="0">
                  <a:latin typeface="Times New Roman" pitchFamily="18" charset="0"/>
                  <a:cs typeface="Times New Roman" pitchFamily="18" charset="0"/>
                </a:rPr>
                <a:t> </a:t>
              </a:r>
              <a:r>
                <a:rPr lang="hu-HU" sz="1200" smtClean="0">
                  <a:latin typeface="Times New Roman" pitchFamily="18" charset="0"/>
                  <a:cs typeface="Times New Roman" pitchFamily="18" charset="0"/>
                </a:rPr>
                <a:t>analysed in the mutants is zoomed out. Primers used for the amplification of the DNA fragments from the mutants are labelled with the letter "P", numbered and indicated by blue boxes. Yellow boxes represent the 20 bps corresponding to the gRNAs. Black boxes symbolize the deletions, whereas the glaucescent boxes show duplications. The base pair changes are indicated in red. The letters from "a" to "h" specify the mutant alleles identified in the mutants eGI.04/1,  eGI.04/2 and eGI04/3.</a:t>
              </a:r>
              <a:endParaRPr lang="hu-HU" sz="1200">
                <a:latin typeface="Times New Roman" pitchFamily="18" charset="0"/>
                <a:cs typeface="Times New Roman" pitchFamily="18" charset="0"/>
              </a:endParaRPr>
            </a:p>
          </p:txBody>
        </p:sp>
        <p:grpSp>
          <p:nvGrpSpPr>
            <p:cNvPr id="330" name="Csoportba foglalás 329"/>
            <p:cNvGrpSpPr/>
            <p:nvPr/>
          </p:nvGrpSpPr>
          <p:grpSpPr>
            <a:xfrm>
              <a:off x="525820" y="762000"/>
              <a:ext cx="5574616" cy="5437556"/>
              <a:chOff x="525820" y="762000"/>
              <a:chExt cx="5574616" cy="5437556"/>
            </a:xfrm>
          </p:grpSpPr>
          <p:sp>
            <p:nvSpPr>
              <p:cNvPr id="390" name="Szövegdoboz 389">
                <a:extLst>
                  <a:ext uri="{FF2B5EF4-FFF2-40B4-BE49-F238E27FC236}">
                    <a16:creationId xmlns="" xmlns:a16="http://schemas.microsoft.com/office/drawing/2014/main" id="{0BD0405F-A64E-4F07-80C8-FACD2E004938}"/>
                  </a:ext>
                </a:extLst>
              </p:cNvPr>
              <p:cNvSpPr txBox="1"/>
              <p:nvPr/>
            </p:nvSpPr>
            <p:spPr>
              <a:xfrm rot="16200000">
                <a:off x="1570705" y="5460841"/>
                <a:ext cx="718694" cy="230832"/>
              </a:xfrm>
              <a:prstGeom prst="rect">
                <a:avLst/>
              </a:prstGeom>
              <a:noFill/>
            </p:spPr>
            <p:txBody>
              <a:bodyPr wrap="square" rtlCol="0">
                <a:spAutoFit/>
              </a:bodyPr>
              <a:lstStyle/>
              <a:p>
                <a:r>
                  <a:rPr lang="hu-HU" sz="900" dirty="0">
                    <a:latin typeface="Calibri" panose="020F0502020204030204" pitchFamily="34" charset="0"/>
                    <a:cs typeface="Calibri" panose="020F0502020204030204" pitchFamily="34" charset="0"/>
                  </a:rPr>
                  <a:t>eGI.04/3</a:t>
                </a:r>
              </a:p>
            </p:txBody>
          </p:sp>
          <p:sp>
            <p:nvSpPr>
              <p:cNvPr id="1264" name="Rectangle 228"/>
              <p:cNvSpPr>
                <a:spLocks noChangeArrowheads="1"/>
              </p:cNvSpPr>
              <p:nvPr/>
            </p:nvSpPr>
            <p:spPr bwMode="auto">
              <a:xfrm>
                <a:off x="2185660" y="5751693"/>
                <a:ext cx="0" cy="2762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421" name="Szövegdoboz 420">
                <a:extLst>
                  <a:ext uri="{FF2B5EF4-FFF2-40B4-BE49-F238E27FC236}">
                    <a16:creationId xmlns="" xmlns:a16="http://schemas.microsoft.com/office/drawing/2014/main" id="{1119DE96-0D40-490D-9A85-D096C98F49A6}"/>
                  </a:ext>
                </a:extLst>
              </p:cNvPr>
              <p:cNvSpPr txBox="1"/>
              <p:nvPr/>
            </p:nvSpPr>
            <p:spPr>
              <a:xfrm>
                <a:off x="1966316" y="5213665"/>
                <a:ext cx="205058" cy="215444"/>
              </a:xfrm>
              <a:prstGeom prst="rect">
                <a:avLst/>
              </a:prstGeom>
              <a:noFill/>
            </p:spPr>
            <p:txBody>
              <a:bodyPr wrap="square" rtlCol="0">
                <a:spAutoFit/>
              </a:bodyPr>
              <a:lstStyle/>
              <a:p>
                <a:r>
                  <a:rPr lang="hu-HU" sz="800" smtClean="0"/>
                  <a:t>a</a:t>
                </a:r>
                <a:endParaRPr lang="hu-HU" sz="800" dirty="0"/>
              </a:p>
            </p:txBody>
          </p:sp>
          <p:sp>
            <p:nvSpPr>
              <p:cNvPr id="422" name="Szövegdoboz 421">
                <a:extLst>
                  <a:ext uri="{FF2B5EF4-FFF2-40B4-BE49-F238E27FC236}">
                    <a16:creationId xmlns="" xmlns:a16="http://schemas.microsoft.com/office/drawing/2014/main" id="{1119DE96-0D40-490D-9A85-D096C98F49A6}"/>
                  </a:ext>
                </a:extLst>
              </p:cNvPr>
              <p:cNvSpPr txBox="1"/>
              <p:nvPr/>
            </p:nvSpPr>
            <p:spPr>
              <a:xfrm>
                <a:off x="1966300" y="5308909"/>
                <a:ext cx="205058" cy="215444"/>
              </a:xfrm>
              <a:prstGeom prst="rect">
                <a:avLst/>
              </a:prstGeom>
              <a:noFill/>
            </p:spPr>
            <p:txBody>
              <a:bodyPr wrap="square" rtlCol="0">
                <a:spAutoFit/>
              </a:bodyPr>
              <a:lstStyle/>
              <a:p>
                <a:r>
                  <a:rPr lang="hu-HU" sz="800" smtClean="0"/>
                  <a:t>b</a:t>
                </a:r>
                <a:endParaRPr lang="hu-HU" sz="800" dirty="0"/>
              </a:p>
            </p:txBody>
          </p:sp>
          <p:sp>
            <p:nvSpPr>
              <p:cNvPr id="423" name="Szövegdoboz 422">
                <a:extLst>
                  <a:ext uri="{FF2B5EF4-FFF2-40B4-BE49-F238E27FC236}">
                    <a16:creationId xmlns="" xmlns:a16="http://schemas.microsoft.com/office/drawing/2014/main" id="{1119DE96-0D40-490D-9A85-D096C98F49A6}"/>
                  </a:ext>
                </a:extLst>
              </p:cNvPr>
              <p:cNvSpPr txBox="1"/>
              <p:nvPr/>
            </p:nvSpPr>
            <p:spPr>
              <a:xfrm>
                <a:off x="1961521" y="5394627"/>
                <a:ext cx="205058" cy="215444"/>
              </a:xfrm>
              <a:prstGeom prst="rect">
                <a:avLst/>
              </a:prstGeom>
              <a:noFill/>
            </p:spPr>
            <p:txBody>
              <a:bodyPr wrap="square" rtlCol="0">
                <a:spAutoFit/>
              </a:bodyPr>
              <a:lstStyle/>
              <a:p>
                <a:r>
                  <a:rPr lang="hu-HU" sz="800" smtClean="0"/>
                  <a:t>c</a:t>
                </a:r>
                <a:endParaRPr lang="hu-HU" sz="800" dirty="0"/>
              </a:p>
            </p:txBody>
          </p:sp>
          <p:sp>
            <p:nvSpPr>
              <p:cNvPr id="424" name="Szövegdoboz 423">
                <a:extLst>
                  <a:ext uri="{FF2B5EF4-FFF2-40B4-BE49-F238E27FC236}">
                    <a16:creationId xmlns="" xmlns:a16="http://schemas.microsoft.com/office/drawing/2014/main" id="{1119DE96-0D40-490D-9A85-D096C98F49A6}"/>
                  </a:ext>
                </a:extLst>
              </p:cNvPr>
              <p:cNvSpPr txBox="1"/>
              <p:nvPr/>
            </p:nvSpPr>
            <p:spPr>
              <a:xfrm>
                <a:off x="1952005" y="5489871"/>
                <a:ext cx="205058" cy="215444"/>
              </a:xfrm>
              <a:prstGeom prst="rect">
                <a:avLst/>
              </a:prstGeom>
              <a:noFill/>
            </p:spPr>
            <p:txBody>
              <a:bodyPr wrap="square" rtlCol="0">
                <a:spAutoFit/>
              </a:bodyPr>
              <a:lstStyle/>
              <a:p>
                <a:r>
                  <a:rPr lang="hu-HU" sz="800" smtClean="0"/>
                  <a:t>d</a:t>
                </a:r>
                <a:endParaRPr lang="hu-HU" sz="800" dirty="0"/>
              </a:p>
            </p:txBody>
          </p:sp>
          <p:sp>
            <p:nvSpPr>
              <p:cNvPr id="425" name="Szövegdoboz 424">
                <a:extLst>
                  <a:ext uri="{FF2B5EF4-FFF2-40B4-BE49-F238E27FC236}">
                    <a16:creationId xmlns="" xmlns:a16="http://schemas.microsoft.com/office/drawing/2014/main" id="{1119DE96-0D40-490D-9A85-D096C98F49A6}"/>
                  </a:ext>
                </a:extLst>
              </p:cNvPr>
              <p:cNvSpPr txBox="1"/>
              <p:nvPr/>
            </p:nvSpPr>
            <p:spPr>
              <a:xfrm>
                <a:off x="1956778" y="5575590"/>
                <a:ext cx="205058" cy="215444"/>
              </a:xfrm>
              <a:prstGeom prst="rect">
                <a:avLst/>
              </a:prstGeom>
              <a:noFill/>
            </p:spPr>
            <p:txBody>
              <a:bodyPr wrap="square" rtlCol="0">
                <a:spAutoFit/>
              </a:bodyPr>
              <a:lstStyle/>
              <a:p>
                <a:r>
                  <a:rPr lang="hu-HU" sz="800" smtClean="0"/>
                  <a:t>e</a:t>
                </a:r>
                <a:endParaRPr lang="hu-HU" sz="800" dirty="0"/>
              </a:p>
            </p:txBody>
          </p:sp>
          <p:sp>
            <p:nvSpPr>
              <p:cNvPr id="426" name="Szövegdoboz 425">
                <a:extLst>
                  <a:ext uri="{FF2B5EF4-FFF2-40B4-BE49-F238E27FC236}">
                    <a16:creationId xmlns="" xmlns:a16="http://schemas.microsoft.com/office/drawing/2014/main" id="{1119DE96-0D40-490D-9A85-D096C98F49A6}"/>
                  </a:ext>
                </a:extLst>
              </p:cNvPr>
              <p:cNvSpPr txBox="1"/>
              <p:nvPr/>
            </p:nvSpPr>
            <p:spPr>
              <a:xfrm>
                <a:off x="1966288" y="5680360"/>
                <a:ext cx="205058" cy="215444"/>
              </a:xfrm>
              <a:prstGeom prst="rect">
                <a:avLst/>
              </a:prstGeom>
              <a:noFill/>
            </p:spPr>
            <p:txBody>
              <a:bodyPr wrap="square" rtlCol="0">
                <a:spAutoFit/>
              </a:bodyPr>
              <a:lstStyle/>
              <a:p>
                <a:r>
                  <a:rPr lang="hu-HU" sz="800" smtClean="0"/>
                  <a:t>f</a:t>
                </a:r>
                <a:endParaRPr lang="hu-HU" sz="800" dirty="0"/>
              </a:p>
            </p:txBody>
          </p:sp>
          <p:sp>
            <p:nvSpPr>
              <p:cNvPr id="427" name="Szövegdoboz 426">
                <a:extLst>
                  <a:ext uri="{FF2B5EF4-FFF2-40B4-BE49-F238E27FC236}">
                    <a16:creationId xmlns="" xmlns:a16="http://schemas.microsoft.com/office/drawing/2014/main" id="{1119DE96-0D40-490D-9A85-D096C98F49A6}"/>
                  </a:ext>
                </a:extLst>
              </p:cNvPr>
              <p:cNvSpPr txBox="1"/>
              <p:nvPr/>
            </p:nvSpPr>
            <p:spPr>
              <a:xfrm>
                <a:off x="1961525" y="5751797"/>
                <a:ext cx="205058" cy="215444"/>
              </a:xfrm>
              <a:prstGeom prst="rect">
                <a:avLst/>
              </a:prstGeom>
              <a:noFill/>
            </p:spPr>
            <p:txBody>
              <a:bodyPr wrap="square" rtlCol="0">
                <a:spAutoFit/>
              </a:bodyPr>
              <a:lstStyle/>
              <a:p>
                <a:r>
                  <a:rPr lang="hu-HU" sz="800" smtClean="0"/>
                  <a:t>g</a:t>
                </a:r>
                <a:endParaRPr lang="hu-HU" sz="800" dirty="0"/>
              </a:p>
            </p:txBody>
          </p:sp>
          <p:sp>
            <p:nvSpPr>
              <p:cNvPr id="428" name="Szövegdoboz 427">
                <a:extLst>
                  <a:ext uri="{FF2B5EF4-FFF2-40B4-BE49-F238E27FC236}">
                    <a16:creationId xmlns="" xmlns:a16="http://schemas.microsoft.com/office/drawing/2014/main" id="{1119DE96-0D40-490D-9A85-D096C98F49A6}"/>
                  </a:ext>
                </a:extLst>
              </p:cNvPr>
              <p:cNvSpPr txBox="1"/>
              <p:nvPr/>
            </p:nvSpPr>
            <p:spPr>
              <a:xfrm>
                <a:off x="1961525" y="5856572"/>
                <a:ext cx="205058" cy="215444"/>
              </a:xfrm>
              <a:prstGeom prst="rect">
                <a:avLst/>
              </a:prstGeom>
              <a:noFill/>
            </p:spPr>
            <p:txBody>
              <a:bodyPr wrap="square" rtlCol="0">
                <a:spAutoFit/>
              </a:bodyPr>
              <a:lstStyle/>
              <a:p>
                <a:r>
                  <a:rPr lang="hu-HU" sz="800" smtClean="0"/>
                  <a:t>h</a:t>
                </a:r>
                <a:endParaRPr lang="hu-HU" sz="800" dirty="0"/>
              </a:p>
            </p:txBody>
          </p:sp>
          <p:sp>
            <p:nvSpPr>
              <p:cNvPr id="429" name="Bal oldali kapcsos zárójel 428"/>
              <p:cNvSpPr/>
              <p:nvPr/>
            </p:nvSpPr>
            <p:spPr>
              <a:xfrm>
                <a:off x="1980867" y="5275486"/>
                <a:ext cx="72000" cy="738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
            <p:nvSpPr>
              <p:cNvPr id="380" name="Szövegdoboz 379">
                <a:extLst>
                  <a:ext uri="{FF2B5EF4-FFF2-40B4-BE49-F238E27FC236}">
                    <a16:creationId xmlns="" xmlns:a16="http://schemas.microsoft.com/office/drawing/2014/main" id="{1119DE96-0D40-490D-9A85-D096C98F49A6}"/>
                  </a:ext>
                </a:extLst>
              </p:cNvPr>
              <p:cNvSpPr txBox="1"/>
              <p:nvPr/>
            </p:nvSpPr>
            <p:spPr>
              <a:xfrm>
                <a:off x="1118588" y="4808027"/>
                <a:ext cx="205058" cy="215444"/>
              </a:xfrm>
              <a:prstGeom prst="rect">
                <a:avLst/>
              </a:prstGeom>
              <a:noFill/>
            </p:spPr>
            <p:txBody>
              <a:bodyPr wrap="square" rtlCol="0">
                <a:spAutoFit/>
              </a:bodyPr>
              <a:lstStyle/>
              <a:p>
                <a:r>
                  <a:rPr lang="hu-HU" sz="800" smtClean="0"/>
                  <a:t>d</a:t>
                </a:r>
                <a:endParaRPr lang="hu-HU" sz="800" dirty="0"/>
              </a:p>
            </p:txBody>
          </p:sp>
          <p:sp>
            <p:nvSpPr>
              <p:cNvPr id="307" name="Szövegdoboz 306"/>
              <p:cNvSpPr txBox="1"/>
              <p:nvPr/>
            </p:nvSpPr>
            <p:spPr>
              <a:xfrm>
                <a:off x="5347982" y="3652179"/>
                <a:ext cx="415498" cy="153888"/>
              </a:xfrm>
              <a:prstGeom prst="rect">
                <a:avLst/>
              </a:prstGeom>
              <a:noFill/>
            </p:spPr>
            <p:txBody>
              <a:bodyPr wrap="none" rtlCol="0">
                <a:spAutoFit/>
              </a:bodyPr>
              <a:lstStyle/>
              <a:p>
                <a:r>
                  <a:rPr lang="hu-HU" sz="400" smtClean="0">
                    <a:latin typeface="Arial" pitchFamily="34" charset="0"/>
                    <a:cs typeface="Arial" pitchFamily="34" charset="0"/>
                  </a:rPr>
                  <a:t>58852135</a:t>
                </a:r>
                <a:endParaRPr lang="hu-HU" sz="100">
                  <a:latin typeface="Arial" pitchFamily="34" charset="0"/>
                  <a:cs typeface="Arial" pitchFamily="34" charset="0"/>
                </a:endParaRPr>
              </a:p>
            </p:txBody>
          </p:sp>
          <p:grpSp>
            <p:nvGrpSpPr>
              <p:cNvPr id="2" name="Csoportba foglalás 437"/>
              <p:cNvGrpSpPr/>
              <p:nvPr/>
            </p:nvGrpSpPr>
            <p:grpSpPr>
              <a:xfrm>
                <a:off x="828730" y="876300"/>
                <a:ext cx="2448000" cy="1333500"/>
                <a:chOff x="828730" y="876300"/>
                <a:chExt cx="2438344" cy="1333500"/>
              </a:xfrm>
            </p:grpSpPr>
            <p:pic>
              <p:nvPicPr>
                <p:cNvPr id="5" name="Kép 4">
                  <a:extLst>
                    <a:ext uri="{FF2B5EF4-FFF2-40B4-BE49-F238E27FC236}">
                      <a16:creationId xmlns="" xmlns:a16="http://schemas.microsoft.com/office/drawing/2014/main" id="{ECEB1192-DA71-491A-9B9F-58EC1CBF96E8}"/>
                    </a:ext>
                  </a:extLst>
                </p:cNvPr>
                <p:cNvPicPr>
                  <a:picLocks noChangeAspect="1"/>
                </p:cNvPicPr>
                <p:nvPr/>
              </p:nvPicPr>
              <p:blipFill rotWithShape="1">
                <a:blip r:embed="rId3" cstate="print"/>
                <a:srcRect l="36331" t="41194" r="52316" b="52783"/>
                <a:stretch/>
              </p:blipFill>
              <p:spPr>
                <a:xfrm>
                  <a:off x="1287639" y="1425895"/>
                  <a:ext cx="1849407" cy="660066"/>
                </a:xfrm>
                <a:prstGeom prst="rect">
                  <a:avLst/>
                </a:prstGeom>
              </p:spPr>
            </p:pic>
            <p:sp>
              <p:nvSpPr>
                <p:cNvPr id="6" name="Szövegdoboz 5">
                  <a:extLst>
                    <a:ext uri="{FF2B5EF4-FFF2-40B4-BE49-F238E27FC236}">
                      <a16:creationId xmlns="" xmlns:a16="http://schemas.microsoft.com/office/drawing/2014/main" id="{8BA68616-E186-4EC1-BCBC-0B577DA5DA86}"/>
                    </a:ext>
                  </a:extLst>
                </p:cNvPr>
                <p:cNvSpPr txBox="1"/>
                <p:nvPr/>
              </p:nvSpPr>
              <p:spPr>
                <a:xfrm>
                  <a:off x="828730" y="1621958"/>
                  <a:ext cx="678117" cy="230832"/>
                </a:xfrm>
                <a:prstGeom prst="rect">
                  <a:avLst/>
                </a:prstGeom>
                <a:noFill/>
              </p:spPr>
              <p:txBody>
                <a:bodyPr wrap="square" rtlCol="0">
                  <a:spAutoFit/>
                </a:bodyPr>
                <a:lstStyle/>
                <a:p>
                  <a:r>
                    <a:rPr lang="hu-HU" sz="900" dirty="0">
                      <a:latin typeface="Arial" pitchFamily="34" charset="0"/>
                      <a:cs typeface="Arial" pitchFamily="34" charset="0"/>
                    </a:rPr>
                    <a:t>250 bp</a:t>
                  </a:r>
                </a:p>
              </p:txBody>
            </p:sp>
            <p:sp>
              <p:nvSpPr>
                <p:cNvPr id="7" name="Szövegdoboz 6">
                  <a:extLst>
                    <a:ext uri="{FF2B5EF4-FFF2-40B4-BE49-F238E27FC236}">
                      <a16:creationId xmlns="" xmlns:a16="http://schemas.microsoft.com/office/drawing/2014/main" id="{F8381F57-0E82-4841-8C03-CD3E6648EC13}"/>
                    </a:ext>
                  </a:extLst>
                </p:cNvPr>
                <p:cNvSpPr txBox="1"/>
                <p:nvPr/>
              </p:nvSpPr>
              <p:spPr>
                <a:xfrm>
                  <a:off x="1349840" y="1223095"/>
                  <a:ext cx="302631" cy="246221"/>
                </a:xfrm>
                <a:prstGeom prst="rect">
                  <a:avLst/>
                </a:prstGeom>
                <a:noFill/>
              </p:spPr>
              <p:txBody>
                <a:bodyPr wrap="square" rtlCol="0">
                  <a:spAutoFit/>
                </a:bodyPr>
                <a:lstStyle/>
                <a:p>
                  <a:r>
                    <a:rPr lang="hu-HU" sz="1000" dirty="0">
                      <a:latin typeface="Arial" pitchFamily="34" charset="0"/>
                      <a:cs typeface="Arial" pitchFamily="34" charset="0"/>
                    </a:rPr>
                    <a:t>M</a:t>
                  </a:r>
                </a:p>
              </p:txBody>
            </p:sp>
            <p:sp>
              <p:nvSpPr>
                <p:cNvPr id="8" name="Szövegdoboz 7">
                  <a:extLst>
                    <a:ext uri="{FF2B5EF4-FFF2-40B4-BE49-F238E27FC236}">
                      <a16:creationId xmlns="" xmlns:a16="http://schemas.microsoft.com/office/drawing/2014/main" id="{7AC9810D-5ACB-4C25-8B4D-BA165D7B0900}"/>
                    </a:ext>
                  </a:extLst>
                </p:cNvPr>
                <p:cNvSpPr txBox="1"/>
                <p:nvPr/>
              </p:nvSpPr>
              <p:spPr>
                <a:xfrm>
                  <a:off x="1681045" y="1216392"/>
                  <a:ext cx="1457109" cy="246221"/>
                </a:xfrm>
                <a:prstGeom prst="rect">
                  <a:avLst/>
                </a:prstGeom>
                <a:noFill/>
              </p:spPr>
              <p:txBody>
                <a:bodyPr wrap="square" rtlCol="0">
                  <a:spAutoFit/>
                </a:bodyPr>
                <a:lstStyle/>
                <a:p>
                  <a:r>
                    <a:rPr lang="hu-HU" sz="1000">
                      <a:latin typeface="Arial" pitchFamily="34" charset="0"/>
                      <a:cs typeface="Arial" pitchFamily="34" charset="0"/>
                    </a:rPr>
                    <a:t>1      </a:t>
                  </a:r>
                  <a:r>
                    <a:rPr lang="hu-HU" sz="1000" smtClean="0">
                      <a:latin typeface="Arial" pitchFamily="34" charset="0"/>
                      <a:cs typeface="Arial" pitchFamily="34" charset="0"/>
                    </a:rPr>
                    <a:t> </a:t>
                  </a:r>
                  <a:r>
                    <a:rPr lang="hu-HU" sz="1000">
                      <a:latin typeface="Arial" pitchFamily="34" charset="0"/>
                      <a:cs typeface="Arial" pitchFamily="34" charset="0"/>
                    </a:rPr>
                    <a:t>2    </a:t>
                  </a:r>
                  <a:r>
                    <a:rPr lang="hu-HU" sz="1000" smtClean="0">
                      <a:latin typeface="Arial" pitchFamily="34" charset="0"/>
                      <a:cs typeface="Arial" pitchFamily="34" charset="0"/>
                    </a:rPr>
                    <a:t>  3    DES </a:t>
                  </a:r>
                  <a:endParaRPr lang="hu-HU" sz="1000" dirty="0">
                    <a:latin typeface="Arial" pitchFamily="34" charset="0"/>
                    <a:cs typeface="Arial" pitchFamily="34" charset="0"/>
                  </a:endParaRPr>
                </a:p>
              </p:txBody>
            </p:sp>
            <p:cxnSp>
              <p:nvCxnSpPr>
                <p:cNvPr id="9" name="Egyenes összekötő 8">
                  <a:extLst>
                    <a:ext uri="{FF2B5EF4-FFF2-40B4-BE49-F238E27FC236}">
                      <a16:creationId xmlns="" xmlns:a16="http://schemas.microsoft.com/office/drawing/2014/main" id="{5FE7BB86-6F3A-4C56-84A4-A794ABD28757}"/>
                    </a:ext>
                  </a:extLst>
                </p:cNvPr>
                <p:cNvCxnSpPr>
                  <a:endCxn id="8" idx="0"/>
                </p:cNvCxnSpPr>
                <p:nvPr/>
              </p:nvCxnSpPr>
              <p:spPr>
                <a:xfrm>
                  <a:off x="1793130" y="1216392"/>
                  <a:ext cx="616470" cy="0"/>
                </a:xfrm>
                <a:prstGeom prst="line">
                  <a:avLst/>
                </a:prstGeom>
              </p:spPr>
              <p:style>
                <a:lnRef idx="1">
                  <a:schemeClr val="dk1"/>
                </a:lnRef>
                <a:fillRef idx="0">
                  <a:schemeClr val="dk1"/>
                </a:fillRef>
                <a:effectRef idx="0">
                  <a:schemeClr val="dk1"/>
                </a:effectRef>
                <a:fontRef idx="minor">
                  <a:schemeClr val="tx1"/>
                </a:fontRef>
              </p:style>
            </p:cxnSp>
            <p:sp>
              <p:nvSpPr>
                <p:cNvPr id="10" name="Szövegdoboz 9">
                  <a:extLst>
                    <a:ext uri="{FF2B5EF4-FFF2-40B4-BE49-F238E27FC236}">
                      <a16:creationId xmlns="" xmlns:a16="http://schemas.microsoft.com/office/drawing/2014/main" id="{17F02129-B702-45D9-9887-CCC79DE1E987}"/>
                    </a:ext>
                  </a:extLst>
                </p:cNvPr>
                <p:cNvSpPr txBox="1"/>
                <p:nvPr/>
              </p:nvSpPr>
              <p:spPr>
                <a:xfrm>
                  <a:off x="1803762" y="973480"/>
                  <a:ext cx="822778" cy="276999"/>
                </a:xfrm>
                <a:prstGeom prst="rect">
                  <a:avLst/>
                </a:prstGeom>
                <a:noFill/>
              </p:spPr>
              <p:txBody>
                <a:bodyPr wrap="square" rtlCol="0">
                  <a:spAutoFit/>
                </a:bodyPr>
                <a:lstStyle/>
                <a:p>
                  <a:r>
                    <a:rPr lang="hu-HU" sz="1200" dirty="0">
                      <a:latin typeface="Arial" pitchFamily="34" charset="0"/>
                      <a:cs typeface="Arial" pitchFamily="34" charset="0"/>
                    </a:rPr>
                    <a:t>eGI.04</a:t>
                  </a:r>
                </a:p>
              </p:txBody>
            </p:sp>
            <p:sp>
              <p:nvSpPr>
                <p:cNvPr id="11" name="Téglalap 10">
                  <a:extLst>
                    <a:ext uri="{FF2B5EF4-FFF2-40B4-BE49-F238E27FC236}">
                      <a16:creationId xmlns="" xmlns:a16="http://schemas.microsoft.com/office/drawing/2014/main" id="{20864AAD-4D41-4402-9161-9FE617A0E65A}"/>
                    </a:ext>
                  </a:extLst>
                </p:cNvPr>
                <p:cNvSpPr/>
                <p:nvPr/>
              </p:nvSpPr>
              <p:spPr>
                <a:xfrm>
                  <a:off x="866775" y="876300"/>
                  <a:ext cx="2400299" cy="1333500"/>
                </a:xfrm>
                <a:prstGeom prst="rect">
                  <a:avLst/>
                </a:prstGeom>
                <a:noFill/>
                <a:ln w="9525" cap="flat" cmpd="sng" algn="ctr">
                  <a:solidFill>
                    <a:schemeClr val="bg1">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hu-HU"/>
                </a:p>
              </p:txBody>
            </p:sp>
          </p:grpSp>
          <p:sp>
            <p:nvSpPr>
              <p:cNvPr id="21" name="Szövegdoboz 20">
                <a:extLst>
                  <a:ext uri="{FF2B5EF4-FFF2-40B4-BE49-F238E27FC236}">
                    <a16:creationId xmlns="" xmlns:a16="http://schemas.microsoft.com/office/drawing/2014/main" id="{16F29B35-23DB-42A3-B738-FF19B461D464}"/>
                  </a:ext>
                </a:extLst>
              </p:cNvPr>
              <p:cNvSpPr txBox="1"/>
              <p:nvPr/>
            </p:nvSpPr>
            <p:spPr>
              <a:xfrm>
                <a:off x="525820" y="771525"/>
                <a:ext cx="322418" cy="400110"/>
              </a:xfrm>
              <a:prstGeom prst="rect">
                <a:avLst/>
              </a:prstGeom>
              <a:noFill/>
            </p:spPr>
            <p:txBody>
              <a:bodyPr wrap="square" rtlCol="0">
                <a:spAutoFit/>
              </a:bodyPr>
              <a:lstStyle/>
              <a:p>
                <a:r>
                  <a:rPr lang="hu-HU" sz="2000" dirty="0"/>
                  <a:t>A</a:t>
                </a:r>
              </a:p>
            </p:txBody>
          </p:sp>
          <p:sp>
            <p:nvSpPr>
              <p:cNvPr id="439" name="Szövegdoboz 438">
                <a:extLst>
                  <a:ext uri="{FF2B5EF4-FFF2-40B4-BE49-F238E27FC236}">
                    <a16:creationId xmlns="" xmlns:a16="http://schemas.microsoft.com/office/drawing/2014/main" id="{16F29B35-23DB-42A3-B738-FF19B461D464}"/>
                  </a:ext>
                </a:extLst>
              </p:cNvPr>
              <p:cNvSpPr txBox="1"/>
              <p:nvPr/>
            </p:nvSpPr>
            <p:spPr>
              <a:xfrm>
                <a:off x="3514725" y="762000"/>
                <a:ext cx="322418" cy="400110"/>
              </a:xfrm>
              <a:prstGeom prst="rect">
                <a:avLst/>
              </a:prstGeom>
              <a:noFill/>
            </p:spPr>
            <p:txBody>
              <a:bodyPr wrap="square" rtlCol="0">
                <a:spAutoFit/>
              </a:bodyPr>
              <a:lstStyle/>
              <a:p>
                <a:r>
                  <a:rPr lang="hu-HU" sz="2000" dirty="0"/>
                  <a:t>B</a:t>
                </a:r>
              </a:p>
            </p:txBody>
          </p:sp>
          <p:sp>
            <p:nvSpPr>
              <p:cNvPr id="442" name="Szövegdoboz 441">
                <a:extLst>
                  <a:ext uri="{FF2B5EF4-FFF2-40B4-BE49-F238E27FC236}">
                    <a16:creationId xmlns="" xmlns:a16="http://schemas.microsoft.com/office/drawing/2014/main" id="{16F29B35-23DB-42A3-B738-FF19B461D464}"/>
                  </a:ext>
                </a:extLst>
              </p:cNvPr>
              <p:cNvSpPr txBox="1"/>
              <p:nvPr/>
            </p:nvSpPr>
            <p:spPr>
              <a:xfrm>
                <a:off x="544870" y="2475611"/>
                <a:ext cx="322418" cy="400110"/>
              </a:xfrm>
              <a:prstGeom prst="rect">
                <a:avLst/>
              </a:prstGeom>
              <a:noFill/>
            </p:spPr>
            <p:txBody>
              <a:bodyPr wrap="square" rtlCol="0">
                <a:spAutoFit/>
              </a:bodyPr>
              <a:lstStyle/>
              <a:p>
                <a:r>
                  <a:rPr lang="hu-HU" sz="2000" smtClean="0"/>
                  <a:t>C</a:t>
                </a:r>
                <a:endParaRPr lang="hu-HU" sz="2000" dirty="0"/>
              </a:p>
            </p:txBody>
          </p:sp>
          <p:sp>
            <p:nvSpPr>
              <p:cNvPr id="301" name="Szövegdoboz 300"/>
              <p:cNvSpPr txBox="1"/>
              <p:nvPr/>
            </p:nvSpPr>
            <p:spPr>
              <a:xfrm>
                <a:off x="2805107" y="1219199"/>
                <a:ext cx="298480" cy="246221"/>
              </a:xfrm>
              <a:prstGeom prst="rect">
                <a:avLst/>
              </a:prstGeom>
              <a:noFill/>
            </p:spPr>
            <p:txBody>
              <a:bodyPr wrap="none" rtlCol="0">
                <a:spAutoFit/>
              </a:bodyPr>
              <a:lstStyle/>
              <a:p>
                <a:r>
                  <a:rPr lang="hu-HU" sz="1000" smtClean="0">
                    <a:latin typeface="Arial" pitchFamily="34" charset="0"/>
                    <a:cs typeface="Arial" pitchFamily="34" charset="0"/>
                  </a:rPr>
                  <a:t>  -</a:t>
                </a:r>
                <a:endParaRPr lang="hu-HU" sz="1000">
                  <a:latin typeface="Arial" pitchFamily="34" charset="0"/>
                  <a:cs typeface="Arial" pitchFamily="34" charset="0"/>
                </a:endParaRPr>
              </a:p>
            </p:txBody>
          </p:sp>
          <p:sp>
            <p:nvSpPr>
              <p:cNvPr id="77" name="Szövegdoboz 76">
                <a:extLst>
                  <a:ext uri="{FF2B5EF4-FFF2-40B4-BE49-F238E27FC236}">
                    <a16:creationId xmlns="" xmlns:a16="http://schemas.microsoft.com/office/drawing/2014/main" id="{ECEE0BD5-1233-42D1-8361-636CCC1406F1}"/>
                  </a:ext>
                </a:extLst>
              </p:cNvPr>
              <p:cNvSpPr txBox="1"/>
              <p:nvPr/>
            </p:nvSpPr>
            <p:spPr>
              <a:xfrm rot="16200000">
                <a:off x="787123" y="4028683"/>
                <a:ext cx="608242" cy="230832"/>
              </a:xfrm>
              <a:prstGeom prst="rect">
                <a:avLst/>
              </a:prstGeom>
              <a:noFill/>
            </p:spPr>
            <p:txBody>
              <a:bodyPr wrap="square" rtlCol="0">
                <a:spAutoFit/>
              </a:bodyPr>
              <a:lstStyle/>
              <a:p>
                <a:r>
                  <a:rPr lang="hu-HU" sz="900" dirty="0">
                    <a:latin typeface="Calibri" panose="020F0502020204030204" pitchFamily="34" charset="0"/>
                    <a:cs typeface="Calibri" panose="020F0502020204030204" pitchFamily="34" charset="0"/>
                  </a:rPr>
                  <a:t>eGI.04/1</a:t>
                </a:r>
              </a:p>
            </p:txBody>
          </p:sp>
          <p:sp>
            <p:nvSpPr>
              <p:cNvPr id="1027" name="AutoShape 3"/>
              <p:cNvSpPr>
                <a:spLocks noChangeAspect="1" noChangeArrowheads="1" noTextEdit="1"/>
              </p:cNvSpPr>
              <p:nvPr/>
            </p:nvSpPr>
            <p:spPr bwMode="auto">
              <a:xfrm>
                <a:off x="1680043" y="3902221"/>
                <a:ext cx="2484438" cy="93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grpSp>
            <p:nvGrpSpPr>
              <p:cNvPr id="4" name="Csoportba foglalás 202"/>
              <p:cNvGrpSpPr/>
              <p:nvPr/>
            </p:nvGrpSpPr>
            <p:grpSpPr>
              <a:xfrm>
                <a:off x="2276148" y="4091922"/>
                <a:ext cx="617538" cy="64800"/>
                <a:chOff x="2257425" y="5588000"/>
                <a:chExt cx="617538" cy="64800"/>
              </a:xfrm>
            </p:grpSpPr>
            <p:sp>
              <p:nvSpPr>
                <p:cNvPr id="1030" name="Rectangle 6"/>
                <p:cNvSpPr>
                  <a:spLocks noChangeArrowheads="1"/>
                </p:cNvSpPr>
                <p:nvPr/>
              </p:nvSpPr>
              <p:spPr bwMode="auto">
                <a:xfrm>
                  <a:off x="2257425" y="5588000"/>
                  <a:ext cx="3175" cy="64800"/>
                </a:xfrm>
                <a:prstGeom prst="rect">
                  <a:avLst/>
                </a:prstGeom>
                <a:solidFill>
                  <a:srgbClr val="00FFFF"/>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31" name="Rectangle 7"/>
                <p:cNvSpPr>
                  <a:spLocks noChangeArrowheads="1"/>
                </p:cNvSpPr>
                <p:nvPr/>
              </p:nvSpPr>
              <p:spPr bwMode="auto">
                <a:xfrm>
                  <a:off x="2270125" y="5588000"/>
                  <a:ext cx="400050"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32" name="Rectangle 8"/>
                <p:cNvSpPr>
                  <a:spLocks noChangeArrowheads="1"/>
                </p:cNvSpPr>
                <p:nvPr/>
              </p:nvSpPr>
              <p:spPr bwMode="auto">
                <a:xfrm>
                  <a:off x="2670175" y="5588000"/>
                  <a:ext cx="9525"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33" name="Rectangle 9"/>
                <p:cNvSpPr>
                  <a:spLocks noChangeArrowheads="1"/>
                </p:cNvSpPr>
                <p:nvPr/>
              </p:nvSpPr>
              <p:spPr bwMode="auto">
                <a:xfrm>
                  <a:off x="2679700" y="5588000"/>
                  <a:ext cx="195263"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grpSp>
          <p:sp>
            <p:nvSpPr>
              <p:cNvPr id="1034" name="Rectangle 10"/>
              <p:cNvSpPr>
                <a:spLocks noChangeArrowheads="1"/>
              </p:cNvSpPr>
              <p:nvPr/>
            </p:nvSpPr>
            <p:spPr bwMode="auto">
              <a:xfrm>
                <a:off x="3495348" y="4087159"/>
                <a:ext cx="63500"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57" name="Rectangle 33"/>
              <p:cNvSpPr>
                <a:spLocks noChangeArrowheads="1"/>
              </p:cNvSpPr>
              <p:nvPr/>
            </p:nvSpPr>
            <p:spPr bwMode="auto">
              <a:xfrm>
                <a:off x="3496936" y="3995090"/>
                <a:ext cx="63500"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grpSp>
            <p:nvGrpSpPr>
              <p:cNvPr id="13" name="Csoportba foglalás 199"/>
              <p:cNvGrpSpPr/>
              <p:nvPr/>
            </p:nvGrpSpPr>
            <p:grpSpPr>
              <a:xfrm>
                <a:off x="2328536" y="3995078"/>
                <a:ext cx="531812" cy="79093"/>
                <a:chOff x="2309813" y="5495919"/>
                <a:chExt cx="531812" cy="79093"/>
              </a:xfrm>
            </p:grpSpPr>
            <p:sp>
              <p:nvSpPr>
                <p:cNvPr id="1051" name="Rectangle 27"/>
                <p:cNvSpPr>
                  <a:spLocks noChangeArrowheads="1"/>
                </p:cNvSpPr>
                <p:nvPr/>
              </p:nvSpPr>
              <p:spPr bwMode="auto">
                <a:xfrm>
                  <a:off x="2309813" y="5495919"/>
                  <a:ext cx="55563" cy="64800"/>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52" name="Rectangle 28"/>
                <p:cNvSpPr>
                  <a:spLocks noChangeArrowheads="1"/>
                </p:cNvSpPr>
                <p:nvPr/>
              </p:nvSpPr>
              <p:spPr bwMode="auto">
                <a:xfrm>
                  <a:off x="2365375" y="5495922"/>
                  <a:ext cx="400050"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54" name="Rectangle 30"/>
                <p:cNvSpPr>
                  <a:spLocks noChangeArrowheads="1"/>
                </p:cNvSpPr>
                <p:nvPr/>
              </p:nvSpPr>
              <p:spPr bwMode="auto">
                <a:xfrm>
                  <a:off x="2763045" y="5495919"/>
                  <a:ext cx="72000"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55" name="Rectangle 31"/>
                <p:cNvSpPr>
                  <a:spLocks noChangeArrowheads="1"/>
                </p:cNvSpPr>
                <p:nvPr/>
              </p:nvSpPr>
              <p:spPr bwMode="auto">
                <a:xfrm>
                  <a:off x="2832100" y="5495919"/>
                  <a:ext cx="9525" cy="64800"/>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66" name="Rectangle 42"/>
                <p:cNvSpPr>
                  <a:spLocks noChangeArrowheads="1"/>
                </p:cNvSpPr>
                <p:nvPr/>
              </p:nvSpPr>
              <p:spPr bwMode="auto">
                <a:xfrm>
                  <a:off x="2765425" y="5510212"/>
                  <a:ext cx="12700" cy="648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00" b="0" i="0" u="none" strike="noStrike" cap="none" normalizeH="0" baseline="0" smtClean="0">
                      <a:ln>
                        <a:noFill/>
                      </a:ln>
                      <a:solidFill>
                        <a:srgbClr val="222222"/>
                      </a:solidFill>
                      <a:effectLst/>
                      <a:latin typeface="Courier New" pitchFamily="49" charset="0"/>
                      <a:cs typeface="Arial" pitchFamily="34" charset="0"/>
                    </a:rPr>
                    <a:t>---</a:t>
                  </a: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067" name="Rectangle 43"/>
              <p:cNvSpPr>
                <a:spLocks noChangeArrowheads="1"/>
              </p:cNvSpPr>
              <p:nvPr/>
            </p:nvSpPr>
            <p:spPr bwMode="auto">
              <a:xfrm>
                <a:off x="2793672" y="4068909"/>
                <a:ext cx="65"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092" name="Rectangle 68"/>
              <p:cNvSpPr>
                <a:spLocks noChangeArrowheads="1"/>
              </p:cNvSpPr>
              <p:nvPr/>
            </p:nvSpPr>
            <p:spPr bwMode="auto">
              <a:xfrm>
                <a:off x="3069898" y="4501503"/>
                <a:ext cx="65"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4" name="Csoportba foglalás 208"/>
              <p:cNvGrpSpPr/>
              <p:nvPr/>
            </p:nvGrpSpPr>
            <p:grpSpPr>
              <a:xfrm>
                <a:off x="1672898" y="4280823"/>
                <a:ext cx="1563689" cy="79376"/>
                <a:chOff x="1654175" y="5881687"/>
                <a:chExt cx="1563689" cy="79376"/>
              </a:xfrm>
            </p:grpSpPr>
            <p:sp>
              <p:nvSpPr>
                <p:cNvPr id="1091" name="Rectangle 67"/>
                <p:cNvSpPr>
                  <a:spLocks noChangeArrowheads="1"/>
                </p:cNvSpPr>
                <p:nvPr/>
              </p:nvSpPr>
              <p:spPr bwMode="auto">
                <a:xfrm>
                  <a:off x="3038475" y="5945188"/>
                  <a:ext cx="15875" cy="158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00" b="0" i="0" u="none" strike="noStrike" cap="none" normalizeH="0" baseline="0" smtClean="0">
                      <a:ln>
                        <a:noFill/>
                      </a:ln>
                      <a:solidFill>
                        <a:srgbClr val="FFFFFF"/>
                      </a:solidFill>
                      <a:effectLst/>
                      <a:latin typeface="Courier New" pitchFamily="49" charset="0"/>
                      <a:cs typeface="Arial" pitchFamily="34" charset="0"/>
                    </a:rPr>
                    <a:t>GACA</a:t>
                  </a: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105" name="Rectangle 81"/>
                <p:cNvSpPr>
                  <a:spLocks noChangeArrowheads="1"/>
                </p:cNvSpPr>
                <p:nvPr/>
              </p:nvSpPr>
              <p:spPr bwMode="auto">
                <a:xfrm>
                  <a:off x="1654175" y="5882482"/>
                  <a:ext cx="6350" cy="64800"/>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24" name="Rectangle 100"/>
                <p:cNvSpPr>
                  <a:spLocks noChangeArrowheads="1"/>
                </p:cNvSpPr>
                <p:nvPr/>
              </p:nvSpPr>
              <p:spPr bwMode="auto">
                <a:xfrm>
                  <a:off x="1658937" y="5881688"/>
                  <a:ext cx="400050"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26" name="Rectangle 102"/>
                <p:cNvSpPr>
                  <a:spLocks noChangeArrowheads="1"/>
                </p:cNvSpPr>
                <p:nvPr/>
              </p:nvSpPr>
              <p:spPr bwMode="auto">
                <a:xfrm>
                  <a:off x="2055813" y="5881687"/>
                  <a:ext cx="400050"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28" name="Rectangle 104"/>
                <p:cNvSpPr>
                  <a:spLocks noChangeArrowheads="1"/>
                </p:cNvSpPr>
                <p:nvPr/>
              </p:nvSpPr>
              <p:spPr bwMode="auto">
                <a:xfrm>
                  <a:off x="2454276" y="5881687"/>
                  <a:ext cx="401638"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30" name="Rectangle 106"/>
                <p:cNvSpPr>
                  <a:spLocks noChangeArrowheads="1"/>
                </p:cNvSpPr>
                <p:nvPr/>
              </p:nvSpPr>
              <p:spPr bwMode="auto">
                <a:xfrm>
                  <a:off x="2851151" y="5881688"/>
                  <a:ext cx="366713"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grpSp>
          <p:sp>
            <p:nvSpPr>
              <p:cNvPr id="1131" name="Rectangle 107"/>
              <p:cNvSpPr>
                <a:spLocks noChangeArrowheads="1"/>
              </p:cNvSpPr>
              <p:nvPr/>
            </p:nvSpPr>
            <p:spPr bwMode="auto">
              <a:xfrm>
                <a:off x="3494554" y="4280822"/>
                <a:ext cx="63500"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53" name="Rectangle 129"/>
              <p:cNvSpPr>
                <a:spLocks noChangeArrowheads="1"/>
              </p:cNvSpPr>
              <p:nvPr/>
            </p:nvSpPr>
            <p:spPr bwMode="auto">
              <a:xfrm>
                <a:off x="3496936" y="4187167"/>
                <a:ext cx="63500"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grpSp>
            <p:nvGrpSpPr>
              <p:cNvPr id="18" name="Csoportba foglalás 205"/>
              <p:cNvGrpSpPr/>
              <p:nvPr/>
            </p:nvGrpSpPr>
            <p:grpSpPr>
              <a:xfrm>
                <a:off x="2172961" y="4187166"/>
                <a:ext cx="873128" cy="65590"/>
                <a:chOff x="2154238" y="5778504"/>
                <a:chExt cx="873128" cy="65590"/>
              </a:xfrm>
            </p:grpSpPr>
            <p:sp>
              <p:nvSpPr>
                <p:cNvPr id="1147" name="Rectangle 123"/>
                <p:cNvSpPr>
                  <a:spLocks noChangeArrowheads="1"/>
                </p:cNvSpPr>
                <p:nvPr/>
              </p:nvSpPr>
              <p:spPr bwMode="auto">
                <a:xfrm>
                  <a:off x="2154238" y="5778504"/>
                  <a:ext cx="12700" cy="64800"/>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48" name="Rectangle 124"/>
                <p:cNvSpPr>
                  <a:spLocks noChangeArrowheads="1"/>
                </p:cNvSpPr>
                <p:nvPr/>
              </p:nvSpPr>
              <p:spPr bwMode="auto">
                <a:xfrm>
                  <a:off x="2166938" y="5779294"/>
                  <a:ext cx="400050"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50" name="Rectangle 126"/>
                <p:cNvSpPr>
                  <a:spLocks noChangeArrowheads="1"/>
                </p:cNvSpPr>
                <p:nvPr/>
              </p:nvSpPr>
              <p:spPr bwMode="auto">
                <a:xfrm>
                  <a:off x="2562224" y="5779294"/>
                  <a:ext cx="400050"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51" name="Rectangle 127"/>
                <p:cNvSpPr>
                  <a:spLocks noChangeArrowheads="1"/>
                </p:cNvSpPr>
                <p:nvPr/>
              </p:nvSpPr>
              <p:spPr bwMode="auto">
                <a:xfrm>
                  <a:off x="2976563" y="5778504"/>
                  <a:ext cx="9525"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52" name="Rectangle 128"/>
                <p:cNvSpPr>
                  <a:spLocks noChangeArrowheads="1"/>
                </p:cNvSpPr>
                <p:nvPr/>
              </p:nvSpPr>
              <p:spPr bwMode="auto">
                <a:xfrm>
                  <a:off x="2962278" y="5778505"/>
                  <a:ext cx="65088"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61" name="Rectangle 137"/>
                <p:cNvSpPr>
                  <a:spLocks noChangeArrowheads="1"/>
                </p:cNvSpPr>
                <p:nvPr/>
              </p:nvSpPr>
              <p:spPr bwMode="auto">
                <a:xfrm>
                  <a:off x="2566988" y="5805488"/>
                  <a:ext cx="14288" cy="158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00" b="0" i="0" u="none" strike="noStrike" cap="none" normalizeH="0" baseline="0" smtClean="0">
                      <a:ln>
                        <a:noFill/>
                      </a:ln>
                      <a:solidFill>
                        <a:srgbClr val="222222"/>
                      </a:solidFill>
                      <a:effectLst/>
                      <a:latin typeface="Courier New" pitchFamily="49" charset="0"/>
                      <a:cs typeface="Arial" pitchFamily="34" charset="0"/>
                    </a:rPr>
                    <a:t>---</a:t>
                  </a: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163" name="Rectangle 139"/>
                <p:cNvSpPr>
                  <a:spLocks noChangeArrowheads="1"/>
                </p:cNvSpPr>
                <p:nvPr/>
              </p:nvSpPr>
              <p:spPr bwMode="auto">
                <a:xfrm>
                  <a:off x="2978150" y="5805488"/>
                  <a:ext cx="12700" cy="158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00" b="0" i="0" u="none" strike="noStrike" cap="none" normalizeH="0" baseline="0" smtClean="0">
                      <a:ln>
                        <a:noFill/>
                      </a:ln>
                      <a:solidFill>
                        <a:srgbClr val="222222"/>
                      </a:solidFill>
                      <a:effectLst/>
                      <a:latin typeface="Courier New" pitchFamily="49" charset="0"/>
                      <a:cs typeface="Arial" pitchFamily="34" charset="0"/>
                    </a:rPr>
                    <a:t>---</a:t>
                  </a: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grpSp>
          <p:cxnSp>
            <p:nvCxnSpPr>
              <p:cNvPr id="199" name="Egyenes összekötő 198"/>
              <p:cNvCxnSpPr>
                <a:stCxn id="1050" idx="3"/>
              </p:cNvCxnSpPr>
              <p:nvPr/>
            </p:nvCxnSpPr>
            <p:spPr>
              <a:xfrm>
                <a:off x="1360161" y="4027490"/>
                <a:ext cx="9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Egyenes összekötő 201"/>
              <p:cNvCxnSpPr/>
              <p:nvPr/>
            </p:nvCxnSpPr>
            <p:spPr>
              <a:xfrm>
                <a:off x="2855585" y="4032252"/>
                <a:ext cx="6408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Egyenes összekötő 203"/>
              <p:cNvCxnSpPr/>
              <p:nvPr/>
            </p:nvCxnSpPr>
            <p:spPr>
              <a:xfrm>
                <a:off x="1360145" y="4127497"/>
                <a:ext cx="93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Egyenes összekötő 204"/>
              <p:cNvCxnSpPr/>
              <p:nvPr/>
            </p:nvCxnSpPr>
            <p:spPr>
              <a:xfrm>
                <a:off x="2884147" y="4122733"/>
                <a:ext cx="61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Egyenes összekötő 206"/>
              <p:cNvCxnSpPr/>
              <p:nvPr/>
            </p:nvCxnSpPr>
            <p:spPr>
              <a:xfrm>
                <a:off x="1360129" y="4213215"/>
                <a:ext cx="8208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Egyenes összekötő 207"/>
              <p:cNvCxnSpPr/>
              <p:nvPr/>
            </p:nvCxnSpPr>
            <p:spPr>
              <a:xfrm>
                <a:off x="3031784" y="4213214"/>
                <a:ext cx="46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Egyenes összekötő 209"/>
              <p:cNvCxnSpPr/>
              <p:nvPr/>
            </p:nvCxnSpPr>
            <p:spPr>
              <a:xfrm>
                <a:off x="1355362" y="4312584"/>
                <a:ext cx="32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Egyenes összekötő 210"/>
              <p:cNvCxnSpPr/>
              <p:nvPr/>
            </p:nvCxnSpPr>
            <p:spPr>
              <a:xfrm>
                <a:off x="3236577" y="4313221"/>
                <a:ext cx="259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Csoportba foglalás 302"/>
              <p:cNvGrpSpPr/>
              <p:nvPr/>
            </p:nvGrpSpPr>
            <p:grpSpPr>
              <a:xfrm>
                <a:off x="1130761" y="3910111"/>
                <a:ext cx="245274" cy="502496"/>
                <a:chOff x="1083463" y="5972921"/>
                <a:chExt cx="245274" cy="502496"/>
              </a:xfrm>
            </p:grpSpPr>
            <p:sp>
              <p:nvSpPr>
                <p:cNvPr id="71" name="Szövegdoboz 70">
                  <a:extLst>
                    <a:ext uri="{FF2B5EF4-FFF2-40B4-BE49-F238E27FC236}">
                      <a16:creationId xmlns="" xmlns:a16="http://schemas.microsoft.com/office/drawing/2014/main" id="{74DA1930-34C2-44D5-B5B4-E8B68926C6BD}"/>
                    </a:ext>
                  </a:extLst>
                </p:cNvPr>
                <p:cNvSpPr txBox="1"/>
                <p:nvPr/>
              </p:nvSpPr>
              <p:spPr>
                <a:xfrm>
                  <a:off x="1086183" y="5972921"/>
                  <a:ext cx="190167" cy="215444"/>
                </a:xfrm>
                <a:prstGeom prst="rect">
                  <a:avLst/>
                </a:prstGeom>
                <a:noFill/>
              </p:spPr>
              <p:txBody>
                <a:bodyPr wrap="square" rtlCol="0">
                  <a:spAutoFit/>
                </a:bodyPr>
                <a:lstStyle/>
                <a:p>
                  <a:r>
                    <a:rPr lang="hu-HU" sz="800" dirty="0"/>
                    <a:t>a</a:t>
                  </a:r>
                </a:p>
              </p:txBody>
            </p:sp>
            <p:sp>
              <p:nvSpPr>
                <p:cNvPr id="72" name="Szövegdoboz 71">
                  <a:extLst>
                    <a:ext uri="{FF2B5EF4-FFF2-40B4-BE49-F238E27FC236}">
                      <a16:creationId xmlns="" xmlns:a16="http://schemas.microsoft.com/office/drawing/2014/main" id="{8899D434-0AD4-4495-BB7F-85F7A8B52F31}"/>
                    </a:ext>
                  </a:extLst>
                </p:cNvPr>
                <p:cNvSpPr txBox="1"/>
                <p:nvPr/>
              </p:nvSpPr>
              <p:spPr>
                <a:xfrm>
                  <a:off x="1085087" y="6085529"/>
                  <a:ext cx="234125" cy="215444"/>
                </a:xfrm>
                <a:prstGeom prst="rect">
                  <a:avLst/>
                </a:prstGeom>
                <a:noFill/>
              </p:spPr>
              <p:txBody>
                <a:bodyPr wrap="square" rtlCol="0">
                  <a:spAutoFit/>
                </a:bodyPr>
                <a:lstStyle/>
                <a:p>
                  <a:r>
                    <a:rPr lang="hu-HU" sz="800" smtClean="0"/>
                    <a:t>b</a:t>
                  </a:r>
                  <a:endParaRPr lang="hu-HU" sz="800" dirty="0"/>
                </a:p>
              </p:txBody>
            </p:sp>
            <p:sp>
              <p:nvSpPr>
                <p:cNvPr id="73" name="Szövegdoboz 72">
                  <a:extLst>
                    <a:ext uri="{FF2B5EF4-FFF2-40B4-BE49-F238E27FC236}">
                      <a16:creationId xmlns="" xmlns:a16="http://schemas.microsoft.com/office/drawing/2014/main" id="{E7E32106-6AE2-481E-B093-7B8D0658A3EF}"/>
                    </a:ext>
                  </a:extLst>
                </p:cNvPr>
                <p:cNvSpPr txBox="1"/>
                <p:nvPr/>
              </p:nvSpPr>
              <p:spPr>
                <a:xfrm>
                  <a:off x="1085685" y="6170295"/>
                  <a:ext cx="219244" cy="215444"/>
                </a:xfrm>
                <a:prstGeom prst="rect">
                  <a:avLst/>
                </a:prstGeom>
                <a:noFill/>
              </p:spPr>
              <p:txBody>
                <a:bodyPr wrap="square" rtlCol="0">
                  <a:spAutoFit/>
                </a:bodyPr>
                <a:lstStyle/>
                <a:p>
                  <a:r>
                    <a:rPr lang="hu-HU" sz="800" smtClean="0"/>
                    <a:t>c</a:t>
                  </a:r>
                  <a:endParaRPr lang="hu-HU" sz="800" dirty="0"/>
                </a:p>
              </p:txBody>
            </p:sp>
            <p:sp>
              <p:nvSpPr>
                <p:cNvPr id="74" name="Szövegdoboz 73">
                  <a:extLst>
                    <a:ext uri="{FF2B5EF4-FFF2-40B4-BE49-F238E27FC236}">
                      <a16:creationId xmlns="" xmlns:a16="http://schemas.microsoft.com/office/drawing/2014/main" id="{45D2D956-0AEE-4A7C-B7C6-B6BE81EFCAA8}"/>
                    </a:ext>
                  </a:extLst>
                </p:cNvPr>
                <p:cNvSpPr txBox="1"/>
                <p:nvPr/>
              </p:nvSpPr>
              <p:spPr>
                <a:xfrm>
                  <a:off x="1083463" y="6259973"/>
                  <a:ext cx="245274" cy="215444"/>
                </a:xfrm>
                <a:prstGeom prst="rect">
                  <a:avLst/>
                </a:prstGeom>
                <a:noFill/>
              </p:spPr>
              <p:txBody>
                <a:bodyPr wrap="square" rtlCol="0">
                  <a:spAutoFit/>
                </a:bodyPr>
                <a:lstStyle/>
                <a:p>
                  <a:r>
                    <a:rPr lang="hu-HU" sz="800" smtClean="0"/>
                    <a:t>d</a:t>
                  </a:r>
                  <a:endParaRPr lang="hu-HU" sz="800" dirty="0"/>
                </a:p>
              </p:txBody>
            </p:sp>
            <p:sp>
              <p:nvSpPr>
                <p:cNvPr id="1029" name="Rectangle 5"/>
                <p:cNvSpPr>
                  <a:spLocks noChangeArrowheads="1"/>
                </p:cNvSpPr>
                <p:nvPr/>
              </p:nvSpPr>
              <p:spPr bwMode="auto">
                <a:xfrm>
                  <a:off x="1249364" y="6159500"/>
                  <a:ext cx="63500"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50" name="Rectangle 26"/>
                <p:cNvSpPr>
                  <a:spLocks noChangeArrowheads="1"/>
                </p:cNvSpPr>
                <p:nvPr/>
              </p:nvSpPr>
              <p:spPr bwMode="auto">
                <a:xfrm>
                  <a:off x="1249363" y="6057900"/>
                  <a:ext cx="63500"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21" name="Rectangle 97"/>
                <p:cNvSpPr>
                  <a:spLocks noChangeArrowheads="1"/>
                </p:cNvSpPr>
                <p:nvPr/>
              </p:nvSpPr>
              <p:spPr bwMode="auto">
                <a:xfrm>
                  <a:off x="1246982" y="6342064"/>
                  <a:ext cx="63500"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46" name="Rectangle 122"/>
                <p:cNvSpPr>
                  <a:spLocks noChangeArrowheads="1"/>
                </p:cNvSpPr>
                <p:nvPr/>
              </p:nvSpPr>
              <p:spPr bwMode="auto">
                <a:xfrm>
                  <a:off x="1249363" y="6249977"/>
                  <a:ext cx="63500"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12" name="Bal oldali kapcsos zárójel 211"/>
                <p:cNvSpPr/>
                <p:nvPr/>
              </p:nvSpPr>
              <p:spPr>
                <a:xfrm>
                  <a:off x="1100145" y="6022975"/>
                  <a:ext cx="72000" cy="40957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grpSp>
          <p:sp>
            <p:nvSpPr>
              <p:cNvPr id="218" name="Szövegdoboz 217">
                <a:extLst>
                  <a:ext uri="{FF2B5EF4-FFF2-40B4-BE49-F238E27FC236}">
                    <a16:creationId xmlns="" xmlns:a16="http://schemas.microsoft.com/office/drawing/2014/main" id="{BC8A5A7B-06D2-4223-A9BC-BE11007847DD}"/>
                  </a:ext>
                </a:extLst>
              </p:cNvPr>
              <p:cNvSpPr txBox="1"/>
              <p:nvPr/>
            </p:nvSpPr>
            <p:spPr>
              <a:xfrm rot="16200000">
                <a:off x="734825" y="4600847"/>
                <a:ext cx="718694" cy="230832"/>
              </a:xfrm>
              <a:prstGeom prst="rect">
                <a:avLst/>
              </a:prstGeom>
              <a:noFill/>
            </p:spPr>
            <p:txBody>
              <a:bodyPr wrap="square" rtlCol="0">
                <a:spAutoFit/>
              </a:bodyPr>
              <a:lstStyle/>
              <a:p>
                <a:r>
                  <a:rPr lang="hu-HU" sz="900" dirty="0">
                    <a:latin typeface="Calibri" panose="020F0502020204030204" pitchFamily="34" charset="0"/>
                    <a:cs typeface="Calibri" panose="020F0502020204030204" pitchFamily="34" charset="0"/>
                  </a:rPr>
                  <a:t>eGI.04/2</a:t>
                </a:r>
              </a:p>
            </p:txBody>
          </p:sp>
          <p:sp>
            <p:nvSpPr>
              <p:cNvPr id="222" name="Szövegdoboz 221">
                <a:extLst>
                  <a:ext uri="{FF2B5EF4-FFF2-40B4-BE49-F238E27FC236}">
                    <a16:creationId xmlns="" xmlns:a16="http://schemas.microsoft.com/office/drawing/2014/main" id="{C2B6ABE1-3B63-4D7D-8EDA-A05D6157B075}"/>
                  </a:ext>
                </a:extLst>
              </p:cNvPr>
              <p:cNvSpPr txBox="1"/>
              <p:nvPr/>
            </p:nvSpPr>
            <p:spPr>
              <a:xfrm>
                <a:off x="1127093" y="4518913"/>
                <a:ext cx="296576" cy="215444"/>
              </a:xfrm>
              <a:prstGeom prst="rect">
                <a:avLst/>
              </a:prstGeom>
              <a:noFill/>
            </p:spPr>
            <p:txBody>
              <a:bodyPr wrap="square" rtlCol="0">
                <a:spAutoFit/>
              </a:bodyPr>
              <a:lstStyle/>
              <a:p>
                <a:r>
                  <a:rPr lang="hu-HU" sz="800" smtClean="0"/>
                  <a:t>a</a:t>
                </a:r>
                <a:endParaRPr lang="hu-HU" sz="800" dirty="0"/>
              </a:p>
            </p:txBody>
          </p:sp>
          <p:sp>
            <p:nvSpPr>
              <p:cNvPr id="223" name="Szövegdoboz 222">
                <a:extLst>
                  <a:ext uri="{FF2B5EF4-FFF2-40B4-BE49-F238E27FC236}">
                    <a16:creationId xmlns="" xmlns:a16="http://schemas.microsoft.com/office/drawing/2014/main" id="{C4CD4E47-7768-4CA3-94F2-9EFBFCF9B09E}"/>
                  </a:ext>
                </a:extLst>
              </p:cNvPr>
              <p:cNvSpPr txBox="1"/>
              <p:nvPr/>
            </p:nvSpPr>
            <p:spPr>
              <a:xfrm>
                <a:off x="1123360" y="4706633"/>
                <a:ext cx="238395" cy="215444"/>
              </a:xfrm>
              <a:prstGeom prst="rect">
                <a:avLst/>
              </a:prstGeom>
              <a:noFill/>
            </p:spPr>
            <p:txBody>
              <a:bodyPr wrap="square" rtlCol="0">
                <a:spAutoFit/>
              </a:bodyPr>
              <a:lstStyle/>
              <a:p>
                <a:r>
                  <a:rPr lang="hu-HU" sz="800" smtClean="0"/>
                  <a:t>c</a:t>
                </a:r>
                <a:endParaRPr lang="hu-HU" sz="800" dirty="0"/>
              </a:p>
            </p:txBody>
          </p:sp>
          <p:sp>
            <p:nvSpPr>
              <p:cNvPr id="224" name="Szövegdoboz 223">
                <a:extLst>
                  <a:ext uri="{FF2B5EF4-FFF2-40B4-BE49-F238E27FC236}">
                    <a16:creationId xmlns="" xmlns:a16="http://schemas.microsoft.com/office/drawing/2014/main" id="{1119DE96-0D40-490D-9A85-D096C98F49A6}"/>
                  </a:ext>
                </a:extLst>
              </p:cNvPr>
              <p:cNvSpPr txBox="1"/>
              <p:nvPr/>
            </p:nvSpPr>
            <p:spPr>
              <a:xfrm>
                <a:off x="1118589" y="4612767"/>
                <a:ext cx="205058" cy="215444"/>
              </a:xfrm>
              <a:prstGeom prst="rect">
                <a:avLst/>
              </a:prstGeom>
              <a:noFill/>
            </p:spPr>
            <p:txBody>
              <a:bodyPr wrap="square" rtlCol="0">
                <a:spAutoFit/>
              </a:bodyPr>
              <a:lstStyle/>
              <a:p>
                <a:r>
                  <a:rPr lang="hu-HU" sz="800" smtClean="0"/>
                  <a:t>b</a:t>
                </a:r>
                <a:endParaRPr lang="hu-HU" sz="800" dirty="0"/>
              </a:p>
            </p:txBody>
          </p:sp>
          <p:sp>
            <p:nvSpPr>
              <p:cNvPr id="94" name="Rectangle 27"/>
              <p:cNvSpPr>
                <a:spLocks noChangeArrowheads="1"/>
              </p:cNvSpPr>
              <p:nvPr/>
            </p:nvSpPr>
            <p:spPr bwMode="auto">
              <a:xfrm>
                <a:off x="2726998" y="4677715"/>
                <a:ext cx="65"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65" name="Rectangle 43"/>
              <p:cNvSpPr>
                <a:spLocks noChangeArrowheads="1"/>
              </p:cNvSpPr>
              <p:nvPr/>
            </p:nvSpPr>
            <p:spPr bwMode="auto">
              <a:xfrm>
                <a:off x="4285923" y="4677715"/>
                <a:ext cx="65"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071" name="Rectangle 47"/>
              <p:cNvSpPr>
                <a:spLocks noChangeArrowheads="1"/>
              </p:cNvSpPr>
              <p:nvPr/>
            </p:nvSpPr>
            <p:spPr bwMode="auto">
              <a:xfrm>
                <a:off x="5101898" y="4677715"/>
                <a:ext cx="65"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0" name="Csoportba foglalás 332"/>
              <p:cNvGrpSpPr/>
              <p:nvPr/>
            </p:nvGrpSpPr>
            <p:grpSpPr>
              <a:xfrm>
                <a:off x="1280786" y="4603103"/>
                <a:ext cx="4567250" cy="69563"/>
                <a:chOff x="1233488" y="6665913"/>
                <a:chExt cx="4567250" cy="69563"/>
              </a:xfrm>
            </p:grpSpPr>
            <p:sp>
              <p:nvSpPr>
                <p:cNvPr id="3" name="Rectangle 5"/>
                <p:cNvSpPr>
                  <a:spLocks noChangeArrowheads="1"/>
                </p:cNvSpPr>
                <p:nvPr/>
              </p:nvSpPr>
              <p:spPr bwMode="auto">
                <a:xfrm>
                  <a:off x="1233488" y="6665913"/>
                  <a:ext cx="61913"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 name="Rectangle 6"/>
                <p:cNvSpPr>
                  <a:spLocks noChangeArrowheads="1"/>
                </p:cNvSpPr>
                <p:nvPr/>
              </p:nvSpPr>
              <p:spPr bwMode="auto">
                <a:xfrm>
                  <a:off x="2070100" y="6665913"/>
                  <a:ext cx="398463"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65" name="Rectangle 7"/>
                <p:cNvSpPr>
                  <a:spLocks noChangeArrowheads="1"/>
                </p:cNvSpPr>
                <p:nvPr/>
              </p:nvSpPr>
              <p:spPr bwMode="auto">
                <a:xfrm>
                  <a:off x="2468563" y="6665913"/>
                  <a:ext cx="9525"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69" name="Rectangle 8"/>
                <p:cNvSpPr>
                  <a:spLocks noChangeArrowheads="1"/>
                </p:cNvSpPr>
                <p:nvPr/>
              </p:nvSpPr>
              <p:spPr bwMode="auto">
                <a:xfrm>
                  <a:off x="2478088" y="6665913"/>
                  <a:ext cx="112713"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70" name="Rectangle 9"/>
                <p:cNvSpPr>
                  <a:spLocks noChangeArrowheads="1"/>
                </p:cNvSpPr>
                <p:nvPr/>
              </p:nvSpPr>
              <p:spPr bwMode="auto">
                <a:xfrm>
                  <a:off x="2590800" y="6665913"/>
                  <a:ext cx="97200" cy="64800"/>
                </a:xfrm>
                <a:prstGeom prst="rect">
                  <a:avLst/>
                </a:prstGeom>
                <a:solidFill>
                  <a:srgbClr val="00FFFF"/>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79" name="Rectangle 11"/>
                <p:cNvSpPr>
                  <a:spLocks noChangeArrowheads="1"/>
                </p:cNvSpPr>
                <p:nvPr/>
              </p:nvSpPr>
              <p:spPr bwMode="auto">
                <a:xfrm>
                  <a:off x="2682875" y="6665913"/>
                  <a:ext cx="28575"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0" name="Rectangle 12"/>
                <p:cNvSpPr>
                  <a:spLocks noChangeArrowheads="1"/>
                </p:cNvSpPr>
                <p:nvPr/>
              </p:nvSpPr>
              <p:spPr bwMode="auto">
                <a:xfrm>
                  <a:off x="2711449" y="6665913"/>
                  <a:ext cx="88900" cy="64800"/>
                </a:xfrm>
                <a:prstGeom prst="rect">
                  <a:avLst/>
                </a:prstGeom>
                <a:solidFill>
                  <a:srgbClr val="00FFFF"/>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1" name="Rectangle 13"/>
                <p:cNvSpPr>
                  <a:spLocks noChangeArrowheads="1"/>
                </p:cNvSpPr>
                <p:nvPr/>
              </p:nvSpPr>
              <p:spPr bwMode="auto">
                <a:xfrm>
                  <a:off x="2847975" y="6670676"/>
                  <a:ext cx="64800" cy="64800"/>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6" name="Rectangle 18"/>
                <p:cNvSpPr>
                  <a:spLocks noChangeArrowheads="1"/>
                </p:cNvSpPr>
                <p:nvPr/>
              </p:nvSpPr>
              <p:spPr bwMode="auto">
                <a:xfrm>
                  <a:off x="5729300" y="6670676"/>
                  <a:ext cx="71438"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353" name="Egyenes összekötő 352"/>
                <p:cNvCxnSpPr/>
                <p:nvPr/>
              </p:nvCxnSpPr>
              <p:spPr>
                <a:xfrm>
                  <a:off x="1293795" y="6699948"/>
                  <a:ext cx="77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Egyenes összekötő 353"/>
                <p:cNvCxnSpPr/>
                <p:nvPr/>
              </p:nvCxnSpPr>
              <p:spPr>
                <a:xfrm>
                  <a:off x="2798745" y="6704710"/>
                  <a:ext cx="43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5" name="Egyenes összekötő 354"/>
                <p:cNvCxnSpPr/>
                <p:nvPr/>
              </p:nvCxnSpPr>
              <p:spPr>
                <a:xfrm>
                  <a:off x="2917820" y="6704710"/>
                  <a:ext cx="280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Csoportba foglalás 358"/>
              <p:cNvGrpSpPr/>
              <p:nvPr/>
            </p:nvGrpSpPr>
            <p:grpSpPr>
              <a:xfrm>
                <a:off x="1287136" y="4796772"/>
                <a:ext cx="4397382" cy="69563"/>
                <a:chOff x="1262063" y="6192837"/>
                <a:chExt cx="4397382" cy="69563"/>
              </a:xfrm>
            </p:grpSpPr>
            <p:sp>
              <p:nvSpPr>
                <p:cNvPr id="236" name="Rectangle 91"/>
                <p:cNvSpPr>
                  <a:spLocks noChangeArrowheads="1"/>
                </p:cNvSpPr>
                <p:nvPr/>
              </p:nvSpPr>
              <p:spPr bwMode="auto">
                <a:xfrm>
                  <a:off x="1262063" y="6192837"/>
                  <a:ext cx="61913"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37" name="Rectangle 92"/>
                <p:cNvSpPr>
                  <a:spLocks noChangeArrowheads="1"/>
                </p:cNvSpPr>
                <p:nvPr/>
              </p:nvSpPr>
              <p:spPr bwMode="auto">
                <a:xfrm>
                  <a:off x="1592263" y="6197600"/>
                  <a:ext cx="15875" cy="64800"/>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38" name="Rectangle 93"/>
                <p:cNvSpPr>
                  <a:spLocks noChangeArrowheads="1"/>
                </p:cNvSpPr>
                <p:nvPr/>
              </p:nvSpPr>
              <p:spPr bwMode="auto">
                <a:xfrm>
                  <a:off x="1608138" y="6197600"/>
                  <a:ext cx="398463"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39" name="Rectangle 94"/>
                <p:cNvSpPr>
                  <a:spLocks noChangeArrowheads="1"/>
                </p:cNvSpPr>
                <p:nvPr/>
              </p:nvSpPr>
              <p:spPr bwMode="auto">
                <a:xfrm>
                  <a:off x="2006600" y="6197600"/>
                  <a:ext cx="9525"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40" name="Rectangle 95"/>
                <p:cNvSpPr>
                  <a:spLocks noChangeArrowheads="1"/>
                </p:cNvSpPr>
                <p:nvPr/>
              </p:nvSpPr>
              <p:spPr bwMode="auto">
                <a:xfrm>
                  <a:off x="2016125" y="6197600"/>
                  <a:ext cx="398463"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41" name="Rectangle 96"/>
                <p:cNvSpPr>
                  <a:spLocks noChangeArrowheads="1"/>
                </p:cNvSpPr>
                <p:nvPr/>
              </p:nvSpPr>
              <p:spPr bwMode="auto">
                <a:xfrm>
                  <a:off x="2414588" y="6197600"/>
                  <a:ext cx="9525"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42" name="Rectangle 97"/>
                <p:cNvSpPr>
                  <a:spLocks noChangeArrowheads="1"/>
                </p:cNvSpPr>
                <p:nvPr/>
              </p:nvSpPr>
              <p:spPr bwMode="auto">
                <a:xfrm>
                  <a:off x="2424113" y="6197600"/>
                  <a:ext cx="398463"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43" name="Rectangle 98"/>
                <p:cNvSpPr>
                  <a:spLocks noChangeArrowheads="1"/>
                </p:cNvSpPr>
                <p:nvPr/>
              </p:nvSpPr>
              <p:spPr bwMode="auto">
                <a:xfrm>
                  <a:off x="2822575" y="6197600"/>
                  <a:ext cx="9525"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44" name="Rectangle 99"/>
                <p:cNvSpPr>
                  <a:spLocks noChangeArrowheads="1"/>
                </p:cNvSpPr>
                <p:nvPr/>
              </p:nvSpPr>
              <p:spPr bwMode="auto">
                <a:xfrm>
                  <a:off x="2832100" y="6197600"/>
                  <a:ext cx="398463"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45" name="Rectangle 100"/>
                <p:cNvSpPr>
                  <a:spLocks noChangeArrowheads="1"/>
                </p:cNvSpPr>
                <p:nvPr/>
              </p:nvSpPr>
              <p:spPr bwMode="auto">
                <a:xfrm>
                  <a:off x="3230563" y="6197600"/>
                  <a:ext cx="9525"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46" name="Rectangle 101"/>
                <p:cNvSpPr>
                  <a:spLocks noChangeArrowheads="1"/>
                </p:cNvSpPr>
                <p:nvPr/>
              </p:nvSpPr>
              <p:spPr bwMode="auto">
                <a:xfrm>
                  <a:off x="3240088" y="6197600"/>
                  <a:ext cx="398463"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47" name="Rectangle 102"/>
                <p:cNvSpPr>
                  <a:spLocks noChangeArrowheads="1"/>
                </p:cNvSpPr>
                <p:nvPr/>
              </p:nvSpPr>
              <p:spPr bwMode="auto">
                <a:xfrm>
                  <a:off x="3638550" y="6197600"/>
                  <a:ext cx="9525"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48" name="Rectangle 103"/>
                <p:cNvSpPr>
                  <a:spLocks noChangeArrowheads="1"/>
                </p:cNvSpPr>
                <p:nvPr/>
              </p:nvSpPr>
              <p:spPr bwMode="auto">
                <a:xfrm>
                  <a:off x="3648075" y="6197600"/>
                  <a:ext cx="227013"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51" name="Rectangle 106"/>
                <p:cNvSpPr>
                  <a:spLocks noChangeArrowheads="1"/>
                </p:cNvSpPr>
                <p:nvPr/>
              </p:nvSpPr>
              <p:spPr bwMode="auto">
                <a:xfrm>
                  <a:off x="5589595" y="6197600"/>
                  <a:ext cx="69850"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grpSp>
              <p:nvGrpSpPr>
                <p:cNvPr id="24" name="Csoportba foglalás 357"/>
                <p:cNvGrpSpPr/>
                <p:nvPr/>
              </p:nvGrpSpPr>
              <p:grpSpPr>
                <a:xfrm>
                  <a:off x="1322354" y="6223697"/>
                  <a:ext cx="4262810" cy="9525"/>
                  <a:chOff x="1322354" y="6242749"/>
                  <a:chExt cx="4262810" cy="9525"/>
                </a:xfrm>
              </p:grpSpPr>
              <p:cxnSp>
                <p:nvCxnSpPr>
                  <p:cNvPr id="356" name="Egyenes összekötő 355"/>
                  <p:cNvCxnSpPr/>
                  <p:nvPr/>
                </p:nvCxnSpPr>
                <p:spPr>
                  <a:xfrm>
                    <a:off x="1322354" y="6242749"/>
                    <a:ext cx="27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Egyenes összekötő 356"/>
                  <p:cNvCxnSpPr/>
                  <p:nvPr/>
                </p:nvCxnSpPr>
                <p:spPr>
                  <a:xfrm>
                    <a:off x="3875164" y="6252274"/>
                    <a:ext cx="171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78" name="Rectangle 92"/>
              <p:cNvSpPr>
                <a:spLocks noChangeArrowheads="1"/>
              </p:cNvSpPr>
              <p:nvPr/>
            </p:nvSpPr>
            <p:spPr bwMode="auto">
              <a:xfrm>
                <a:off x="3885081" y="4801530"/>
                <a:ext cx="15875" cy="64800"/>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81" name="Bal oldali kapcsos zárójel 380"/>
              <p:cNvSpPr/>
              <p:nvPr/>
            </p:nvSpPr>
            <p:spPr>
              <a:xfrm>
                <a:off x="1142664" y="4579339"/>
                <a:ext cx="72000" cy="40957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
            <p:nvSpPr>
              <p:cNvPr id="1274" name="Rectangle 238"/>
              <p:cNvSpPr>
                <a:spLocks noChangeArrowheads="1"/>
              </p:cNvSpPr>
              <p:nvPr/>
            </p:nvSpPr>
            <p:spPr bwMode="auto">
              <a:xfrm>
                <a:off x="3447723" y="5751693"/>
                <a:ext cx="0" cy="2762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286" name="Rectangle 250"/>
              <p:cNvSpPr>
                <a:spLocks noChangeArrowheads="1"/>
              </p:cNvSpPr>
              <p:nvPr/>
            </p:nvSpPr>
            <p:spPr bwMode="auto">
              <a:xfrm>
                <a:off x="3003223" y="5492930"/>
                <a:ext cx="0" cy="2762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289" name="Rectangle 253"/>
              <p:cNvSpPr>
                <a:spLocks noChangeArrowheads="1"/>
              </p:cNvSpPr>
              <p:nvPr/>
            </p:nvSpPr>
            <p:spPr bwMode="auto">
              <a:xfrm>
                <a:off x="3447723" y="5492930"/>
                <a:ext cx="0" cy="2762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302" name="Rectangle 266"/>
              <p:cNvSpPr>
                <a:spLocks noChangeArrowheads="1"/>
              </p:cNvSpPr>
              <p:nvPr/>
            </p:nvSpPr>
            <p:spPr bwMode="auto">
              <a:xfrm>
                <a:off x="2352348" y="5624693"/>
                <a:ext cx="0" cy="2762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303" name="Rectangle 267"/>
              <p:cNvSpPr>
                <a:spLocks noChangeArrowheads="1"/>
              </p:cNvSpPr>
              <p:nvPr/>
            </p:nvSpPr>
            <p:spPr bwMode="auto">
              <a:xfrm>
                <a:off x="2750810" y="5624693"/>
                <a:ext cx="0" cy="2762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5" name="Csoportba foglalás 381"/>
              <p:cNvGrpSpPr/>
              <p:nvPr/>
            </p:nvGrpSpPr>
            <p:grpSpPr>
              <a:xfrm>
                <a:off x="2125335" y="5292905"/>
                <a:ext cx="1438276" cy="65088"/>
                <a:chOff x="2106612" y="6626228"/>
                <a:chExt cx="1438276" cy="65088"/>
              </a:xfrm>
            </p:grpSpPr>
            <p:sp>
              <p:nvSpPr>
                <p:cNvPr id="1187" name="Rectangle 134"/>
                <p:cNvSpPr>
                  <a:spLocks noChangeArrowheads="1"/>
                </p:cNvSpPr>
                <p:nvPr/>
              </p:nvSpPr>
              <p:spPr bwMode="auto">
                <a:xfrm>
                  <a:off x="2106612" y="6626228"/>
                  <a:ext cx="60325"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88" name="Rectangle 135"/>
                <p:cNvSpPr>
                  <a:spLocks noChangeArrowheads="1"/>
                </p:cNvSpPr>
                <p:nvPr/>
              </p:nvSpPr>
              <p:spPr bwMode="auto">
                <a:xfrm>
                  <a:off x="2268537" y="6626228"/>
                  <a:ext cx="65088" cy="65088"/>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90" name="Rectangle 137"/>
                <p:cNvSpPr>
                  <a:spLocks noChangeArrowheads="1"/>
                </p:cNvSpPr>
                <p:nvPr/>
              </p:nvSpPr>
              <p:spPr bwMode="auto">
                <a:xfrm>
                  <a:off x="2735262" y="6626228"/>
                  <a:ext cx="34925" cy="65088"/>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91" name="Rectangle 138"/>
                <p:cNvSpPr>
                  <a:spLocks noChangeArrowheads="1"/>
                </p:cNvSpPr>
                <p:nvPr/>
              </p:nvSpPr>
              <p:spPr bwMode="auto">
                <a:xfrm>
                  <a:off x="2770187" y="6626228"/>
                  <a:ext cx="214313"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92" name="Rectangle 139"/>
                <p:cNvSpPr>
                  <a:spLocks noChangeArrowheads="1"/>
                </p:cNvSpPr>
                <p:nvPr/>
              </p:nvSpPr>
              <p:spPr bwMode="auto">
                <a:xfrm>
                  <a:off x="3479800" y="6626228"/>
                  <a:ext cx="65088"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569" name="Egyenes összekötő 568"/>
                <p:cNvCxnSpPr/>
                <p:nvPr/>
              </p:nvCxnSpPr>
              <p:spPr>
                <a:xfrm>
                  <a:off x="2166176" y="6661861"/>
                  <a:ext cx="10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0" name="Egyenes összekötő 569"/>
                <p:cNvCxnSpPr/>
                <p:nvPr/>
              </p:nvCxnSpPr>
              <p:spPr>
                <a:xfrm>
                  <a:off x="2332791" y="6657073"/>
                  <a:ext cx="39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1" name="Egyenes összekötő 570"/>
                <p:cNvCxnSpPr/>
                <p:nvPr/>
              </p:nvCxnSpPr>
              <p:spPr>
                <a:xfrm>
                  <a:off x="2980491" y="6661836"/>
                  <a:ext cx="50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Csoportba foglalás 382"/>
              <p:cNvGrpSpPr/>
              <p:nvPr/>
            </p:nvGrpSpPr>
            <p:grpSpPr>
              <a:xfrm>
                <a:off x="2125335" y="5386564"/>
                <a:ext cx="1438276" cy="65088"/>
                <a:chOff x="2106612" y="6757991"/>
                <a:chExt cx="1438276" cy="65088"/>
              </a:xfrm>
            </p:grpSpPr>
            <p:sp>
              <p:nvSpPr>
                <p:cNvPr id="1275" name="Rectangle 239"/>
                <p:cNvSpPr>
                  <a:spLocks noChangeArrowheads="1"/>
                </p:cNvSpPr>
                <p:nvPr/>
              </p:nvSpPr>
              <p:spPr bwMode="auto">
                <a:xfrm>
                  <a:off x="2106612" y="6757991"/>
                  <a:ext cx="60325"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76" name="Rectangle 240"/>
                <p:cNvSpPr>
                  <a:spLocks noChangeArrowheads="1"/>
                </p:cNvSpPr>
                <p:nvPr/>
              </p:nvSpPr>
              <p:spPr bwMode="auto">
                <a:xfrm>
                  <a:off x="2268537" y="6757991"/>
                  <a:ext cx="73025"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77" name="Rectangle 241"/>
                <p:cNvSpPr>
                  <a:spLocks noChangeArrowheads="1"/>
                </p:cNvSpPr>
                <p:nvPr/>
              </p:nvSpPr>
              <p:spPr bwMode="auto">
                <a:xfrm>
                  <a:off x="2735262" y="6757991"/>
                  <a:ext cx="34925" cy="65088"/>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78" name="Rectangle 242"/>
                <p:cNvSpPr>
                  <a:spLocks noChangeArrowheads="1"/>
                </p:cNvSpPr>
                <p:nvPr/>
              </p:nvSpPr>
              <p:spPr bwMode="auto">
                <a:xfrm>
                  <a:off x="2770187" y="6757991"/>
                  <a:ext cx="214313"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79" name="Rectangle 243"/>
                <p:cNvSpPr>
                  <a:spLocks noChangeArrowheads="1"/>
                </p:cNvSpPr>
                <p:nvPr/>
              </p:nvSpPr>
              <p:spPr bwMode="auto">
                <a:xfrm>
                  <a:off x="3479800" y="6757991"/>
                  <a:ext cx="65088"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572" name="Egyenes összekötő 571"/>
                <p:cNvCxnSpPr/>
                <p:nvPr/>
              </p:nvCxnSpPr>
              <p:spPr>
                <a:xfrm>
                  <a:off x="2339950" y="6788044"/>
                  <a:ext cx="39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3" name="Egyenes összekötő 572"/>
                <p:cNvCxnSpPr/>
                <p:nvPr/>
              </p:nvCxnSpPr>
              <p:spPr>
                <a:xfrm>
                  <a:off x="2163811" y="6790451"/>
                  <a:ext cx="10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4" name="Egyenes összekötő 573"/>
                <p:cNvCxnSpPr/>
                <p:nvPr/>
              </p:nvCxnSpPr>
              <p:spPr>
                <a:xfrm>
                  <a:off x="2978126" y="6790426"/>
                  <a:ext cx="50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Csoportba foglalás 385"/>
              <p:cNvGrpSpPr/>
              <p:nvPr/>
            </p:nvGrpSpPr>
            <p:grpSpPr>
              <a:xfrm>
                <a:off x="2125335" y="5478635"/>
                <a:ext cx="1439863" cy="65088"/>
                <a:chOff x="2106612" y="6888166"/>
                <a:chExt cx="1439863" cy="65088"/>
              </a:xfrm>
            </p:grpSpPr>
            <p:sp>
              <p:nvSpPr>
                <p:cNvPr id="1290" name="Rectangle 254"/>
                <p:cNvSpPr>
                  <a:spLocks noChangeArrowheads="1"/>
                </p:cNvSpPr>
                <p:nvPr/>
              </p:nvSpPr>
              <p:spPr bwMode="auto">
                <a:xfrm>
                  <a:off x="2106612" y="6888166"/>
                  <a:ext cx="60325"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91" name="Rectangle 255"/>
                <p:cNvSpPr>
                  <a:spLocks noChangeArrowheads="1"/>
                </p:cNvSpPr>
                <p:nvPr/>
              </p:nvSpPr>
              <p:spPr bwMode="auto">
                <a:xfrm>
                  <a:off x="2268537" y="6888166"/>
                  <a:ext cx="38100" cy="65088"/>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92" name="Rectangle 256"/>
                <p:cNvSpPr>
                  <a:spLocks noChangeArrowheads="1"/>
                </p:cNvSpPr>
                <p:nvPr/>
              </p:nvSpPr>
              <p:spPr bwMode="auto">
                <a:xfrm>
                  <a:off x="2306637" y="6888166"/>
                  <a:ext cx="15875"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93" name="Rectangle 257"/>
                <p:cNvSpPr>
                  <a:spLocks noChangeArrowheads="1"/>
                </p:cNvSpPr>
                <p:nvPr/>
              </p:nvSpPr>
              <p:spPr bwMode="auto">
                <a:xfrm>
                  <a:off x="2322512" y="6888166"/>
                  <a:ext cx="11113" cy="65088"/>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94" name="Rectangle 258"/>
                <p:cNvSpPr>
                  <a:spLocks noChangeArrowheads="1"/>
                </p:cNvSpPr>
                <p:nvPr/>
              </p:nvSpPr>
              <p:spPr bwMode="auto">
                <a:xfrm>
                  <a:off x="2735262" y="6888166"/>
                  <a:ext cx="34925" cy="65088"/>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95" name="Rectangle 259"/>
                <p:cNvSpPr>
                  <a:spLocks noChangeArrowheads="1"/>
                </p:cNvSpPr>
                <p:nvPr/>
              </p:nvSpPr>
              <p:spPr bwMode="auto">
                <a:xfrm>
                  <a:off x="2770187" y="6888166"/>
                  <a:ext cx="214313"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96" name="Rectangle 260"/>
                <p:cNvSpPr>
                  <a:spLocks noChangeArrowheads="1"/>
                </p:cNvSpPr>
                <p:nvPr/>
              </p:nvSpPr>
              <p:spPr bwMode="auto">
                <a:xfrm>
                  <a:off x="3481387" y="6888166"/>
                  <a:ext cx="65088"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575" name="Egyenes összekötő 574"/>
                <p:cNvCxnSpPr/>
                <p:nvPr/>
              </p:nvCxnSpPr>
              <p:spPr>
                <a:xfrm>
                  <a:off x="2166208" y="6923803"/>
                  <a:ext cx="10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6" name="Egyenes összekötő 575"/>
                <p:cNvCxnSpPr/>
                <p:nvPr/>
              </p:nvCxnSpPr>
              <p:spPr>
                <a:xfrm>
                  <a:off x="2335204" y="6923777"/>
                  <a:ext cx="39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7" name="Egyenes összekötő 576"/>
                <p:cNvCxnSpPr/>
                <p:nvPr/>
              </p:nvCxnSpPr>
              <p:spPr>
                <a:xfrm>
                  <a:off x="2980523" y="6923778"/>
                  <a:ext cx="50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Csoportba foglalás 415"/>
              <p:cNvGrpSpPr/>
              <p:nvPr/>
            </p:nvGrpSpPr>
            <p:grpSpPr>
              <a:xfrm>
                <a:off x="2125335" y="5564356"/>
                <a:ext cx="1438276" cy="68263"/>
                <a:chOff x="2106612" y="7011991"/>
                <a:chExt cx="1438276" cy="68263"/>
              </a:xfrm>
            </p:grpSpPr>
            <p:sp>
              <p:nvSpPr>
                <p:cNvPr id="1255" name="Rectangle 219"/>
                <p:cNvSpPr>
                  <a:spLocks noChangeArrowheads="1"/>
                </p:cNvSpPr>
                <p:nvPr/>
              </p:nvSpPr>
              <p:spPr bwMode="auto">
                <a:xfrm>
                  <a:off x="2106612" y="7015166"/>
                  <a:ext cx="60325"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56" name="Rectangle 220"/>
                <p:cNvSpPr>
                  <a:spLocks noChangeArrowheads="1"/>
                </p:cNvSpPr>
                <p:nvPr/>
              </p:nvSpPr>
              <p:spPr bwMode="auto">
                <a:xfrm>
                  <a:off x="2268537" y="7015166"/>
                  <a:ext cx="65088" cy="65088"/>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57" name="Rectangle 221"/>
                <p:cNvSpPr>
                  <a:spLocks noChangeArrowheads="1"/>
                </p:cNvSpPr>
                <p:nvPr/>
              </p:nvSpPr>
              <p:spPr bwMode="auto">
                <a:xfrm>
                  <a:off x="2501901" y="7011991"/>
                  <a:ext cx="152400"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59" name="Rectangle 223"/>
                <p:cNvSpPr>
                  <a:spLocks noChangeArrowheads="1"/>
                </p:cNvSpPr>
                <p:nvPr/>
              </p:nvSpPr>
              <p:spPr bwMode="auto">
                <a:xfrm>
                  <a:off x="2674937" y="7011991"/>
                  <a:ext cx="398463"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60" name="Rectangle 224"/>
                <p:cNvSpPr>
                  <a:spLocks noChangeArrowheads="1"/>
                </p:cNvSpPr>
                <p:nvPr/>
              </p:nvSpPr>
              <p:spPr bwMode="auto">
                <a:xfrm>
                  <a:off x="3073400" y="7013578"/>
                  <a:ext cx="6350"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61" name="Rectangle 225"/>
                <p:cNvSpPr>
                  <a:spLocks noChangeArrowheads="1"/>
                </p:cNvSpPr>
                <p:nvPr/>
              </p:nvSpPr>
              <p:spPr bwMode="auto">
                <a:xfrm>
                  <a:off x="3079750" y="7011991"/>
                  <a:ext cx="31750"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62" name="Rectangle 226"/>
                <p:cNvSpPr>
                  <a:spLocks noChangeArrowheads="1"/>
                </p:cNvSpPr>
                <p:nvPr/>
              </p:nvSpPr>
              <p:spPr bwMode="auto">
                <a:xfrm>
                  <a:off x="3479800" y="7015166"/>
                  <a:ext cx="65088"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578" name="Egyenes összekötő 577"/>
                <p:cNvCxnSpPr/>
                <p:nvPr/>
              </p:nvCxnSpPr>
              <p:spPr>
                <a:xfrm>
                  <a:off x="2159081" y="7047631"/>
                  <a:ext cx="10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9" name="Egyenes összekötő 578"/>
                <p:cNvCxnSpPr/>
                <p:nvPr/>
              </p:nvCxnSpPr>
              <p:spPr>
                <a:xfrm>
                  <a:off x="2332910" y="7047647"/>
                  <a:ext cx="16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0" name="Egyenes összekötő 579"/>
                <p:cNvCxnSpPr/>
                <p:nvPr/>
              </p:nvCxnSpPr>
              <p:spPr>
                <a:xfrm>
                  <a:off x="2640094" y="7047631"/>
                  <a:ext cx="3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1" name="Egyenes összekötő 580"/>
                <p:cNvCxnSpPr/>
                <p:nvPr/>
              </p:nvCxnSpPr>
              <p:spPr>
                <a:xfrm>
                  <a:off x="3111492" y="7049984"/>
                  <a:ext cx="3744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Csoportba foglalás 416"/>
              <p:cNvGrpSpPr/>
              <p:nvPr/>
            </p:nvGrpSpPr>
            <p:grpSpPr>
              <a:xfrm>
                <a:off x="2125335" y="5659602"/>
                <a:ext cx="1438276" cy="65088"/>
                <a:chOff x="2106612" y="7145341"/>
                <a:chExt cx="1438276" cy="65088"/>
              </a:xfrm>
            </p:grpSpPr>
            <p:sp>
              <p:nvSpPr>
                <p:cNvPr id="1204" name="Rectangle 151"/>
                <p:cNvSpPr>
                  <a:spLocks noChangeArrowheads="1"/>
                </p:cNvSpPr>
                <p:nvPr/>
              </p:nvSpPr>
              <p:spPr bwMode="auto">
                <a:xfrm>
                  <a:off x="2106612" y="7145341"/>
                  <a:ext cx="60325"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05" name="Rectangle 152"/>
                <p:cNvSpPr>
                  <a:spLocks noChangeArrowheads="1"/>
                </p:cNvSpPr>
                <p:nvPr/>
              </p:nvSpPr>
              <p:spPr bwMode="auto">
                <a:xfrm>
                  <a:off x="2268537" y="7145341"/>
                  <a:ext cx="22225" cy="65088"/>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06" name="Rectangle 153"/>
                <p:cNvSpPr>
                  <a:spLocks noChangeArrowheads="1"/>
                </p:cNvSpPr>
                <p:nvPr/>
              </p:nvSpPr>
              <p:spPr bwMode="auto">
                <a:xfrm>
                  <a:off x="2290762" y="7145341"/>
                  <a:ext cx="61913"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07" name="Rectangle 154"/>
                <p:cNvSpPr>
                  <a:spLocks noChangeArrowheads="1"/>
                </p:cNvSpPr>
                <p:nvPr/>
              </p:nvSpPr>
              <p:spPr bwMode="auto">
                <a:xfrm>
                  <a:off x="2498725" y="7145341"/>
                  <a:ext cx="152400"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08" name="Rectangle 155"/>
                <p:cNvSpPr>
                  <a:spLocks noChangeArrowheads="1"/>
                </p:cNvSpPr>
                <p:nvPr/>
              </p:nvSpPr>
              <p:spPr bwMode="auto">
                <a:xfrm>
                  <a:off x="2671762" y="7145341"/>
                  <a:ext cx="398463"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09" name="Rectangle 156"/>
                <p:cNvSpPr>
                  <a:spLocks noChangeArrowheads="1"/>
                </p:cNvSpPr>
                <p:nvPr/>
              </p:nvSpPr>
              <p:spPr bwMode="auto">
                <a:xfrm>
                  <a:off x="3070225" y="7145341"/>
                  <a:ext cx="9525"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10" name="Rectangle 157"/>
                <p:cNvSpPr>
                  <a:spLocks noChangeArrowheads="1"/>
                </p:cNvSpPr>
                <p:nvPr/>
              </p:nvSpPr>
              <p:spPr bwMode="auto">
                <a:xfrm>
                  <a:off x="3079750" y="7145341"/>
                  <a:ext cx="28575"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11" name="Rectangle 158"/>
                <p:cNvSpPr>
                  <a:spLocks noChangeArrowheads="1"/>
                </p:cNvSpPr>
                <p:nvPr/>
              </p:nvSpPr>
              <p:spPr bwMode="auto">
                <a:xfrm>
                  <a:off x="3108325" y="7145341"/>
                  <a:ext cx="3175"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12" name="Rectangle 159"/>
                <p:cNvSpPr>
                  <a:spLocks noChangeArrowheads="1"/>
                </p:cNvSpPr>
                <p:nvPr/>
              </p:nvSpPr>
              <p:spPr bwMode="auto">
                <a:xfrm>
                  <a:off x="3479800" y="7145341"/>
                  <a:ext cx="65088"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336" name="Egyenes összekötő 335"/>
                <p:cNvCxnSpPr/>
                <p:nvPr/>
              </p:nvCxnSpPr>
              <p:spPr>
                <a:xfrm>
                  <a:off x="2166240" y="7180983"/>
                  <a:ext cx="10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Egyenes összekötő 336"/>
                <p:cNvCxnSpPr/>
                <p:nvPr/>
              </p:nvCxnSpPr>
              <p:spPr>
                <a:xfrm>
                  <a:off x="2347212" y="7183380"/>
                  <a:ext cx="16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Egyenes összekötő 337"/>
                <p:cNvCxnSpPr/>
                <p:nvPr/>
              </p:nvCxnSpPr>
              <p:spPr>
                <a:xfrm>
                  <a:off x="2640110" y="7183364"/>
                  <a:ext cx="3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Egyenes összekötő 338"/>
                <p:cNvCxnSpPr/>
                <p:nvPr/>
              </p:nvCxnSpPr>
              <p:spPr>
                <a:xfrm>
                  <a:off x="3109127" y="7180955"/>
                  <a:ext cx="3744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Csoportba foglalás 417"/>
              <p:cNvGrpSpPr/>
              <p:nvPr/>
            </p:nvGrpSpPr>
            <p:grpSpPr>
              <a:xfrm>
                <a:off x="2125335" y="5754848"/>
                <a:ext cx="1438276" cy="65088"/>
                <a:chOff x="2106612" y="7273928"/>
                <a:chExt cx="1438276" cy="65088"/>
              </a:xfrm>
            </p:grpSpPr>
            <p:sp>
              <p:nvSpPr>
                <p:cNvPr id="1310" name="Rectangle 274"/>
                <p:cNvSpPr>
                  <a:spLocks noChangeArrowheads="1"/>
                </p:cNvSpPr>
                <p:nvPr/>
              </p:nvSpPr>
              <p:spPr bwMode="auto">
                <a:xfrm>
                  <a:off x="2106612" y="7273928"/>
                  <a:ext cx="60325"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11" name="Rectangle 275"/>
                <p:cNvSpPr>
                  <a:spLocks noChangeArrowheads="1"/>
                </p:cNvSpPr>
                <p:nvPr/>
              </p:nvSpPr>
              <p:spPr bwMode="auto">
                <a:xfrm>
                  <a:off x="2268537" y="7273928"/>
                  <a:ext cx="19050" cy="65088"/>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12" name="Rectangle 276"/>
                <p:cNvSpPr>
                  <a:spLocks noChangeArrowheads="1"/>
                </p:cNvSpPr>
                <p:nvPr/>
              </p:nvSpPr>
              <p:spPr bwMode="auto">
                <a:xfrm>
                  <a:off x="2287587" y="7273928"/>
                  <a:ext cx="50800"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14" name="Rectangle 278"/>
                <p:cNvSpPr>
                  <a:spLocks noChangeArrowheads="1"/>
                </p:cNvSpPr>
                <p:nvPr/>
              </p:nvSpPr>
              <p:spPr bwMode="auto">
                <a:xfrm>
                  <a:off x="2340769" y="7273928"/>
                  <a:ext cx="7938"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15" name="Rectangle 279"/>
                <p:cNvSpPr>
                  <a:spLocks noChangeArrowheads="1"/>
                </p:cNvSpPr>
                <p:nvPr/>
              </p:nvSpPr>
              <p:spPr bwMode="auto">
                <a:xfrm>
                  <a:off x="2498725" y="7273928"/>
                  <a:ext cx="152400"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17" name="Rectangle 281"/>
                <p:cNvSpPr>
                  <a:spLocks noChangeArrowheads="1"/>
                </p:cNvSpPr>
                <p:nvPr/>
              </p:nvSpPr>
              <p:spPr bwMode="auto">
                <a:xfrm>
                  <a:off x="2674937" y="7273928"/>
                  <a:ext cx="398463"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18" name="Rectangle 282"/>
                <p:cNvSpPr>
                  <a:spLocks noChangeArrowheads="1"/>
                </p:cNvSpPr>
                <p:nvPr/>
              </p:nvSpPr>
              <p:spPr bwMode="auto">
                <a:xfrm>
                  <a:off x="3073400" y="7273928"/>
                  <a:ext cx="6350"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19" name="Rectangle 283"/>
                <p:cNvSpPr>
                  <a:spLocks noChangeArrowheads="1"/>
                </p:cNvSpPr>
                <p:nvPr/>
              </p:nvSpPr>
              <p:spPr bwMode="auto">
                <a:xfrm>
                  <a:off x="3079750" y="7273928"/>
                  <a:ext cx="31750"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20" name="Rectangle 284"/>
                <p:cNvSpPr>
                  <a:spLocks noChangeArrowheads="1"/>
                </p:cNvSpPr>
                <p:nvPr/>
              </p:nvSpPr>
              <p:spPr bwMode="auto">
                <a:xfrm>
                  <a:off x="3479800" y="7273928"/>
                  <a:ext cx="65088"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340" name="Egyenes összekötő 339"/>
                <p:cNvCxnSpPr/>
                <p:nvPr/>
              </p:nvCxnSpPr>
              <p:spPr>
                <a:xfrm>
                  <a:off x="2161477" y="7309571"/>
                  <a:ext cx="10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1" name="Rectangle 275"/>
                <p:cNvSpPr>
                  <a:spLocks noChangeArrowheads="1"/>
                </p:cNvSpPr>
                <p:nvPr/>
              </p:nvSpPr>
              <p:spPr bwMode="auto">
                <a:xfrm>
                  <a:off x="2330459" y="7273944"/>
                  <a:ext cx="10800" cy="64800"/>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342" name="Egyenes összekötő 341"/>
                <p:cNvCxnSpPr/>
                <p:nvPr/>
              </p:nvCxnSpPr>
              <p:spPr>
                <a:xfrm>
                  <a:off x="2344847" y="7309589"/>
                  <a:ext cx="16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Egyenes összekötő 342"/>
                <p:cNvCxnSpPr/>
                <p:nvPr/>
              </p:nvCxnSpPr>
              <p:spPr>
                <a:xfrm>
                  <a:off x="2647269" y="7311954"/>
                  <a:ext cx="3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Egyenes összekötő 343"/>
                <p:cNvCxnSpPr/>
                <p:nvPr/>
              </p:nvCxnSpPr>
              <p:spPr>
                <a:xfrm>
                  <a:off x="3109143" y="7307164"/>
                  <a:ext cx="3744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Csoportba foglalás 418"/>
              <p:cNvGrpSpPr/>
              <p:nvPr/>
            </p:nvGrpSpPr>
            <p:grpSpPr>
              <a:xfrm>
                <a:off x="2125335" y="5654832"/>
                <a:ext cx="1435889" cy="276225"/>
                <a:chOff x="2106612" y="7212016"/>
                <a:chExt cx="1435889" cy="276225"/>
              </a:xfrm>
            </p:grpSpPr>
            <p:sp>
              <p:nvSpPr>
                <p:cNvPr id="1215" name="Rectangle 162"/>
                <p:cNvSpPr>
                  <a:spLocks noChangeArrowheads="1"/>
                </p:cNvSpPr>
                <p:nvPr/>
              </p:nvSpPr>
              <p:spPr bwMode="auto">
                <a:xfrm>
                  <a:off x="2268537" y="7212016"/>
                  <a:ext cx="0" cy="2762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352" name="Rectangle 163"/>
                <p:cNvSpPr>
                  <a:spLocks noChangeArrowheads="1"/>
                </p:cNvSpPr>
                <p:nvPr/>
              </p:nvSpPr>
              <p:spPr bwMode="auto">
                <a:xfrm>
                  <a:off x="2290762" y="7212016"/>
                  <a:ext cx="0" cy="2762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404" name="Rectangle 168"/>
                <p:cNvSpPr>
                  <a:spLocks noChangeArrowheads="1"/>
                </p:cNvSpPr>
                <p:nvPr/>
              </p:nvSpPr>
              <p:spPr bwMode="auto">
                <a:xfrm>
                  <a:off x="3070225" y="7212016"/>
                  <a:ext cx="0" cy="2762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409" name="Rectangle 173"/>
                <p:cNvSpPr>
                  <a:spLocks noChangeArrowheads="1"/>
                </p:cNvSpPr>
                <p:nvPr/>
              </p:nvSpPr>
              <p:spPr bwMode="auto">
                <a:xfrm>
                  <a:off x="2106612" y="7402516"/>
                  <a:ext cx="60325"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410" name="Rectangle 174"/>
                <p:cNvSpPr>
                  <a:spLocks noChangeArrowheads="1"/>
                </p:cNvSpPr>
                <p:nvPr/>
              </p:nvSpPr>
              <p:spPr bwMode="auto">
                <a:xfrm>
                  <a:off x="2268537" y="7402516"/>
                  <a:ext cx="50800" cy="64800"/>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411" name="Rectangle 175"/>
                <p:cNvSpPr>
                  <a:spLocks noChangeArrowheads="1"/>
                </p:cNvSpPr>
                <p:nvPr/>
              </p:nvSpPr>
              <p:spPr bwMode="auto">
                <a:xfrm>
                  <a:off x="2319337" y="7402516"/>
                  <a:ext cx="111125"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412" name="Rectangle 176"/>
                <p:cNvSpPr>
                  <a:spLocks noChangeArrowheads="1"/>
                </p:cNvSpPr>
                <p:nvPr/>
              </p:nvSpPr>
              <p:spPr bwMode="auto">
                <a:xfrm>
                  <a:off x="2433637" y="7402516"/>
                  <a:ext cx="3175"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413" name="Rectangle 177"/>
                <p:cNvSpPr>
                  <a:spLocks noChangeArrowheads="1"/>
                </p:cNvSpPr>
                <p:nvPr/>
              </p:nvSpPr>
              <p:spPr bwMode="auto">
                <a:xfrm>
                  <a:off x="2498725" y="7402516"/>
                  <a:ext cx="152400"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414" name="Rectangle 178"/>
                <p:cNvSpPr>
                  <a:spLocks noChangeArrowheads="1"/>
                </p:cNvSpPr>
                <p:nvPr/>
              </p:nvSpPr>
              <p:spPr bwMode="auto">
                <a:xfrm>
                  <a:off x="2671762" y="7402516"/>
                  <a:ext cx="398463"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415" name="Rectangle 179"/>
                <p:cNvSpPr>
                  <a:spLocks noChangeArrowheads="1"/>
                </p:cNvSpPr>
                <p:nvPr/>
              </p:nvSpPr>
              <p:spPr bwMode="auto">
                <a:xfrm>
                  <a:off x="3070225" y="7402516"/>
                  <a:ext cx="9525"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16" name="Rectangle 180"/>
                <p:cNvSpPr>
                  <a:spLocks noChangeArrowheads="1"/>
                </p:cNvSpPr>
                <p:nvPr/>
              </p:nvSpPr>
              <p:spPr bwMode="auto">
                <a:xfrm>
                  <a:off x="3079750" y="7402516"/>
                  <a:ext cx="28575"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17" name="Rectangle 181"/>
                <p:cNvSpPr>
                  <a:spLocks noChangeArrowheads="1"/>
                </p:cNvSpPr>
                <p:nvPr/>
              </p:nvSpPr>
              <p:spPr bwMode="auto">
                <a:xfrm>
                  <a:off x="3108325" y="7402516"/>
                  <a:ext cx="3175"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19" name="Rectangle 183"/>
                <p:cNvSpPr>
                  <a:spLocks noChangeArrowheads="1"/>
                </p:cNvSpPr>
                <p:nvPr/>
              </p:nvSpPr>
              <p:spPr bwMode="auto">
                <a:xfrm>
                  <a:off x="3477413" y="7402516"/>
                  <a:ext cx="65088"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45" name="Rectangle 176"/>
                <p:cNvSpPr>
                  <a:spLocks noChangeArrowheads="1"/>
                </p:cNvSpPr>
                <p:nvPr/>
              </p:nvSpPr>
              <p:spPr bwMode="auto">
                <a:xfrm>
                  <a:off x="2431272" y="7400151"/>
                  <a:ext cx="3175" cy="64800"/>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346" name="Egyenes összekötő 345"/>
                <p:cNvCxnSpPr/>
                <p:nvPr/>
              </p:nvCxnSpPr>
              <p:spPr>
                <a:xfrm>
                  <a:off x="2163874" y="7440542"/>
                  <a:ext cx="10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Egyenes összekötő 346"/>
                <p:cNvCxnSpPr/>
                <p:nvPr/>
              </p:nvCxnSpPr>
              <p:spPr>
                <a:xfrm flipV="1">
                  <a:off x="2432943" y="7439678"/>
                  <a:ext cx="648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Egyenes összekötő 348"/>
                <p:cNvCxnSpPr/>
                <p:nvPr/>
              </p:nvCxnSpPr>
              <p:spPr>
                <a:xfrm>
                  <a:off x="2642523" y="7440544"/>
                  <a:ext cx="3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Egyenes összekötő 349"/>
                <p:cNvCxnSpPr/>
                <p:nvPr/>
              </p:nvCxnSpPr>
              <p:spPr>
                <a:xfrm>
                  <a:off x="3106778" y="7440516"/>
                  <a:ext cx="3744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 name="Csoportba foglalás 419"/>
              <p:cNvGrpSpPr/>
              <p:nvPr/>
            </p:nvGrpSpPr>
            <p:grpSpPr>
              <a:xfrm>
                <a:off x="2125335" y="5745315"/>
                <a:ext cx="1432717" cy="276225"/>
                <a:chOff x="2106612" y="7340603"/>
                <a:chExt cx="1432717" cy="276225"/>
              </a:xfrm>
            </p:grpSpPr>
            <p:sp>
              <p:nvSpPr>
                <p:cNvPr id="1237" name="Rectangle 201"/>
                <p:cNvSpPr>
                  <a:spLocks noChangeArrowheads="1"/>
                </p:cNvSpPr>
                <p:nvPr/>
              </p:nvSpPr>
              <p:spPr bwMode="auto">
                <a:xfrm>
                  <a:off x="2106612" y="7531103"/>
                  <a:ext cx="60325"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38" name="Rectangle 202"/>
                <p:cNvSpPr>
                  <a:spLocks noChangeArrowheads="1"/>
                </p:cNvSpPr>
                <p:nvPr/>
              </p:nvSpPr>
              <p:spPr bwMode="auto">
                <a:xfrm>
                  <a:off x="2268537" y="7531103"/>
                  <a:ext cx="38100" cy="64800"/>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39" name="Rectangle 203"/>
                <p:cNvSpPr>
                  <a:spLocks noChangeArrowheads="1"/>
                </p:cNvSpPr>
                <p:nvPr/>
              </p:nvSpPr>
              <p:spPr bwMode="auto">
                <a:xfrm>
                  <a:off x="2306637" y="7531103"/>
                  <a:ext cx="400050"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40" name="Rectangle 204"/>
                <p:cNvSpPr>
                  <a:spLocks noChangeArrowheads="1"/>
                </p:cNvSpPr>
                <p:nvPr/>
              </p:nvSpPr>
              <p:spPr bwMode="auto">
                <a:xfrm>
                  <a:off x="2706687" y="7531103"/>
                  <a:ext cx="9525"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41" name="Rectangle 205"/>
                <p:cNvSpPr>
                  <a:spLocks noChangeArrowheads="1"/>
                </p:cNvSpPr>
                <p:nvPr/>
              </p:nvSpPr>
              <p:spPr bwMode="auto">
                <a:xfrm>
                  <a:off x="2716212" y="7531103"/>
                  <a:ext cx="398463"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42" name="Rectangle 206"/>
                <p:cNvSpPr>
                  <a:spLocks noChangeArrowheads="1"/>
                </p:cNvSpPr>
                <p:nvPr/>
              </p:nvSpPr>
              <p:spPr bwMode="auto">
                <a:xfrm>
                  <a:off x="3114675" y="7531103"/>
                  <a:ext cx="9525"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43" name="Rectangle 207"/>
                <p:cNvSpPr>
                  <a:spLocks noChangeArrowheads="1"/>
                </p:cNvSpPr>
                <p:nvPr/>
              </p:nvSpPr>
              <p:spPr bwMode="auto">
                <a:xfrm>
                  <a:off x="3124199" y="7531103"/>
                  <a:ext cx="410400"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54" name="Rectangle 218"/>
                <p:cNvSpPr>
                  <a:spLocks noChangeArrowheads="1"/>
                </p:cNvSpPr>
                <p:nvPr/>
              </p:nvSpPr>
              <p:spPr bwMode="auto">
                <a:xfrm>
                  <a:off x="3489325" y="7600953"/>
                  <a:ext cx="4763" cy="158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00" b="0" i="0" u="none" strike="noStrike" cap="none" normalizeH="0" baseline="0" smtClean="0">
                      <a:ln>
                        <a:noFill/>
                      </a:ln>
                      <a:solidFill>
                        <a:srgbClr val="FFFFFF"/>
                      </a:solidFill>
                      <a:effectLst/>
                      <a:latin typeface="Courier New" pitchFamily="49" charset="0"/>
                      <a:cs typeface="Arial" pitchFamily="34" charset="0"/>
                    </a:rPr>
                    <a:t>G</a:t>
                  </a: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325" name="Rectangle 289"/>
                <p:cNvSpPr>
                  <a:spLocks noChangeArrowheads="1"/>
                </p:cNvSpPr>
                <p:nvPr/>
              </p:nvSpPr>
              <p:spPr bwMode="auto">
                <a:xfrm>
                  <a:off x="2339975" y="7340603"/>
                  <a:ext cx="0" cy="2762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331" name="Rectangle 295"/>
                <p:cNvSpPr>
                  <a:spLocks noChangeArrowheads="1"/>
                </p:cNvSpPr>
                <p:nvPr/>
              </p:nvSpPr>
              <p:spPr bwMode="auto">
                <a:xfrm>
                  <a:off x="2671762" y="7340603"/>
                  <a:ext cx="0" cy="2762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62" name="Egyenes összekötő 361"/>
                <p:cNvCxnSpPr/>
                <p:nvPr/>
              </p:nvCxnSpPr>
              <p:spPr>
                <a:xfrm>
                  <a:off x="2166271" y="7569132"/>
                  <a:ext cx="10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79" name="Rectangle 176"/>
                <p:cNvSpPr>
                  <a:spLocks noChangeArrowheads="1"/>
                </p:cNvSpPr>
                <p:nvPr/>
              </p:nvSpPr>
              <p:spPr bwMode="auto">
                <a:xfrm>
                  <a:off x="3536154" y="7533502"/>
                  <a:ext cx="3175" cy="64800"/>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grpSp>
          <p:sp>
            <p:nvSpPr>
              <p:cNvPr id="440" name="Téglalap 439"/>
              <p:cNvSpPr/>
              <p:nvPr/>
            </p:nvSpPr>
            <p:spPr>
              <a:xfrm>
                <a:off x="842636" y="2599167"/>
                <a:ext cx="5257800" cy="36003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61" name="Csoportba foglalás 299"/>
              <p:cNvGrpSpPr/>
              <p:nvPr/>
            </p:nvGrpSpPr>
            <p:grpSpPr>
              <a:xfrm>
                <a:off x="1074158" y="2711675"/>
                <a:ext cx="4725693" cy="996875"/>
                <a:chOff x="1041148" y="4763373"/>
                <a:chExt cx="4725693" cy="996875"/>
              </a:xfrm>
            </p:grpSpPr>
            <p:cxnSp>
              <p:nvCxnSpPr>
                <p:cNvPr id="15" name="Egyenes összekötő 14">
                  <a:extLst>
                    <a:ext uri="{FF2B5EF4-FFF2-40B4-BE49-F238E27FC236}">
                      <a16:creationId xmlns="" xmlns:a16="http://schemas.microsoft.com/office/drawing/2014/main" id="{FC4E5CA8-F43B-4CD0-A426-1A34516BE84B}"/>
                    </a:ext>
                  </a:extLst>
                </p:cNvPr>
                <p:cNvCxnSpPr>
                  <a:cxnSpLocks/>
                </p:cNvCxnSpPr>
                <p:nvPr/>
              </p:nvCxnSpPr>
              <p:spPr>
                <a:xfrm flipH="1">
                  <a:off x="1247775" y="5176838"/>
                  <a:ext cx="3652838" cy="50482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Egyenes összekötő 15">
                  <a:extLst>
                    <a:ext uri="{FF2B5EF4-FFF2-40B4-BE49-F238E27FC236}">
                      <a16:creationId xmlns="" xmlns:a16="http://schemas.microsoft.com/office/drawing/2014/main" id="{9299FBFA-AC3E-45AC-99EA-C330E61203FF}"/>
                    </a:ext>
                  </a:extLst>
                </p:cNvPr>
                <p:cNvCxnSpPr>
                  <a:cxnSpLocks/>
                </p:cNvCxnSpPr>
                <p:nvPr/>
              </p:nvCxnSpPr>
              <p:spPr>
                <a:xfrm flipH="1" flipV="1">
                  <a:off x="5143502" y="5138741"/>
                  <a:ext cx="464510" cy="54838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Szövegdoboz 16">
                  <a:extLst>
                    <a:ext uri="{FF2B5EF4-FFF2-40B4-BE49-F238E27FC236}">
                      <a16:creationId xmlns="" xmlns:a16="http://schemas.microsoft.com/office/drawing/2014/main" id="{32A604A3-4B6A-40E0-B809-170964E1B69C}"/>
                    </a:ext>
                  </a:extLst>
                </p:cNvPr>
                <p:cNvSpPr txBox="1"/>
                <p:nvPr/>
              </p:nvSpPr>
              <p:spPr>
                <a:xfrm>
                  <a:off x="1041148" y="5011656"/>
                  <a:ext cx="585063" cy="215444"/>
                </a:xfrm>
                <a:prstGeom prst="rect">
                  <a:avLst/>
                </a:prstGeom>
                <a:noFill/>
              </p:spPr>
              <p:txBody>
                <a:bodyPr wrap="square" rtlCol="0">
                  <a:spAutoFit/>
                </a:bodyPr>
                <a:lstStyle/>
                <a:p>
                  <a:r>
                    <a:rPr lang="hu-HU" sz="800" dirty="0"/>
                    <a:t>chr04</a:t>
                  </a:r>
                </a:p>
              </p:txBody>
            </p:sp>
            <p:grpSp>
              <p:nvGrpSpPr>
                <p:cNvPr id="63" name="Csoportba foglalás 14">
                  <a:extLst>
                    <a:ext uri="{FF2B5EF4-FFF2-40B4-BE49-F238E27FC236}">
                      <a16:creationId xmlns="" xmlns:a16="http://schemas.microsoft.com/office/drawing/2014/main" id="{07EFD94A-FD64-4A5D-B8E2-5C58DEBF9016}"/>
                    </a:ext>
                  </a:extLst>
                </p:cNvPr>
                <p:cNvGrpSpPr/>
                <p:nvPr/>
              </p:nvGrpSpPr>
              <p:grpSpPr>
                <a:xfrm>
                  <a:off x="1131086" y="5215162"/>
                  <a:ext cx="4635755" cy="544210"/>
                  <a:chOff x="2369244" y="1281512"/>
                  <a:chExt cx="2844964" cy="544210"/>
                </a:xfrm>
              </p:grpSpPr>
              <p:sp>
                <p:nvSpPr>
                  <p:cNvPr id="44" name="Téglalap 43">
                    <a:extLst>
                      <a:ext uri="{FF2B5EF4-FFF2-40B4-BE49-F238E27FC236}">
                        <a16:creationId xmlns="" xmlns:a16="http://schemas.microsoft.com/office/drawing/2014/main" id="{D5E60D76-331A-431C-B8CB-07A186CB89C2}"/>
                      </a:ext>
                    </a:extLst>
                  </p:cNvPr>
                  <p:cNvSpPr/>
                  <p:nvPr/>
                </p:nvSpPr>
                <p:spPr>
                  <a:xfrm>
                    <a:off x="2433556" y="1757536"/>
                    <a:ext cx="1434194" cy="64800"/>
                  </a:xfrm>
                  <a:prstGeom prst="rect">
                    <a:avLst/>
                  </a:prstGeom>
                  <a:solidFill>
                    <a:schemeClr val="bg1">
                      <a:lumMod val="75000"/>
                    </a:schemeClr>
                  </a:solidFill>
                  <a:ln w="635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u-HU" dirty="0"/>
                  </a:p>
                </p:txBody>
              </p:sp>
              <p:grpSp>
                <p:nvGrpSpPr>
                  <p:cNvPr id="66" name="Csoportba foglalás 32">
                    <a:extLst>
                      <a:ext uri="{FF2B5EF4-FFF2-40B4-BE49-F238E27FC236}">
                        <a16:creationId xmlns="" xmlns:a16="http://schemas.microsoft.com/office/drawing/2014/main" id="{0EF0E2FA-F182-4C51-AF66-DA92C36F0EF2}"/>
                      </a:ext>
                    </a:extLst>
                  </p:cNvPr>
                  <p:cNvGrpSpPr/>
                  <p:nvPr/>
                </p:nvGrpSpPr>
                <p:grpSpPr>
                  <a:xfrm>
                    <a:off x="2369244" y="1281512"/>
                    <a:ext cx="2844964" cy="544210"/>
                    <a:chOff x="3493868" y="1422939"/>
                    <a:chExt cx="3451194" cy="769921"/>
                  </a:xfrm>
                </p:grpSpPr>
                <p:cxnSp>
                  <p:nvCxnSpPr>
                    <p:cNvPr id="46" name="Egyenes összekötő 45">
                      <a:extLst>
                        <a:ext uri="{FF2B5EF4-FFF2-40B4-BE49-F238E27FC236}">
                          <a16:creationId xmlns="" xmlns:a16="http://schemas.microsoft.com/office/drawing/2014/main" id="{52A1572C-51BD-4CA7-BA5E-A65EB1275259}"/>
                        </a:ext>
                      </a:extLst>
                    </p:cNvPr>
                    <p:cNvCxnSpPr>
                      <a:cxnSpLocks/>
                    </p:cNvCxnSpPr>
                    <p:nvPr/>
                  </p:nvCxnSpPr>
                  <p:spPr>
                    <a:xfrm flipV="1">
                      <a:off x="5315233" y="2134444"/>
                      <a:ext cx="1514258"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47" name="Egyenes összekötő 46">
                      <a:extLst>
                        <a:ext uri="{FF2B5EF4-FFF2-40B4-BE49-F238E27FC236}">
                          <a16:creationId xmlns="" xmlns:a16="http://schemas.microsoft.com/office/drawing/2014/main" id="{74E488AC-C254-4760-9D3D-81DE55CDFEB1}"/>
                        </a:ext>
                      </a:extLst>
                    </p:cNvPr>
                    <p:cNvCxnSpPr/>
                    <p:nvPr/>
                  </p:nvCxnSpPr>
                  <p:spPr>
                    <a:xfrm>
                      <a:off x="3597141" y="2040067"/>
                      <a:ext cx="0" cy="152793"/>
                    </a:xfrm>
                    <a:prstGeom prst="line">
                      <a:avLst/>
                    </a:prstGeom>
                  </p:spPr>
                  <p:style>
                    <a:lnRef idx="1">
                      <a:schemeClr val="dk1"/>
                    </a:lnRef>
                    <a:fillRef idx="0">
                      <a:schemeClr val="dk1"/>
                    </a:fillRef>
                    <a:effectRef idx="0">
                      <a:schemeClr val="dk1"/>
                    </a:effectRef>
                    <a:fontRef idx="minor">
                      <a:schemeClr val="tx1"/>
                    </a:fontRef>
                  </p:style>
                </p:cxnSp>
                <p:cxnSp>
                  <p:nvCxnSpPr>
                    <p:cNvPr id="50" name="Egyenes összekötő 49">
                      <a:extLst>
                        <a:ext uri="{FF2B5EF4-FFF2-40B4-BE49-F238E27FC236}">
                          <a16:creationId xmlns="" xmlns:a16="http://schemas.microsoft.com/office/drawing/2014/main" id="{DA960E50-EAC8-4488-91BA-1113FBC80AFF}"/>
                        </a:ext>
                      </a:extLst>
                    </p:cNvPr>
                    <p:cNvCxnSpPr/>
                    <p:nvPr/>
                  </p:nvCxnSpPr>
                  <p:spPr>
                    <a:xfrm>
                      <a:off x="4223008" y="2035340"/>
                      <a:ext cx="0" cy="152793"/>
                    </a:xfrm>
                    <a:prstGeom prst="line">
                      <a:avLst/>
                    </a:prstGeom>
                  </p:spPr>
                  <p:style>
                    <a:lnRef idx="1">
                      <a:schemeClr val="dk1"/>
                    </a:lnRef>
                    <a:fillRef idx="0">
                      <a:schemeClr val="dk1"/>
                    </a:fillRef>
                    <a:effectRef idx="0">
                      <a:schemeClr val="dk1"/>
                    </a:effectRef>
                    <a:fontRef idx="minor">
                      <a:schemeClr val="tx1"/>
                    </a:fontRef>
                  </p:style>
                </p:cxnSp>
                <p:cxnSp>
                  <p:nvCxnSpPr>
                    <p:cNvPr id="51" name="Egyenes összekötő 50">
                      <a:extLst>
                        <a:ext uri="{FF2B5EF4-FFF2-40B4-BE49-F238E27FC236}">
                          <a16:creationId xmlns="" xmlns:a16="http://schemas.microsoft.com/office/drawing/2014/main" id="{E75E0BBB-49EC-4DD0-9A81-90A8465AA856}"/>
                        </a:ext>
                      </a:extLst>
                    </p:cNvPr>
                    <p:cNvCxnSpPr/>
                    <p:nvPr/>
                  </p:nvCxnSpPr>
                  <p:spPr>
                    <a:xfrm>
                      <a:off x="4366293" y="1739253"/>
                      <a:ext cx="0" cy="305586"/>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52" name="Egyenes összekötő 51">
                      <a:extLst>
                        <a:ext uri="{FF2B5EF4-FFF2-40B4-BE49-F238E27FC236}">
                          <a16:creationId xmlns="" xmlns:a16="http://schemas.microsoft.com/office/drawing/2014/main" id="{8779619D-DBF5-4265-8E55-BD9D742A1367}"/>
                        </a:ext>
                      </a:extLst>
                    </p:cNvPr>
                    <p:cNvCxnSpPr/>
                    <p:nvPr/>
                  </p:nvCxnSpPr>
                  <p:spPr>
                    <a:xfrm>
                      <a:off x="4720156" y="1736424"/>
                      <a:ext cx="0" cy="305586"/>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54" name="Egyenes összekötő 53">
                      <a:extLst>
                        <a:ext uri="{FF2B5EF4-FFF2-40B4-BE49-F238E27FC236}">
                          <a16:creationId xmlns="" xmlns:a16="http://schemas.microsoft.com/office/drawing/2014/main" id="{384CE4A7-3D31-4CFF-8B6E-A7A20B197EAF}"/>
                        </a:ext>
                      </a:extLst>
                    </p:cNvPr>
                    <p:cNvCxnSpPr/>
                    <p:nvPr/>
                  </p:nvCxnSpPr>
                  <p:spPr>
                    <a:xfrm>
                      <a:off x="5238909" y="2035340"/>
                      <a:ext cx="0" cy="152793"/>
                    </a:xfrm>
                    <a:prstGeom prst="line">
                      <a:avLst/>
                    </a:prstGeom>
                  </p:spPr>
                  <p:style>
                    <a:lnRef idx="1">
                      <a:schemeClr val="dk1"/>
                    </a:lnRef>
                    <a:fillRef idx="0">
                      <a:schemeClr val="dk1"/>
                    </a:fillRef>
                    <a:effectRef idx="0">
                      <a:schemeClr val="dk1"/>
                    </a:effectRef>
                    <a:fontRef idx="minor">
                      <a:schemeClr val="tx1"/>
                    </a:fontRef>
                  </p:style>
                </p:cxnSp>
                <p:cxnSp>
                  <p:nvCxnSpPr>
                    <p:cNvPr id="56" name="Egyenes összekötő 55">
                      <a:extLst>
                        <a:ext uri="{FF2B5EF4-FFF2-40B4-BE49-F238E27FC236}">
                          <a16:creationId xmlns="" xmlns:a16="http://schemas.microsoft.com/office/drawing/2014/main" id="{66B6203F-3613-449F-9458-12BBBD66B6EC}"/>
                        </a:ext>
                      </a:extLst>
                    </p:cNvPr>
                    <p:cNvCxnSpPr/>
                    <p:nvPr/>
                  </p:nvCxnSpPr>
                  <p:spPr>
                    <a:xfrm>
                      <a:off x="6805433" y="2023795"/>
                      <a:ext cx="0" cy="152793"/>
                    </a:xfrm>
                    <a:prstGeom prst="line">
                      <a:avLst/>
                    </a:prstGeom>
                  </p:spPr>
                  <p:style>
                    <a:lnRef idx="1">
                      <a:schemeClr val="dk1"/>
                    </a:lnRef>
                    <a:fillRef idx="0">
                      <a:schemeClr val="dk1"/>
                    </a:fillRef>
                    <a:effectRef idx="0">
                      <a:schemeClr val="dk1"/>
                    </a:effectRef>
                    <a:fontRef idx="minor">
                      <a:schemeClr val="tx1"/>
                    </a:fontRef>
                  </p:style>
                </p:cxnSp>
                <p:sp>
                  <p:nvSpPr>
                    <p:cNvPr id="57" name="Szövegdoboz 56">
                      <a:extLst>
                        <a:ext uri="{FF2B5EF4-FFF2-40B4-BE49-F238E27FC236}">
                          <a16:creationId xmlns="" xmlns:a16="http://schemas.microsoft.com/office/drawing/2014/main" id="{20EDCBA2-05BB-4BF9-BAE1-09F05AAC01EB}"/>
                        </a:ext>
                      </a:extLst>
                    </p:cNvPr>
                    <p:cNvSpPr txBox="1"/>
                    <p:nvPr/>
                  </p:nvSpPr>
                  <p:spPr>
                    <a:xfrm>
                      <a:off x="3493868" y="1765637"/>
                      <a:ext cx="275948" cy="348341"/>
                    </a:xfrm>
                    <a:prstGeom prst="rect">
                      <a:avLst/>
                    </a:prstGeom>
                    <a:noFill/>
                  </p:spPr>
                  <p:txBody>
                    <a:bodyPr wrap="square" rtlCol="0">
                      <a:spAutoFit/>
                    </a:bodyPr>
                    <a:lstStyle/>
                    <a:p>
                      <a:r>
                        <a:rPr lang="hu-HU" sz="1000" dirty="0"/>
                        <a:t>P1</a:t>
                      </a:r>
                    </a:p>
                  </p:txBody>
                </p:sp>
                <p:sp>
                  <p:nvSpPr>
                    <p:cNvPr id="58" name="Szövegdoboz 57">
                      <a:extLst>
                        <a:ext uri="{FF2B5EF4-FFF2-40B4-BE49-F238E27FC236}">
                          <a16:creationId xmlns="" xmlns:a16="http://schemas.microsoft.com/office/drawing/2014/main" id="{B3EB34DC-27D7-457D-8D30-9828A78213FF}"/>
                        </a:ext>
                      </a:extLst>
                    </p:cNvPr>
                    <p:cNvSpPr txBox="1"/>
                    <p:nvPr/>
                  </p:nvSpPr>
                  <p:spPr>
                    <a:xfrm>
                      <a:off x="4114355" y="1758805"/>
                      <a:ext cx="276885" cy="348341"/>
                    </a:xfrm>
                    <a:prstGeom prst="rect">
                      <a:avLst/>
                    </a:prstGeom>
                    <a:noFill/>
                  </p:spPr>
                  <p:txBody>
                    <a:bodyPr wrap="square" rtlCol="0">
                      <a:spAutoFit/>
                    </a:bodyPr>
                    <a:lstStyle/>
                    <a:p>
                      <a:r>
                        <a:rPr lang="hu-HU" sz="1000" dirty="0"/>
                        <a:t>P2</a:t>
                      </a:r>
                    </a:p>
                  </p:txBody>
                </p:sp>
                <p:sp>
                  <p:nvSpPr>
                    <p:cNvPr id="59" name="Szövegdoboz 58">
                      <a:extLst>
                        <a:ext uri="{FF2B5EF4-FFF2-40B4-BE49-F238E27FC236}">
                          <a16:creationId xmlns="" xmlns:a16="http://schemas.microsoft.com/office/drawing/2014/main" id="{5E605CAE-BB8F-4855-B373-E8994B9BB70E}"/>
                        </a:ext>
                      </a:extLst>
                    </p:cNvPr>
                    <p:cNvSpPr txBox="1"/>
                    <p:nvPr/>
                  </p:nvSpPr>
                  <p:spPr>
                    <a:xfrm>
                      <a:off x="4201364" y="1435779"/>
                      <a:ext cx="427776" cy="348341"/>
                    </a:xfrm>
                    <a:prstGeom prst="rect">
                      <a:avLst/>
                    </a:prstGeom>
                    <a:noFill/>
                  </p:spPr>
                  <p:txBody>
                    <a:bodyPr wrap="square" rtlCol="0">
                      <a:spAutoFit/>
                    </a:bodyPr>
                    <a:lstStyle/>
                    <a:p>
                      <a:r>
                        <a:rPr lang="hu-HU" sz="1000" dirty="0"/>
                        <a:t>gRNA1</a:t>
                      </a:r>
                    </a:p>
                  </p:txBody>
                </p:sp>
                <p:sp>
                  <p:nvSpPr>
                    <p:cNvPr id="60" name="Szövegdoboz 59">
                      <a:extLst>
                        <a:ext uri="{FF2B5EF4-FFF2-40B4-BE49-F238E27FC236}">
                          <a16:creationId xmlns="" xmlns:a16="http://schemas.microsoft.com/office/drawing/2014/main" id="{FDCE50E5-0A72-41B8-A6DB-A341CAA6B231}"/>
                        </a:ext>
                      </a:extLst>
                    </p:cNvPr>
                    <p:cNvSpPr txBox="1"/>
                    <p:nvPr/>
                  </p:nvSpPr>
                  <p:spPr>
                    <a:xfrm>
                      <a:off x="4544829" y="1422939"/>
                      <a:ext cx="431885" cy="348341"/>
                    </a:xfrm>
                    <a:prstGeom prst="rect">
                      <a:avLst/>
                    </a:prstGeom>
                    <a:noFill/>
                  </p:spPr>
                  <p:txBody>
                    <a:bodyPr wrap="square" rtlCol="0">
                      <a:spAutoFit/>
                    </a:bodyPr>
                    <a:lstStyle/>
                    <a:p>
                      <a:r>
                        <a:rPr lang="hu-HU" sz="1000" dirty="0"/>
                        <a:t>gRNA2</a:t>
                      </a:r>
                    </a:p>
                  </p:txBody>
                </p:sp>
                <p:sp>
                  <p:nvSpPr>
                    <p:cNvPr id="62" name="Szövegdoboz 61">
                      <a:extLst>
                        <a:ext uri="{FF2B5EF4-FFF2-40B4-BE49-F238E27FC236}">
                          <a16:creationId xmlns="" xmlns:a16="http://schemas.microsoft.com/office/drawing/2014/main" id="{0DB5B4B9-C9DF-4598-A823-84FD1B37308E}"/>
                        </a:ext>
                      </a:extLst>
                    </p:cNvPr>
                    <p:cNvSpPr txBox="1"/>
                    <p:nvPr/>
                  </p:nvSpPr>
                  <p:spPr>
                    <a:xfrm>
                      <a:off x="5121555" y="1753647"/>
                      <a:ext cx="256407" cy="348341"/>
                    </a:xfrm>
                    <a:prstGeom prst="rect">
                      <a:avLst/>
                    </a:prstGeom>
                    <a:noFill/>
                  </p:spPr>
                  <p:txBody>
                    <a:bodyPr wrap="square" rtlCol="0">
                      <a:spAutoFit/>
                    </a:bodyPr>
                    <a:lstStyle/>
                    <a:p>
                      <a:r>
                        <a:rPr lang="hu-HU" sz="1000" smtClean="0"/>
                        <a:t>P3</a:t>
                      </a:r>
                      <a:endParaRPr lang="hu-HU" sz="1000" dirty="0"/>
                    </a:p>
                  </p:txBody>
                </p:sp>
                <p:sp>
                  <p:nvSpPr>
                    <p:cNvPr id="64" name="Szövegdoboz 63">
                      <a:extLst>
                        <a:ext uri="{FF2B5EF4-FFF2-40B4-BE49-F238E27FC236}">
                          <a16:creationId xmlns="" xmlns:a16="http://schemas.microsoft.com/office/drawing/2014/main" id="{FEC53ECE-0620-4490-982F-65ADC8BE2FD9}"/>
                        </a:ext>
                      </a:extLst>
                    </p:cNvPr>
                    <p:cNvSpPr txBox="1"/>
                    <p:nvPr/>
                  </p:nvSpPr>
                  <p:spPr>
                    <a:xfrm>
                      <a:off x="6701477" y="1786101"/>
                      <a:ext cx="243585" cy="348341"/>
                    </a:xfrm>
                    <a:prstGeom prst="rect">
                      <a:avLst/>
                    </a:prstGeom>
                    <a:noFill/>
                  </p:spPr>
                  <p:txBody>
                    <a:bodyPr wrap="square" rtlCol="0">
                      <a:spAutoFit/>
                    </a:bodyPr>
                    <a:lstStyle/>
                    <a:p>
                      <a:r>
                        <a:rPr lang="hu-HU" sz="1000" smtClean="0"/>
                        <a:t>P4</a:t>
                      </a:r>
                      <a:endParaRPr lang="hu-HU" sz="1000" dirty="0"/>
                    </a:p>
                  </p:txBody>
                </p:sp>
              </p:grpSp>
            </p:grpSp>
            <p:sp>
              <p:nvSpPr>
                <p:cNvPr id="22" name="Szövegdoboz 21">
                  <a:extLst>
                    <a:ext uri="{FF2B5EF4-FFF2-40B4-BE49-F238E27FC236}">
                      <a16:creationId xmlns="" xmlns:a16="http://schemas.microsoft.com/office/drawing/2014/main" id="{4C08FD6B-A475-4941-AFE1-C34E48966DAD}"/>
                    </a:ext>
                  </a:extLst>
                </p:cNvPr>
                <p:cNvSpPr txBox="1"/>
                <p:nvPr/>
              </p:nvSpPr>
              <p:spPr>
                <a:xfrm>
                  <a:off x="2583256" y="4763373"/>
                  <a:ext cx="1898583" cy="276999"/>
                </a:xfrm>
                <a:prstGeom prst="rect">
                  <a:avLst/>
                </a:prstGeom>
                <a:noFill/>
              </p:spPr>
              <p:txBody>
                <a:bodyPr wrap="square" rtlCol="0">
                  <a:spAutoFit/>
                </a:bodyPr>
                <a:lstStyle/>
                <a:p>
                  <a:r>
                    <a:rPr lang="hu-HU" sz="1200" i="1" dirty="0" err="1"/>
                    <a:t>Solanum</a:t>
                  </a:r>
                  <a:r>
                    <a:rPr lang="hu-HU" sz="1200" i="1" dirty="0"/>
                    <a:t> </a:t>
                  </a:r>
                  <a:r>
                    <a:rPr lang="hu-HU" sz="1200" i="1" dirty="0" err="1"/>
                    <a:t>tuberosum</a:t>
                  </a:r>
                  <a:r>
                    <a:rPr lang="hu-HU" sz="1200" i="1" dirty="0"/>
                    <a:t> GI.04</a:t>
                  </a:r>
                </a:p>
              </p:txBody>
            </p:sp>
            <p:sp>
              <p:nvSpPr>
                <p:cNvPr id="27" name="Szövegdoboz 26">
                  <a:extLst>
                    <a:ext uri="{FF2B5EF4-FFF2-40B4-BE49-F238E27FC236}">
                      <a16:creationId xmlns="" xmlns:a16="http://schemas.microsoft.com/office/drawing/2014/main" id="{DE1A8D0A-0A3A-4C7D-9639-6D8143303055}"/>
                    </a:ext>
                  </a:extLst>
                </p:cNvPr>
                <p:cNvSpPr txBox="1"/>
                <p:nvPr/>
              </p:nvSpPr>
              <p:spPr>
                <a:xfrm>
                  <a:off x="1333487" y="5151685"/>
                  <a:ext cx="371920" cy="215444"/>
                </a:xfrm>
                <a:prstGeom prst="rect">
                  <a:avLst/>
                </a:prstGeom>
                <a:noFill/>
              </p:spPr>
              <p:txBody>
                <a:bodyPr wrap="square" rtlCol="0">
                  <a:spAutoFit/>
                </a:bodyPr>
                <a:lstStyle/>
                <a:p>
                  <a:r>
                    <a:rPr lang="hu-HU" sz="800" dirty="0"/>
                    <a:t>ATG</a:t>
                  </a:r>
                </a:p>
              </p:txBody>
            </p:sp>
            <p:grpSp>
              <p:nvGrpSpPr>
                <p:cNvPr id="67" name="Csoportba foglalás 205">
                  <a:extLst>
                    <a:ext uri="{FF2B5EF4-FFF2-40B4-BE49-F238E27FC236}">
                      <a16:creationId xmlns="" xmlns:a16="http://schemas.microsoft.com/office/drawing/2014/main" id="{1E910516-8CFB-4229-91F2-9A30517863FA}"/>
                    </a:ext>
                  </a:extLst>
                </p:cNvPr>
                <p:cNvGrpSpPr/>
                <p:nvPr/>
              </p:nvGrpSpPr>
              <p:grpSpPr>
                <a:xfrm>
                  <a:off x="1419679" y="5077566"/>
                  <a:ext cx="4121851" cy="68400"/>
                  <a:chOff x="1819979" y="4279412"/>
                  <a:chExt cx="8758947" cy="147212"/>
                </a:xfrm>
              </p:grpSpPr>
              <p:cxnSp>
                <p:nvCxnSpPr>
                  <p:cNvPr id="29" name="Egyenes összekötő 28">
                    <a:extLst>
                      <a:ext uri="{FF2B5EF4-FFF2-40B4-BE49-F238E27FC236}">
                        <a16:creationId xmlns="" xmlns:a16="http://schemas.microsoft.com/office/drawing/2014/main" id="{0365B689-3725-44B4-82DB-DC56A2947B4B}"/>
                      </a:ext>
                    </a:extLst>
                  </p:cNvPr>
                  <p:cNvCxnSpPr>
                    <a:cxnSpLocks/>
                  </p:cNvCxnSpPr>
                  <p:nvPr/>
                </p:nvCxnSpPr>
                <p:spPr>
                  <a:xfrm>
                    <a:off x="1852536" y="4361582"/>
                    <a:ext cx="8721013" cy="0"/>
                  </a:xfrm>
                  <a:prstGeom prst="line">
                    <a:avLst/>
                  </a:prstGeom>
                  <a:ln w="19050"/>
                </p:spPr>
                <p:style>
                  <a:lnRef idx="1">
                    <a:schemeClr val="dk1"/>
                  </a:lnRef>
                  <a:fillRef idx="0">
                    <a:schemeClr val="dk1"/>
                  </a:fillRef>
                  <a:effectRef idx="0">
                    <a:schemeClr val="dk1"/>
                  </a:effectRef>
                  <a:fontRef idx="minor">
                    <a:schemeClr val="tx1"/>
                  </a:fontRef>
                </p:style>
              </p:cxnSp>
              <p:sp>
                <p:nvSpPr>
                  <p:cNvPr id="30" name="Téglalap 29">
                    <a:extLst>
                      <a:ext uri="{FF2B5EF4-FFF2-40B4-BE49-F238E27FC236}">
                        <a16:creationId xmlns="" xmlns:a16="http://schemas.microsoft.com/office/drawing/2014/main" id="{5CE6BEE8-18A7-49AA-8363-60C9525C8AFB}"/>
                      </a:ext>
                    </a:extLst>
                  </p:cNvPr>
                  <p:cNvSpPr/>
                  <p:nvPr/>
                </p:nvSpPr>
                <p:spPr>
                  <a:xfrm>
                    <a:off x="1819979" y="4280661"/>
                    <a:ext cx="36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31" name="Téglalap 30">
                    <a:extLst>
                      <a:ext uri="{FF2B5EF4-FFF2-40B4-BE49-F238E27FC236}">
                        <a16:creationId xmlns="" xmlns:a16="http://schemas.microsoft.com/office/drawing/2014/main" id="{52979AD9-510B-4CAD-9766-897C503C2C88}"/>
                      </a:ext>
                    </a:extLst>
                  </p:cNvPr>
                  <p:cNvSpPr/>
                  <p:nvPr/>
                </p:nvSpPr>
                <p:spPr>
                  <a:xfrm>
                    <a:off x="4300432" y="4280661"/>
                    <a:ext cx="36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32" name="Téglalap 31">
                    <a:extLst>
                      <a:ext uri="{FF2B5EF4-FFF2-40B4-BE49-F238E27FC236}">
                        <a16:creationId xmlns="" xmlns:a16="http://schemas.microsoft.com/office/drawing/2014/main" id="{99C43B79-C080-414C-84E3-61DDFC7B632D}"/>
                      </a:ext>
                    </a:extLst>
                  </p:cNvPr>
                  <p:cNvSpPr/>
                  <p:nvPr/>
                </p:nvSpPr>
                <p:spPr>
                  <a:xfrm>
                    <a:off x="4363331" y="4280661"/>
                    <a:ext cx="216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33" name="Téglalap 32">
                    <a:extLst>
                      <a:ext uri="{FF2B5EF4-FFF2-40B4-BE49-F238E27FC236}">
                        <a16:creationId xmlns="" xmlns:a16="http://schemas.microsoft.com/office/drawing/2014/main" id="{4A60B08E-3186-4473-83F2-23CAE3E9320F}"/>
                      </a:ext>
                    </a:extLst>
                  </p:cNvPr>
                  <p:cNvSpPr/>
                  <p:nvPr/>
                </p:nvSpPr>
                <p:spPr>
                  <a:xfrm>
                    <a:off x="4411830" y="4280661"/>
                    <a:ext cx="432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34" name="Téglalap 33">
                    <a:extLst>
                      <a:ext uri="{FF2B5EF4-FFF2-40B4-BE49-F238E27FC236}">
                        <a16:creationId xmlns="" xmlns:a16="http://schemas.microsoft.com/office/drawing/2014/main" id="{D4B062E8-392A-4D4F-95ED-74DC39F49726}"/>
                      </a:ext>
                    </a:extLst>
                  </p:cNvPr>
                  <p:cNvSpPr/>
                  <p:nvPr/>
                </p:nvSpPr>
                <p:spPr>
                  <a:xfrm>
                    <a:off x="4488792" y="4280661"/>
                    <a:ext cx="72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35" name="Téglalap 34">
                    <a:extLst>
                      <a:ext uri="{FF2B5EF4-FFF2-40B4-BE49-F238E27FC236}">
                        <a16:creationId xmlns="" xmlns:a16="http://schemas.microsoft.com/office/drawing/2014/main" id="{19A68651-55C8-48C8-81FF-39945B43F784}"/>
                      </a:ext>
                    </a:extLst>
                  </p:cNvPr>
                  <p:cNvSpPr/>
                  <p:nvPr/>
                </p:nvSpPr>
                <p:spPr>
                  <a:xfrm>
                    <a:off x="5800133" y="4279412"/>
                    <a:ext cx="216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36" name="Téglalap 35">
                    <a:extLst>
                      <a:ext uri="{FF2B5EF4-FFF2-40B4-BE49-F238E27FC236}">
                        <a16:creationId xmlns="" xmlns:a16="http://schemas.microsoft.com/office/drawing/2014/main" id="{A2EB72F6-0689-49E4-9FD5-474ED98E77F5}"/>
                      </a:ext>
                    </a:extLst>
                  </p:cNvPr>
                  <p:cNvSpPr/>
                  <p:nvPr/>
                </p:nvSpPr>
                <p:spPr>
                  <a:xfrm>
                    <a:off x="7812370" y="4279412"/>
                    <a:ext cx="72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37" name="Téglalap 36">
                    <a:extLst>
                      <a:ext uri="{FF2B5EF4-FFF2-40B4-BE49-F238E27FC236}">
                        <a16:creationId xmlns="" xmlns:a16="http://schemas.microsoft.com/office/drawing/2014/main" id="{7606EA72-9CFB-40E7-A4ED-816FA4373A70}"/>
                      </a:ext>
                    </a:extLst>
                  </p:cNvPr>
                  <p:cNvSpPr/>
                  <p:nvPr/>
                </p:nvSpPr>
                <p:spPr>
                  <a:xfrm>
                    <a:off x="7908987" y="4279412"/>
                    <a:ext cx="36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38" name="Téglalap 37">
                    <a:extLst>
                      <a:ext uri="{FF2B5EF4-FFF2-40B4-BE49-F238E27FC236}">
                        <a16:creationId xmlns="" xmlns:a16="http://schemas.microsoft.com/office/drawing/2014/main" id="{6DE006D7-9D20-40FC-A3F5-52564AA5F5A9}"/>
                      </a:ext>
                    </a:extLst>
                  </p:cNvPr>
                  <p:cNvSpPr/>
                  <p:nvPr/>
                </p:nvSpPr>
                <p:spPr>
                  <a:xfrm>
                    <a:off x="8935715" y="4282624"/>
                    <a:ext cx="72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39" name="Téglalap 38">
                    <a:extLst>
                      <a:ext uri="{FF2B5EF4-FFF2-40B4-BE49-F238E27FC236}">
                        <a16:creationId xmlns="" xmlns:a16="http://schemas.microsoft.com/office/drawing/2014/main" id="{FCC4AF93-C5EE-464C-B200-85B1E59D77B4}"/>
                      </a:ext>
                    </a:extLst>
                  </p:cNvPr>
                  <p:cNvSpPr/>
                  <p:nvPr/>
                </p:nvSpPr>
                <p:spPr>
                  <a:xfrm>
                    <a:off x="9045393" y="4279412"/>
                    <a:ext cx="432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40" name="Téglalap 39">
                    <a:extLst>
                      <a:ext uri="{FF2B5EF4-FFF2-40B4-BE49-F238E27FC236}">
                        <a16:creationId xmlns="" xmlns:a16="http://schemas.microsoft.com/office/drawing/2014/main" id="{669A4730-6660-469D-9C53-BA80603680A4}"/>
                      </a:ext>
                    </a:extLst>
                  </p:cNvPr>
                  <p:cNvSpPr/>
                  <p:nvPr/>
                </p:nvSpPr>
                <p:spPr>
                  <a:xfrm>
                    <a:off x="10196656" y="4279412"/>
                    <a:ext cx="36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41" name="Téglalap 40">
                    <a:extLst>
                      <a:ext uri="{FF2B5EF4-FFF2-40B4-BE49-F238E27FC236}">
                        <a16:creationId xmlns="" xmlns:a16="http://schemas.microsoft.com/office/drawing/2014/main" id="{F4A90D2E-CEB5-47DB-926D-14D2081EF57A}"/>
                      </a:ext>
                    </a:extLst>
                  </p:cNvPr>
                  <p:cNvSpPr/>
                  <p:nvPr/>
                </p:nvSpPr>
                <p:spPr>
                  <a:xfrm>
                    <a:off x="10447187" y="4279412"/>
                    <a:ext cx="36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42" name="Téglalap 41">
                    <a:extLst>
                      <a:ext uri="{FF2B5EF4-FFF2-40B4-BE49-F238E27FC236}">
                        <a16:creationId xmlns="" xmlns:a16="http://schemas.microsoft.com/office/drawing/2014/main" id="{4BA58F74-34E3-4FBC-A552-C55F060729B5}"/>
                      </a:ext>
                    </a:extLst>
                  </p:cNvPr>
                  <p:cNvSpPr/>
                  <p:nvPr/>
                </p:nvSpPr>
                <p:spPr>
                  <a:xfrm>
                    <a:off x="10336021" y="4279412"/>
                    <a:ext cx="72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43" name="Téglalap 42">
                    <a:extLst>
                      <a:ext uri="{FF2B5EF4-FFF2-40B4-BE49-F238E27FC236}">
                        <a16:creationId xmlns="" xmlns:a16="http://schemas.microsoft.com/office/drawing/2014/main" id="{399C98D7-B8DE-4D8E-88DF-ED7241E840B4}"/>
                      </a:ext>
                    </a:extLst>
                  </p:cNvPr>
                  <p:cNvSpPr/>
                  <p:nvPr/>
                </p:nvSpPr>
                <p:spPr>
                  <a:xfrm>
                    <a:off x="10506926" y="4279412"/>
                    <a:ext cx="72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grpSp>
            <p:sp>
              <p:nvSpPr>
                <p:cNvPr id="323" name="Rectangle 135"/>
                <p:cNvSpPr>
                  <a:spLocks noChangeArrowheads="1"/>
                </p:cNvSpPr>
                <p:nvPr/>
              </p:nvSpPr>
              <p:spPr bwMode="auto">
                <a:xfrm>
                  <a:off x="2273300" y="5692780"/>
                  <a:ext cx="65088" cy="65088"/>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25" name="Rectangle 135"/>
                <p:cNvSpPr>
                  <a:spLocks noChangeArrowheads="1"/>
                </p:cNvSpPr>
                <p:nvPr/>
              </p:nvSpPr>
              <p:spPr bwMode="auto">
                <a:xfrm>
                  <a:off x="2749550" y="5692780"/>
                  <a:ext cx="65088" cy="65088"/>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26" name="Rectangle 134"/>
                <p:cNvSpPr>
                  <a:spLocks noChangeArrowheads="1"/>
                </p:cNvSpPr>
                <p:nvPr/>
              </p:nvSpPr>
              <p:spPr bwMode="auto">
                <a:xfrm>
                  <a:off x="1237456" y="5695160"/>
                  <a:ext cx="60325"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27" name="Rectangle 134"/>
                <p:cNvSpPr>
                  <a:spLocks noChangeArrowheads="1"/>
                </p:cNvSpPr>
                <p:nvPr/>
              </p:nvSpPr>
              <p:spPr bwMode="auto">
                <a:xfrm>
                  <a:off x="2082800" y="5692778"/>
                  <a:ext cx="60325"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28" name="Rectangle 134"/>
                <p:cNvSpPr>
                  <a:spLocks noChangeArrowheads="1"/>
                </p:cNvSpPr>
                <p:nvPr/>
              </p:nvSpPr>
              <p:spPr bwMode="auto">
                <a:xfrm>
                  <a:off x="3455987" y="5695160"/>
                  <a:ext cx="60325"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29" name="Rectangle 134"/>
                <p:cNvSpPr>
                  <a:spLocks noChangeArrowheads="1"/>
                </p:cNvSpPr>
                <p:nvPr/>
              </p:nvSpPr>
              <p:spPr bwMode="auto">
                <a:xfrm>
                  <a:off x="5551488" y="5683254"/>
                  <a:ext cx="60325"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grpSp>
          <p:sp>
            <p:nvSpPr>
              <p:cNvPr id="302" name="Szövegdoboz 301"/>
              <p:cNvSpPr txBox="1"/>
              <p:nvPr/>
            </p:nvSpPr>
            <p:spPr>
              <a:xfrm>
                <a:off x="1371276" y="3028302"/>
                <a:ext cx="441146" cy="169277"/>
              </a:xfrm>
              <a:prstGeom prst="rect">
                <a:avLst/>
              </a:prstGeom>
              <a:noFill/>
            </p:spPr>
            <p:txBody>
              <a:bodyPr wrap="none" rtlCol="0">
                <a:spAutoFit/>
              </a:bodyPr>
              <a:lstStyle/>
              <a:p>
                <a:r>
                  <a:rPr lang="hu-HU" sz="500" smtClean="0"/>
                  <a:t>58822026</a:t>
                </a:r>
                <a:endParaRPr lang="hu-HU" sz="400">
                  <a:latin typeface="Arial" pitchFamily="34" charset="0"/>
                  <a:cs typeface="Arial" pitchFamily="34" charset="0"/>
                </a:endParaRPr>
              </a:p>
            </p:txBody>
          </p:sp>
          <p:sp>
            <p:nvSpPr>
              <p:cNvPr id="305" name="Szövegdoboz 304"/>
              <p:cNvSpPr txBox="1"/>
              <p:nvPr/>
            </p:nvSpPr>
            <p:spPr>
              <a:xfrm>
                <a:off x="5290823" y="3047346"/>
                <a:ext cx="415498" cy="153888"/>
              </a:xfrm>
              <a:prstGeom prst="rect">
                <a:avLst/>
              </a:prstGeom>
              <a:noFill/>
            </p:spPr>
            <p:txBody>
              <a:bodyPr wrap="none" rtlCol="0">
                <a:spAutoFit/>
              </a:bodyPr>
              <a:lstStyle/>
              <a:p>
                <a:r>
                  <a:rPr lang="hu-HU" sz="400" smtClean="0">
                    <a:latin typeface="Arial" pitchFamily="34" charset="0"/>
                    <a:cs typeface="Arial" pitchFamily="34" charset="0"/>
                  </a:rPr>
                  <a:t>58855967</a:t>
                </a:r>
                <a:endParaRPr lang="hu-HU" sz="100">
                  <a:latin typeface="Arial" pitchFamily="34" charset="0"/>
                  <a:cs typeface="Arial" pitchFamily="34" charset="0"/>
                </a:endParaRPr>
              </a:p>
            </p:txBody>
          </p:sp>
          <p:sp>
            <p:nvSpPr>
              <p:cNvPr id="306" name="Szövegdoboz 305"/>
              <p:cNvSpPr txBox="1"/>
              <p:nvPr/>
            </p:nvSpPr>
            <p:spPr>
              <a:xfrm>
                <a:off x="1180777" y="3671237"/>
                <a:ext cx="441146" cy="169277"/>
              </a:xfrm>
              <a:prstGeom prst="rect">
                <a:avLst/>
              </a:prstGeom>
              <a:noFill/>
            </p:spPr>
            <p:txBody>
              <a:bodyPr wrap="none" rtlCol="0">
                <a:spAutoFit/>
              </a:bodyPr>
              <a:lstStyle/>
              <a:p>
                <a:r>
                  <a:rPr lang="hu-HU" sz="500" smtClean="0"/>
                  <a:t>58850777</a:t>
                </a:r>
                <a:endParaRPr lang="hu-HU" sz="400">
                  <a:latin typeface="Arial" pitchFamily="34" charset="0"/>
                  <a:cs typeface="Arial" pitchFamily="34" charset="0"/>
                </a:endParaRPr>
              </a:p>
            </p:txBody>
          </p:sp>
          <p:grpSp>
            <p:nvGrpSpPr>
              <p:cNvPr id="68" name="Csoportba foglalás 308"/>
              <p:cNvGrpSpPr/>
              <p:nvPr/>
            </p:nvGrpSpPr>
            <p:grpSpPr>
              <a:xfrm>
                <a:off x="1287120" y="4896779"/>
                <a:ext cx="4397382" cy="69563"/>
                <a:chOff x="1262063" y="6192837"/>
                <a:chExt cx="4397382" cy="69563"/>
              </a:xfrm>
            </p:grpSpPr>
            <p:sp>
              <p:nvSpPr>
                <p:cNvPr id="310" name="Rectangle 91"/>
                <p:cNvSpPr>
                  <a:spLocks noChangeArrowheads="1"/>
                </p:cNvSpPr>
                <p:nvPr/>
              </p:nvSpPr>
              <p:spPr bwMode="auto">
                <a:xfrm>
                  <a:off x="1262063" y="6192837"/>
                  <a:ext cx="61913"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11" name="Rectangle 92"/>
                <p:cNvSpPr>
                  <a:spLocks noChangeArrowheads="1"/>
                </p:cNvSpPr>
                <p:nvPr/>
              </p:nvSpPr>
              <p:spPr bwMode="auto">
                <a:xfrm>
                  <a:off x="1592263" y="6197600"/>
                  <a:ext cx="15875" cy="64800"/>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12" name="Rectangle 93"/>
                <p:cNvSpPr>
                  <a:spLocks noChangeArrowheads="1"/>
                </p:cNvSpPr>
                <p:nvPr/>
              </p:nvSpPr>
              <p:spPr bwMode="auto">
                <a:xfrm>
                  <a:off x="1608138" y="6197600"/>
                  <a:ext cx="398463"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13" name="Rectangle 94"/>
                <p:cNvSpPr>
                  <a:spLocks noChangeArrowheads="1"/>
                </p:cNvSpPr>
                <p:nvPr/>
              </p:nvSpPr>
              <p:spPr bwMode="auto">
                <a:xfrm>
                  <a:off x="2006600" y="6197600"/>
                  <a:ext cx="9525"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14" name="Rectangle 95"/>
                <p:cNvSpPr>
                  <a:spLocks noChangeArrowheads="1"/>
                </p:cNvSpPr>
                <p:nvPr/>
              </p:nvSpPr>
              <p:spPr bwMode="auto">
                <a:xfrm>
                  <a:off x="2016125" y="6197600"/>
                  <a:ext cx="398463"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15" name="Rectangle 96"/>
                <p:cNvSpPr>
                  <a:spLocks noChangeArrowheads="1"/>
                </p:cNvSpPr>
                <p:nvPr/>
              </p:nvSpPr>
              <p:spPr bwMode="auto">
                <a:xfrm>
                  <a:off x="2414588" y="6197600"/>
                  <a:ext cx="9525"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16" name="Rectangle 97"/>
                <p:cNvSpPr>
                  <a:spLocks noChangeArrowheads="1"/>
                </p:cNvSpPr>
                <p:nvPr/>
              </p:nvSpPr>
              <p:spPr bwMode="auto">
                <a:xfrm>
                  <a:off x="2424113" y="6197600"/>
                  <a:ext cx="398463"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17" name="Rectangle 98"/>
                <p:cNvSpPr>
                  <a:spLocks noChangeArrowheads="1"/>
                </p:cNvSpPr>
                <p:nvPr/>
              </p:nvSpPr>
              <p:spPr bwMode="auto">
                <a:xfrm>
                  <a:off x="2822575" y="6197600"/>
                  <a:ext cx="9525"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18" name="Rectangle 99"/>
                <p:cNvSpPr>
                  <a:spLocks noChangeArrowheads="1"/>
                </p:cNvSpPr>
                <p:nvPr/>
              </p:nvSpPr>
              <p:spPr bwMode="auto">
                <a:xfrm>
                  <a:off x="2832100" y="6197600"/>
                  <a:ext cx="398463"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19" name="Rectangle 100"/>
                <p:cNvSpPr>
                  <a:spLocks noChangeArrowheads="1"/>
                </p:cNvSpPr>
                <p:nvPr/>
              </p:nvSpPr>
              <p:spPr bwMode="auto">
                <a:xfrm>
                  <a:off x="3230563" y="6197600"/>
                  <a:ext cx="9525"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20" name="Rectangle 101"/>
                <p:cNvSpPr>
                  <a:spLocks noChangeArrowheads="1"/>
                </p:cNvSpPr>
                <p:nvPr/>
              </p:nvSpPr>
              <p:spPr bwMode="auto">
                <a:xfrm>
                  <a:off x="3240088" y="6197600"/>
                  <a:ext cx="398463"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21" name="Rectangle 102"/>
                <p:cNvSpPr>
                  <a:spLocks noChangeArrowheads="1"/>
                </p:cNvSpPr>
                <p:nvPr/>
              </p:nvSpPr>
              <p:spPr bwMode="auto">
                <a:xfrm>
                  <a:off x="3638550" y="6197600"/>
                  <a:ext cx="9525"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22" name="Rectangle 103"/>
                <p:cNvSpPr>
                  <a:spLocks noChangeArrowheads="1"/>
                </p:cNvSpPr>
                <p:nvPr/>
              </p:nvSpPr>
              <p:spPr bwMode="auto">
                <a:xfrm>
                  <a:off x="3648075" y="6197600"/>
                  <a:ext cx="227013"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24" name="Rectangle 106"/>
                <p:cNvSpPr>
                  <a:spLocks noChangeArrowheads="1"/>
                </p:cNvSpPr>
                <p:nvPr/>
              </p:nvSpPr>
              <p:spPr bwMode="auto">
                <a:xfrm>
                  <a:off x="5589595" y="6197600"/>
                  <a:ext cx="69850"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grpSp>
              <p:nvGrpSpPr>
                <p:cNvPr id="75" name="Csoportba foglalás 357"/>
                <p:cNvGrpSpPr/>
                <p:nvPr/>
              </p:nvGrpSpPr>
              <p:grpSpPr>
                <a:xfrm>
                  <a:off x="1322354" y="6223697"/>
                  <a:ext cx="4262810" cy="9525"/>
                  <a:chOff x="1322354" y="6242749"/>
                  <a:chExt cx="4262810" cy="9525"/>
                </a:xfrm>
              </p:grpSpPr>
              <p:cxnSp>
                <p:nvCxnSpPr>
                  <p:cNvPr id="331" name="Egyenes összekötő 330"/>
                  <p:cNvCxnSpPr/>
                  <p:nvPr/>
                </p:nvCxnSpPr>
                <p:spPr>
                  <a:xfrm>
                    <a:off x="1322354" y="6242749"/>
                    <a:ext cx="27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Egyenes összekötő 331"/>
                  <p:cNvCxnSpPr/>
                  <p:nvPr/>
                </p:nvCxnSpPr>
                <p:spPr>
                  <a:xfrm>
                    <a:off x="3875164" y="6252274"/>
                    <a:ext cx="171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6" name="Csoportba foglalás 333"/>
              <p:cNvGrpSpPr/>
              <p:nvPr/>
            </p:nvGrpSpPr>
            <p:grpSpPr>
              <a:xfrm>
                <a:off x="1280770" y="4698347"/>
                <a:ext cx="4567250" cy="69563"/>
                <a:chOff x="1233488" y="6665913"/>
                <a:chExt cx="4567250" cy="69563"/>
              </a:xfrm>
            </p:grpSpPr>
            <p:sp>
              <p:nvSpPr>
                <p:cNvPr id="335" name="Rectangle 5"/>
                <p:cNvSpPr>
                  <a:spLocks noChangeArrowheads="1"/>
                </p:cNvSpPr>
                <p:nvPr/>
              </p:nvSpPr>
              <p:spPr bwMode="auto">
                <a:xfrm>
                  <a:off x="1233488" y="6665913"/>
                  <a:ext cx="61913"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48" name="Rectangle 6"/>
                <p:cNvSpPr>
                  <a:spLocks noChangeArrowheads="1"/>
                </p:cNvSpPr>
                <p:nvPr/>
              </p:nvSpPr>
              <p:spPr bwMode="auto">
                <a:xfrm>
                  <a:off x="2070100" y="6665913"/>
                  <a:ext cx="398463"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51" name="Rectangle 7"/>
                <p:cNvSpPr>
                  <a:spLocks noChangeArrowheads="1"/>
                </p:cNvSpPr>
                <p:nvPr/>
              </p:nvSpPr>
              <p:spPr bwMode="auto">
                <a:xfrm>
                  <a:off x="2468563" y="6665913"/>
                  <a:ext cx="9525"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87" name="Rectangle 8"/>
                <p:cNvSpPr>
                  <a:spLocks noChangeArrowheads="1"/>
                </p:cNvSpPr>
                <p:nvPr/>
              </p:nvSpPr>
              <p:spPr bwMode="auto">
                <a:xfrm>
                  <a:off x="2478088" y="6665913"/>
                  <a:ext cx="112713"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88" name="Rectangle 9"/>
                <p:cNvSpPr>
                  <a:spLocks noChangeArrowheads="1"/>
                </p:cNvSpPr>
                <p:nvPr/>
              </p:nvSpPr>
              <p:spPr bwMode="auto">
                <a:xfrm>
                  <a:off x="2590800" y="6665913"/>
                  <a:ext cx="97200" cy="64800"/>
                </a:xfrm>
                <a:prstGeom prst="rect">
                  <a:avLst/>
                </a:prstGeom>
                <a:solidFill>
                  <a:srgbClr val="00FFFF"/>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89" name="Rectangle 11"/>
                <p:cNvSpPr>
                  <a:spLocks noChangeArrowheads="1"/>
                </p:cNvSpPr>
                <p:nvPr/>
              </p:nvSpPr>
              <p:spPr bwMode="auto">
                <a:xfrm>
                  <a:off x="2682875" y="6665913"/>
                  <a:ext cx="28575"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91" name="Rectangle 12"/>
                <p:cNvSpPr>
                  <a:spLocks noChangeArrowheads="1"/>
                </p:cNvSpPr>
                <p:nvPr/>
              </p:nvSpPr>
              <p:spPr bwMode="auto">
                <a:xfrm>
                  <a:off x="2711449" y="6665913"/>
                  <a:ext cx="88900" cy="64800"/>
                </a:xfrm>
                <a:prstGeom prst="rect">
                  <a:avLst/>
                </a:prstGeom>
                <a:solidFill>
                  <a:srgbClr val="00FFFF"/>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92" name="Rectangle 13"/>
                <p:cNvSpPr>
                  <a:spLocks noChangeArrowheads="1"/>
                </p:cNvSpPr>
                <p:nvPr/>
              </p:nvSpPr>
              <p:spPr bwMode="auto">
                <a:xfrm>
                  <a:off x="2847975" y="6670676"/>
                  <a:ext cx="64800" cy="64800"/>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93" name="Rectangle 18"/>
                <p:cNvSpPr>
                  <a:spLocks noChangeArrowheads="1"/>
                </p:cNvSpPr>
                <p:nvPr/>
              </p:nvSpPr>
              <p:spPr bwMode="auto">
                <a:xfrm>
                  <a:off x="5729300" y="6670676"/>
                  <a:ext cx="71438"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394" name="Egyenes összekötő 393"/>
                <p:cNvCxnSpPr/>
                <p:nvPr/>
              </p:nvCxnSpPr>
              <p:spPr>
                <a:xfrm>
                  <a:off x="1293795" y="6699948"/>
                  <a:ext cx="77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Egyenes összekötő 394"/>
                <p:cNvCxnSpPr/>
                <p:nvPr/>
              </p:nvCxnSpPr>
              <p:spPr>
                <a:xfrm>
                  <a:off x="2798745" y="6704710"/>
                  <a:ext cx="43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Egyenes összekötő 395"/>
                <p:cNvCxnSpPr/>
                <p:nvPr/>
              </p:nvCxnSpPr>
              <p:spPr>
                <a:xfrm>
                  <a:off x="2917820" y="6704710"/>
                  <a:ext cx="280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61" name="Egyenes összekötő 360"/>
              <p:cNvCxnSpPr/>
              <p:nvPr/>
            </p:nvCxnSpPr>
            <p:spPr>
              <a:xfrm>
                <a:off x="3562032" y="5965956"/>
                <a:ext cx="212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63" name="Rectangle 106"/>
              <p:cNvSpPr>
                <a:spLocks noChangeArrowheads="1"/>
              </p:cNvSpPr>
              <p:nvPr/>
            </p:nvSpPr>
            <p:spPr bwMode="auto">
              <a:xfrm>
                <a:off x="5614636" y="5930334"/>
                <a:ext cx="69850"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64" name="Rectangle 92"/>
              <p:cNvSpPr>
                <a:spLocks noChangeArrowheads="1"/>
              </p:cNvSpPr>
              <p:nvPr/>
            </p:nvSpPr>
            <p:spPr bwMode="auto">
              <a:xfrm>
                <a:off x="3885065" y="4906300"/>
                <a:ext cx="15875" cy="64800"/>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pic>
            <p:nvPicPr>
              <p:cNvPr id="3074" name="Picture 2"/>
              <p:cNvPicPr>
                <a:picLocks noChangeAspect="1" noChangeArrowheads="1"/>
              </p:cNvPicPr>
              <p:nvPr/>
            </p:nvPicPr>
            <p:blipFill>
              <a:blip r:embed="rId4" cstate="print"/>
              <a:srcRect/>
              <a:stretch>
                <a:fillRect/>
              </a:stretch>
            </p:blipFill>
            <p:spPr bwMode="auto">
              <a:xfrm>
                <a:off x="3877268" y="912704"/>
                <a:ext cx="2213874" cy="1332000"/>
              </a:xfrm>
              <a:prstGeom prst="rect">
                <a:avLst/>
              </a:prstGeom>
              <a:noFill/>
              <a:ln w="9525">
                <a:noFill/>
                <a:miter lim="800000"/>
                <a:headEnd/>
                <a:tailEnd/>
              </a:ln>
              <a:effectLst/>
            </p:spPr>
          </p:pic>
        </p:grpSp>
      </p:grpSp>
      <p:sp>
        <p:nvSpPr>
          <p:cNvPr id="334" name="Téglalap 333">
            <a:extLst>
              <a:ext uri="{FF2B5EF4-FFF2-40B4-BE49-F238E27FC236}">
                <a16:creationId xmlns="" xmlns:a16="http://schemas.microsoft.com/office/drawing/2014/main" id="{5CE6BEE8-18A7-49AA-8363-60C9525C8AFB}"/>
              </a:ext>
            </a:extLst>
          </p:cNvPr>
          <p:cNvSpPr/>
          <p:nvPr/>
        </p:nvSpPr>
        <p:spPr>
          <a:xfrm>
            <a:off x="1658256" y="3025816"/>
            <a:ext cx="16941" cy="6690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Tree>
    <p:extLst>
      <p:ext uri="{BB962C8B-B14F-4D97-AF65-F5344CB8AC3E}">
        <p14:creationId xmlns="" xmlns:p14="http://schemas.microsoft.com/office/powerpoint/2010/main" val="3977044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9" name="Csoportba foglalás 168"/>
          <p:cNvGrpSpPr/>
          <p:nvPr/>
        </p:nvGrpSpPr>
        <p:grpSpPr>
          <a:xfrm>
            <a:off x="525820" y="762000"/>
            <a:ext cx="5674955" cy="7148919"/>
            <a:chOff x="525820" y="762000"/>
            <a:chExt cx="5674955" cy="7148919"/>
          </a:xfrm>
        </p:grpSpPr>
        <p:sp>
          <p:nvSpPr>
            <p:cNvPr id="224" name="Szövegdoboz 223"/>
            <p:cNvSpPr txBox="1"/>
            <p:nvPr/>
          </p:nvSpPr>
          <p:spPr>
            <a:xfrm>
              <a:off x="1287455" y="3738555"/>
              <a:ext cx="441146" cy="169277"/>
            </a:xfrm>
            <a:prstGeom prst="rect">
              <a:avLst/>
            </a:prstGeom>
            <a:noFill/>
          </p:spPr>
          <p:txBody>
            <a:bodyPr wrap="none" rtlCol="0">
              <a:spAutoFit/>
            </a:bodyPr>
            <a:lstStyle/>
            <a:p>
              <a:r>
                <a:rPr lang="hu-HU" sz="500" smtClean="0"/>
                <a:t>58849894</a:t>
              </a:r>
              <a:endParaRPr lang="hu-HU" sz="400" smtClean="0">
                <a:latin typeface="Arial" pitchFamily="34" charset="0"/>
                <a:cs typeface="Arial" pitchFamily="34" charset="0"/>
              </a:endParaRPr>
            </a:p>
          </p:txBody>
        </p:sp>
        <p:grpSp>
          <p:nvGrpSpPr>
            <p:cNvPr id="11" name="Csoportba foglalás 10"/>
            <p:cNvGrpSpPr/>
            <p:nvPr/>
          </p:nvGrpSpPr>
          <p:grpSpPr>
            <a:xfrm>
              <a:off x="862467" y="887119"/>
              <a:ext cx="2409824" cy="1332000"/>
              <a:chOff x="862467" y="772819"/>
              <a:chExt cx="2409824" cy="1332000"/>
            </a:xfrm>
          </p:grpSpPr>
          <p:pic>
            <p:nvPicPr>
              <p:cNvPr id="171" name="Kép 170" descr="grnsproba3b.tif"/>
              <p:cNvPicPr>
                <a:picLocks noChangeAspect="1"/>
              </p:cNvPicPr>
              <p:nvPr/>
            </p:nvPicPr>
            <p:blipFill>
              <a:blip r:embed="rId2" cstate="print"/>
              <a:srcRect l="12211" t="65640" r="59565" b="25877"/>
              <a:stretch>
                <a:fillRect/>
              </a:stretch>
            </p:blipFill>
            <p:spPr>
              <a:xfrm>
                <a:off x="1322307" y="1362379"/>
                <a:ext cx="1836000" cy="514015"/>
              </a:xfrm>
              <a:prstGeom prst="rect">
                <a:avLst/>
              </a:prstGeom>
            </p:spPr>
          </p:pic>
          <p:sp>
            <p:nvSpPr>
              <p:cNvPr id="172" name="Szövegdoboz 171"/>
              <p:cNvSpPr txBox="1"/>
              <p:nvPr/>
            </p:nvSpPr>
            <p:spPr>
              <a:xfrm>
                <a:off x="1352512" y="1123301"/>
                <a:ext cx="292068" cy="310200"/>
              </a:xfrm>
              <a:prstGeom prst="rect">
                <a:avLst/>
              </a:prstGeom>
              <a:noFill/>
            </p:spPr>
            <p:txBody>
              <a:bodyPr wrap="none" rtlCol="0">
                <a:spAutoFit/>
              </a:bodyPr>
              <a:lstStyle/>
              <a:p>
                <a:r>
                  <a:rPr lang="hu-HU" sz="1000" smtClean="0">
                    <a:latin typeface="Arial" pitchFamily="34" charset="0"/>
                    <a:cs typeface="Arial" pitchFamily="34" charset="0"/>
                  </a:rPr>
                  <a:t>M</a:t>
                </a:r>
                <a:endParaRPr lang="hu-HU" sz="1000">
                  <a:latin typeface="Arial" pitchFamily="34" charset="0"/>
                  <a:cs typeface="Arial" pitchFamily="34" charset="0"/>
                </a:endParaRPr>
              </a:p>
            </p:txBody>
          </p:sp>
          <p:sp>
            <p:nvSpPr>
              <p:cNvPr id="204" name="Szövegdoboz 203"/>
              <p:cNvSpPr txBox="1"/>
              <p:nvPr/>
            </p:nvSpPr>
            <p:spPr>
              <a:xfrm>
                <a:off x="1720702" y="1110473"/>
                <a:ext cx="1372492" cy="310200"/>
              </a:xfrm>
              <a:prstGeom prst="rect">
                <a:avLst/>
              </a:prstGeom>
              <a:noFill/>
            </p:spPr>
            <p:txBody>
              <a:bodyPr wrap="none" rtlCol="0">
                <a:spAutoFit/>
              </a:bodyPr>
              <a:lstStyle/>
              <a:p>
                <a:r>
                  <a:rPr lang="hu-HU" sz="1000" smtClean="0">
                    <a:latin typeface="Arial" pitchFamily="34" charset="0"/>
                    <a:cs typeface="Arial" pitchFamily="34" charset="0"/>
                  </a:rPr>
                  <a:t>1     2    3     DES    -</a:t>
                </a:r>
                <a:endParaRPr lang="hu-HU" sz="1000">
                  <a:latin typeface="Arial" pitchFamily="34" charset="0"/>
                  <a:cs typeface="Arial" pitchFamily="34" charset="0"/>
                </a:endParaRPr>
              </a:p>
            </p:txBody>
          </p:sp>
          <p:cxnSp>
            <p:nvCxnSpPr>
              <p:cNvPr id="219" name="Egyenes összekötő 218"/>
              <p:cNvCxnSpPr/>
              <p:nvPr/>
            </p:nvCxnSpPr>
            <p:spPr>
              <a:xfrm>
                <a:off x="1748292" y="1132818"/>
                <a:ext cx="6953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0" name="Szövegdoboz 219"/>
              <p:cNvSpPr txBox="1"/>
              <p:nvPr/>
            </p:nvSpPr>
            <p:spPr>
              <a:xfrm>
                <a:off x="1776867" y="808818"/>
                <a:ext cx="689612" cy="348975"/>
              </a:xfrm>
              <a:prstGeom prst="rect">
                <a:avLst/>
              </a:prstGeom>
              <a:noFill/>
            </p:spPr>
            <p:txBody>
              <a:bodyPr wrap="none" rtlCol="0">
                <a:spAutoFit/>
              </a:bodyPr>
              <a:lstStyle/>
              <a:p>
                <a:r>
                  <a:rPr lang="hu-HU" sz="1200" smtClean="0">
                    <a:latin typeface="Arial" pitchFamily="34" charset="0"/>
                    <a:cs typeface="Arial" pitchFamily="34" charset="0"/>
                  </a:rPr>
                  <a:t>mGI.04</a:t>
                </a:r>
                <a:endParaRPr lang="hu-HU" sz="1200">
                  <a:latin typeface="Arial" pitchFamily="34" charset="0"/>
                  <a:cs typeface="Arial" pitchFamily="34" charset="0"/>
                </a:endParaRPr>
              </a:p>
            </p:txBody>
          </p:sp>
          <p:sp>
            <p:nvSpPr>
              <p:cNvPr id="221" name="Szövegdoboz 220"/>
              <p:cNvSpPr txBox="1"/>
              <p:nvPr/>
            </p:nvSpPr>
            <p:spPr>
              <a:xfrm>
                <a:off x="862467" y="1600819"/>
                <a:ext cx="537327" cy="290812"/>
              </a:xfrm>
              <a:prstGeom prst="rect">
                <a:avLst/>
              </a:prstGeom>
              <a:noFill/>
            </p:spPr>
            <p:txBody>
              <a:bodyPr wrap="none" rtlCol="0">
                <a:spAutoFit/>
              </a:bodyPr>
              <a:lstStyle/>
              <a:p>
                <a:r>
                  <a:rPr lang="hu-HU" sz="900" smtClean="0">
                    <a:latin typeface="Arial" pitchFamily="34" charset="0"/>
                    <a:cs typeface="Arial" pitchFamily="34" charset="0"/>
                  </a:rPr>
                  <a:t>250 bp</a:t>
                </a:r>
                <a:endParaRPr lang="hu-HU" sz="900">
                  <a:latin typeface="Arial" pitchFamily="34" charset="0"/>
                  <a:cs typeface="Arial" pitchFamily="34" charset="0"/>
                </a:endParaRPr>
              </a:p>
            </p:txBody>
          </p:sp>
          <p:sp>
            <p:nvSpPr>
              <p:cNvPr id="223" name="Szövegdoboz 222"/>
              <p:cNvSpPr txBox="1"/>
              <p:nvPr/>
            </p:nvSpPr>
            <p:spPr>
              <a:xfrm>
                <a:off x="862467" y="1336818"/>
                <a:ext cx="537327" cy="290812"/>
              </a:xfrm>
              <a:prstGeom prst="rect">
                <a:avLst/>
              </a:prstGeom>
              <a:noFill/>
            </p:spPr>
            <p:txBody>
              <a:bodyPr wrap="none" rtlCol="0">
                <a:spAutoFit/>
              </a:bodyPr>
              <a:lstStyle/>
              <a:p>
                <a:r>
                  <a:rPr lang="hu-HU" sz="900" smtClean="0">
                    <a:latin typeface="Arial" pitchFamily="34" charset="0"/>
                    <a:cs typeface="Arial" pitchFamily="34" charset="0"/>
                  </a:rPr>
                  <a:t>500 bp</a:t>
                </a:r>
                <a:endParaRPr lang="hu-HU" sz="900">
                  <a:latin typeface="Arial" pitchFamily="34" charset="0"/>
                  <a:cs typeface="Arial" pitchFamily="34" charset="0"/>
                </a:endParaRPr>
              </a:p>
            </p:txBody>
          </p:sp>
          <p:sp>
            <p:nvSpPr>
              <p:cNvPr id="225" name="Téglalap 224">
                <a:extLst>
                  <a:ext uri="{FF2B5EF4-FFF2-40B4-BE49-F238E27FC236}">
                    <a16:creationId xmlns="" xmlns:a16="http://schemas.microsoft.com/office/drawing/2014/main" id="{4A6A010D-0163-4E27-A413-39AB71FA6B26}"/>
                  </a:ext>
                </a:extLst>
              </p:cNvPr>
              <p:cNvSpPr/>
              <p:nvPr/>
            </p:nvSpPr>
            <p:spPr>
              <a:xfrm>
                <a:off x="881516" y="772819"/>
                <a:ext cx="2390775" cy="1332000"/>
              </a:xfrm>
              <a:prstGeom prst="rect">
                <a:avLst/>
              </a:prstGeom>
              <a:noFill/>
              <a:ln w="9525" cap="flat" cmpd="sng" algn="ctr">
                <a:solidFill>
                  <a:schemeClr val="bg2">
                    <a:lumMod val="9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hu-HU"/>
              </a:p>
            </p:txBody>
          </p:sp>
        </p:grpSp>
        <p:cxnSp>
          <p:nvCxnSpPr>
            <p:cNvPr id="3" name="Egyenes összekötő 2">
              <a:extLst>
                <a:ext uri="{FF2B5EF4-FFF2-40B4-BE49-F238E27FC236}">
                  <a16:creationId xmlns="" xmlns:a16="http://schemas.microsoft.com/office/drawing/2014/main" id="{FC4E5CA8-F43B-4CD0-A426-1A34516BE84B}"/>
                </a:ext>
              </a:extLst>
            </p:cNvPr>
            <p:cNvCxnSpPr>
              <a:cxnSpLocks/>
            </p:cNvCxnSpPr>
            <p:nvPr/>
          </p:nvCxnSpPr>
          <p:spPr>
            <a:xfrm flipH="1">
              <a:off x="1447163" y="3202767"/>
              <a:ext cx="3492000" cy="504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Egyenes összekötő 3">
              <a:extLst>
                <a:ext uri="{FF2B5EF4-FFF2-40B4-BE49-F238E27FC236}">
                  <a16:creationId xmlns="" xmlns:a16="http://schemas.microsoft.com/office/drawing/2014/main" id="{9299FBFA-AC3E-45AC-99EA-C330E61203FF}"/>
                </a:ext>
              </a:extLst>
            </p:cNvPr>
            <p:cNvCxnSpPr>
              <a:cxnSpLocks/>
              <a:stCxn id="52" idx="2"/>
            </p:cNvCxnSpPr>
            <p:nvPr/>
          </p:nvCxnSpPr>
          <p:spPr>
            <a:xfrm flipH="1" flipV="1">
              <a:off x="5300597" y="3164671"/>
              <a:ext cx="456681" cy="56023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Szövegdoboz 4">
              <a:extLst>
                <a:ext uri="{FF2B5EF4-FFF2-40B4-BE49-F238E27FC236}">
                  <a16:creationId xmlns="" xmlns:a16="http://schemas.microsoft.com/office/drawing/2014/main" id="{32A604A3-4B6A-40E0-B809-170964E1B69C}"/>
                </a:ext>
              </a:extLst>
            </p:cNvPr>
            <p:cNvSpPr txBox="1"/>
            <p:nvPr/>
          </p:nvSpPr>
          <p:spPr>
            <a:xfrm>
              <a:off x="1028970" y="3044685"/>
              <a:ext cx="585063" cy="215444"/>
            </a:xfrm>
            <a:prstGeom prst="rect">
              <a:avLst/>
            </a:prstGeom>
            <a:noFill/>
          </p:spPr>
          <p:txBody>
            <a:bodyPr wrap="square" rtlCol="0">
              <a:spAutoFit/>
            </a:bodyPr>
            <a:lstStyle/>
            <a:p>
              <a:r>
                <a:rPr lang="hu-HU" sz="800" dirty="0"/>
                <a:t>chr04</a:t>
              </a:r>
            </a:p>
          </p:txBody>
        </p:sp>
        <p:grpSp>
          <p:nvGrpSpPr>
            <p:cNvPr id="6" name="Csoportba foglalás 14">
              <a:extLst>
                <a:ext uri="{FF2B5EF4-FFF2-40B4-BE49-F238E27FC236}">
                  <a16:creationId xmlns="" xmlns:a16="http://schemas.microsoft.com/office/drawing/2014/main" id="{07EFD94A-FD64-4A5D-B8E2-5C58DEBF9016}"/>
                </a:ext>
              </a:extLst>
            </p:cNvPr>
            <p:cNvGrpSpPr/>
            <p:nvPr/>
          </p:nvGrpSpPr>
          <p:grpSpPr>
            <a:xfrm>
              <a:off x="1285607" y="3314416"/>
              <a:ext cx="4630943" cy="474746"/>
              <a:chOff x="2369240" y="1347737"/>
              <a:chExt cx="2842016" cy="474746"/>
            </a:xfrm>
          </p:grpSpPr>
          <p:sp>
            <p:nvSpPr>
              <p:cNvPr id="38" name="Téglalap 37">
                <a:extLst>
                  <a:ext uri="{FF2B5EF4-FFF2-40B4-BE49-F238E27FC236}">
                    <a16:creationId xmlns="" xmlns:a16="http://schemas.microsoft.com/office/drawing/2014/main" id="{D5E60D76-331A-431C-B8CB-07A186CB89C2}"/>
                  </a:ext>
                </a:extLst>
              </p:cNvPr>
              <p:cNvSpPr/>
              <p:nvPr/>
            </p:nvSpPr>
            <p:spPr>
              <a:xfrm>
                <a:off x="2535925" y="1757683"/>
                <a:ext cx="2341884" cy="64800"/>
              </a:xfrm>
              <a:prstGeom prst="rect">
                <a:avLst/>
              </a:prstGeom>
              <a:solidFill>
                <a:schemeClr val="bg1">
                  <a:lumMod val="75000"/>
                </a:schemeClr>
              </a:solidFill>
              <a:ln w="635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u-HU" dirty="0"/>
              </a:p>
            </p:txBody>
          </p:sp>
          <p:grpSp>
            <p:nvGrpSpPr>
              <p:cNvPr id="39" name="Csoportba foglalás 32">
                <a:extLst>
                  <a:ext uri="{FF2B5EF4-FFF2-40B4-BE49-F238E27FC236}">
                    <a16:creationId xmlns="" xmlns:a16="http://schemas.microsoft.com/office/drawing/2014/main" id="{0EF0E2FA-F182-4C51-AF66-DA92C36F0EF2}"/>
                  </a:ext>
                </a:extLst>
              </p:cNvPr>
              <p:cNvGrpSpPr/>
              <p:nvPr/>
            </p:nvGrpSpPr>
            <p:grpSpPr>
              <a:xfrm>
                <a:off x="2369240" y="1347737"/>
                <a:ext cx="2842016" cy="441975"/>
                <a:chOff x="3493862" y="1516641"/>
                <a:chExt cx="3447605" cy="625288"/>
              </a:xfrm>
            </p:grpSpPr>
            <p:cxnSp>
              <p:nvCxnSpPr>
                <p:cNvPr id="40" name="Egyenes összekötő 39">
                  <a:extLst>
                    <a:ext uri="{FF2B5EF4-FFF2-40B4-BE49-F238E27FC236}">
                      <a16:creationId xmlns="" xmlns:a16="http://schemas.microsoft.com/office/drawing/2014/main" id="{52A1572C-51BD-4CA7-BA5E-A65EB1275259}"/>
                    </a:ext>
                  </a:extLst>
                </p:cNvPr>
                <p:cNvCxnSpPr>
                  <a:cxnSpLocks/>
                </p:cNvCxnSpPr>
                <p:nvPr/>
              </p:nvCxnSpPr>
              <p:spPr>
                <a:xfrm flipV="1">
                  <a:off x="6538460" y="2141183"/>
                  <a:ext cx="25461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41" name="Egyenes összekötő 40">
                  <a:extLst>
                    <a:ext uri="{FF2B5EF4-FFF2-40B4-BE49-F238E27FC236}">
                      <a16:creationId xmlns="" xmlns:a16="http://schemas.microsoft.com/office/drawing/2014/main" id="{74E488AC-C254-4760-9D3D-81DE55CDFEB1}"/>
                    </a:ext>
                  </a:extLst>
                </p:cNvPr>
                <p:cNvCxnSpPr/>
                <p:nvPr/>
              </p:nvCxnSpPr>
              <p:spPr>
                <a:xfrm>
                  <a:off x="3590049" y="2040067"/>
                  <a:ext cx="0" cy="101862"/>
                </a:xfrm>
                <a:prstGeom prst="line">
                  <a:avLst/>
                </a:prstGeom>
              </p:spPr>
              <p:style>
                <a:lnRef idx="1">
                  <a:schemeClr val="dk1"/>
                </a:lnRef>
                <a:fillRef idx="0">
                  <a:schemeClr val="dk1"/>
                </a:fillRef>
                <a:effectRef idx="0">
                  <a:schemeClr val="dk1"/>
                </a:effectRef>
                <a:fontRef idx="minor">
                  <a:schemeClr val="tx1"/>
                </a:fontRef>
              </p:style>
            </p:cxnSp>
            <p:cxnSp>
              <p:nvCxnSpPr>
                <p:cNvPr id="43" name="Egyenes összekötő 42">
                  <a:extLst>
                    <a:ext uri="{FF2B5EF4-FFF2-40B4-BE49-F238E27FC236}">
                      <a16:creationId xmlns="" xmlns:a16="http://schemas.microsoft.com/office/drawing/2014/main" id="{E75E0BBB-49EC-4DD0-9A81-90A8465AA856}"/>
                    </a:ext>
                  </a:extLst>
                </p:cNvPr>
                <p:cNvCxnSpPr/>
                <p:nvPr/>
              </p:nvCxnSpPr>
              <p:spPr>
                <a:xfrm>
                  <a:off x="4444303" y="1779684"/>
                  <a:ext cx="0" cy="305586"/>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44" name="Egyenes összekötő 43">
                  <a:extLst>
                    <a:ext uri="{FF2B5EF4-FFF2-40B4-BE49-F238E27FC236}">
                      <a16:creationId xmlns="" xmlns:a16="http://schemas.microsoft.com/office/drawing/2014/main" id="{8779619D-DBF5-4265-8E55-BD9D742A1367}"/>
                    </a:ext>
                  </a:extLst>
                </p:cNvPr>
                <p:cNvCxnSpPr/>
                <p:nvPr/>
              </p:nvCxnSpPr>
              <p:spPr>
                <a:xfrm>
                  <a:off x="4808804" y="1783593"/>
                  <a:ext cx="0" cy="305586"/>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46" name="Egyenes összekötő 45">
                  <a:extLst>
                    <a:ext uri="{FF2B5EF4-FFF2-40B4-BE49-F238E27FC236}">
                      <a16:creationId xmlns="" xmlns:a16="http://schemas.microsoft.com/office/drawing/2014/main" id="{66B6203F-3613-449F-9458-12BBBD66B6EC}"/>
                    </a:ext>
                  </a:extLst>
                </p:cNvPr>
                <p:cNvCxnSpPr/>
                <p:nvPr/>
              </p:nvCxnSpPr>
              <p:spPr>
                <a:xfrm>
                  <a:off x="6814301" y="2023795"/>
                  <a:ext cx="0" cy="101862"/>
                </a:xfrm>
                <a:prstGeom prst="line">
                  <a:avLst/>
                </a:prstGeom>
              </p:spPr>
              <p:style>
                <a:lnRef idx="1">
                  <a:schemeClr val="dk1"/>
                </a:lnRef>
                <a:fillRef idx="0">
                  <a:schemeClr val="dk1"/>
                </a:fillRef>
                <a:effectRef idx="0">
                  <a:schemeClr val="dk1"/>
                </a:effectRef>
                <a:fontRef idx="minor">
                  <a:schemeClr val="tx1"/>
                </a:fontRef>
              </p:style>
            </p:cxnSp>
            <p:sp>
              <p:nvSpPr>
                <p:cNvPr id="47" name="Szövegdoboz 46">
                  <a:extLst>
                    <a:ext uri="{FF2B5EF4-FFF2-40B4-BE49-F238E27FC236}">
                      <a16:creationId xmlns="" xmlns:a16="http://schemas.microsoft.com/office/drawing/2014/main" id="{20EDCBA2-05BB-4BF9-BAE1-09F05AAC01EB}"/>
                    </a:ext>
                  </a:extLst>
                </p:cNvPr>
                <p:cNvSpPr txBox="1"/>
                <p:nvPr/>
              </p:nvSpPr>
              <p:spPr>
                <a:xfrm>
                  <a:off x="3493862" y="1765637"/>
                  <a:ext cx="275948" cy="348341"/>
                </a:xfrm>
                <a:prstGeom prst="rect">
                  <a:avLst/>
                </a:prstGeom>
                <a:noFill/>
              </p:spPr>
              <p:txBody>
                <a:bodyPr wrap="square" rtlCol="0">
                  <a:spAutoFit/>
                </a:bodyPr>
                <a:lstStyle/>
                <a:p>
                  <a:r>
                    <a:rPr lang="hu-HU" sz="1000" smtClean="0"/>
                    <a:t>P5</a:t>
                  </a:r>
                  <a:endParaRPr lang="hu-HU" sz="1000" dirty="0"/>
                </a:p>
              </p:txBody>
            </p:sp>
            <p:sp>
              <p:nvSpPr>
                <p:cNvPr id="49" name="Szövegdoboz 48">
                  <a:extLst>
                    <a:ext uri="{FF2B5EF4-FFF2-40B4-BE49-F238E27FC236}">
                      <a16:creationId xmlns="" xmlns:a16="http://schemas.microsoft.com/office/drawing/2014/main" id="{5E605CAE-BB8F-4855-B373-E8994B9BB70E}"/>
                    </a:ext>
                  </a:extLst>
                </p:cNvPr>
                <p:cNvSpPr txBox="1"/>
                <p:nvPr/>
              </p:nvSpPr>
              <p:spPr>
                <a:xfrm>
                  <a:off x="4201364" y="1516641"/>
                  <a:ext cx="427776" cy="348341"/>
                </a:xfrm>
                <a:prstGeom prst="rect">
                  <a:avLst/>
                </a:prstGeom>
                <a:noFill/>
              </p:spPr>
              <p:txBody>
                <a:bodyPr wrap="square" rtlCol="0">
                  <a:spAutoFit/>
                </a:bodyPr>
                <a:lstStyle/>
                <a:p>
                  <a:r>
                    <a:rPr lang="hu-HU" sz="1000" smtClean="0"/>
                    <a:t>gRNA3</a:t>
                  </a:r>
                  <a:endParaRPr lang="hu-HU" sz="1000" dirty="0"/>
                </a:p>
              </p:txBody>
            </p:sp>
            <p:sp>
              <p:nvSpPr>
                <p:cNvPr id="50" name="Szövegdoboz 49">
                  <a:extLst>
                    <a:ext uri="{FF2B5EF4-FFF2-40B4-BE49-F238E27FC236}">
                      <a16:creationId xmlns="" xmlns:a16="http://schemas.microsoft.com/office/drawing/2014/main" id="{FDCE50E5-0A72-41B8-A6DB-A341CAA6B231}"/>
                    </a:ext>
                  </a:extLst>
                </p:cNvPr>
                <p:cNvSpPr txBox="1"/>
                <p:nvPr/>
              </p:nvSpPr>
              <p:spPr>
                <a:xfrm>
                  <a:off x="4544829" y="1524012"/>
                  <a:ext cx="431885" cy="348345"/>
                </a:xfrm>
                <a:prstGeom prst="rect">
                  <a:avLst/>
                </a:prstGeom>
                <a:noFill/>
              </p:spPr>
              <p:txBody>
                <a:bodyPr wrap="square" rtlCol="0">
                  <a:spAutoFit/>
                </a:bodyPr>
                <a:lstStyle/>
                <a:p>
                  <a:r>
                    <a:rPr lang="hu-HU" sz="1000" smtClean="0"/>
                    <a:t>gRNA4</a:t>
                  </a:r>
                  <a:endParaRPr lang="hu-HU" sz="1000" dirty="0"/>
                </a:p>
              </p:txBody>
            </p:sp>
            <p:sp>
              <p:nvSpPr>
                <p:cNvPr id="52" name="Szövegdoboz 51">
                  <a:extLst>
                    <a:ext uri="{FF2B5EF4-FFF2-40B4-BE49-F238E27FC236}">
                      <a16:creationId xmlns="" xmlns:a16="http://schemas.microsoft.com/office/drawing/2014/main" id="{FEC53ECE-0620-4490-982F-65ADC8BE2FD9}"/>
                    </a:ext>
                  </a:extLst>
                </p:cNvPr>
                <p:cNvSpPr txBox="1"/>
                <p:nvPr/>
              </p:nvSpPr>
              <p:spPr>
                <a:xfrm>
                  <a:off x="6704321" y="1749030"/>
                  <a:ext cx="237146" cy="348341"/>
                </a:xfrm>
                <a:prstGeom prst="rect">
                  <a:avLst/>
                </a:prstGeom>
                <a:noFill/>
              </p:spPr>
              <p:txBody>
                <a:bodyPr wrap="square" rtlCol="0">
                  <a:spAutoFit/>
                </a:bodyPr>
                <a:lstStyle/>
                <a:p>
                  <a:r>
                    <a:rPr lang="hu-HU" sz="1000" smtClean="0"/>
                    <a:t>P6</a:t>
                  </a:r>
                  <a:endParaRPr lang="hu-HU" sz="1000" dirty="0"/>
                </a:p>
              </p:txBody>
            </p:sp>
          </p:grpSp>
        </p:grpSp>
        <p:sp>
          <p:nvSpPr>
            <p:cNvPr id="7" name="Szövegdoboz 6">
              <a:extLst>
                <a:ext uri="{FF2B5EF4-FFF2-40B4-BE49-F238E27FC236}">
                  <a16:creationId xmlns="" xmlns:a16="http://schemas.microsoft.com/office/drawing/2014/main" id="{4C08FD6B-A475-4941-AFE1-C34E48966DAD}"/>
                </a:ext>
              </a:extLst>
            </p:cNvPr>
            <p:cNvSpPr txBox="1"/>
            <p:nvPr/>
          </p:nvSpPr>
          <p:spPr>
            <a:xfrm>
              <a:off x="2618960" y="2727687"/>
              <a:ext cx="1895890" cy="276999"/>
            </a:xfrm>
            <a:prstGeom prst="rect">
              <a:avLst/>
            </a:prstGeom>
            <a:noFill/>
          </p:spPr>
          <p:txBody>
            <a:bodyPr wrap="square" rtlCol="0">
              <a:spAutoFit/>
            </a:bodyPr>
            <a:lstStyle/>
            <a:p>
              <a:r>
                <a:rPr lang="hu-HU" sz="1200" i="1" dirty="0" err="1"/>
                <a:t>Solanum</a:t>
              </a:r>
              <a:r>
                <a:rPr lang="hu-HU" sz="1200" i="1" dirty="0"/>
                <a:t> </a:t>
              </a:r>
              <a:r>
                <a:rPr lang="hu-HU" sz="1200" i="1" dirty="0" err="1"/>
                <a:t>tuberosum</a:t>
              </a:r>
              <a:r>
                <a:rPr lang="hu-HU" sz="1200" i="1" dirty="0"/>
                <a:t> GI.04</a:t>
              </a:r>
            </a:p>
          </p:txBody>
        </p:sp>
        <p:sp>
          <p:nvSpPr>
            <p:cNvPr id="12" name="Szövegdoboz 11">
              <a:extLst>
                <a:ext uri="{FF2B5EF4-FFF2-40B4-BE49-F238E27FC236}">
                  <a16:creationId xmlns="" xmlns:a16="http://schemas.microsoft.com/office/drawing/2014/main" id="{DE1A8D0A-0A3A-4C7D-9639-6D8143303055}"/>
                </a:ext>
              </a:extLst>
            </p:cNvPr>
            <p:cNvSpPr txBox="1"/>
            <p:nvPr/>
          </p:nvSpPr>
          <p:spPr>
            <a:xfrm>
              <a:off x="1275420" y="3175181"/>
              <a:ext cx="371920" cy="215444"/>
            </a:xfrm>
            <a:prstGeom prst="rect">
              <a:avLst/>
            </a:prstGeom>
            <a:noFill/>
          </p:spPr>
          <p:txBody>
            <a:bodyPr wrap="square" rtlCol="0">
              <a:spAutoFit/>
            </a:bodyPr>
            <a:lstStyle/>
            <a:p>
              <a:r>
                <a:rPr lang="hu-HU" sz="800" dirty="0"/>
                <a:t>ATG</a:t>
              </a:r>
            </a:p>
          </p:txBody>
        </p:sp>
        <p:grpSp>
          <p:nvGrpSpPr>
            <p:cNvPr id="13" name="Csoportba foglalás 205">
              <a:extLst>
                <a:ext uri="{FF2B5EF4-FFF2-40B4-BE49-F238E27FC236}">
                  <a16:creationId xmlns="" xmlns:a16="http://schemas.microsoft.com/office/drawing/2014/main" id="{1E910516-8CFB-4229-91F2-9A30517863FA}"/>
                </a:ext>
              </a:extLst>
            </p:cNvPr>
            <p:cNvGrpSpPr/>
            <p:nvPr/>
          </p:nvGrpSpPr>
          <p:grpSpPr>
            <a:xfrm>
              <a:off x="1375192" y="3110595"/>
              <a:ext cx="4320000" cy="68400"/>
              <a:chOff x="1407210" y="4279412"/>
              <a:chExt cx="9180000" cy="147212"/>
            </a:xfrm>
          </p:grpSpPr>
          <p:cxnSp>
            <p:nvCxnSpPr>
              <p:cNvPr id="23" name="Egyenes összekötő 22">
                <a:extLst>
                  <a:ext uri="{FF2B5EF4-FFF2-40B4-BE49-F238E27FC236}">
                    <a16:creationId xmlns="" xmlns:a16="http://schemas.microsoft.com/office/drawing/2014/main" id="{0365B689-3725-44B4-82DB-DC56A2947B4B}"/>
                  </a:ext>
                </a:extLst>
              </p:cNvPr>
              <p:cNvCxnSpPr>
                <a:cxnSpLocks/>
              </p:cNvCxnSpPr>
              <p:nvPr/>
            </p:nvCxnSpPr>
            <p:spPr>
              <a:xfrm>
                <a:off x="1407210" y="4361581"/>
                <a:ext cx="9180000" cy="0"/>
              </a:xfrm>
              <a:prstGeom prst="line">
                <a:avLst/>
              </a:prstGeom>
              <a:ln w="19050"/>
            </p:spPr>
            <p:style>
              <a:lnRef idx="1">
                <a:schemeClr val="dk1"/>
              </a:lnRef>
              <a:fillRef idx="0">
                <a:schemeClr val="dk1"/>
              </a:fillRef>
              <a:effectRef idx="0">
                <a:schemeClr val="dk1"/>
              </a:effectRef>
              <a:fontRef idx="minor">
                <a:schemeClr val="tx1"/>
              </a:fontRef>
            </p:style>
          </p:cxnSp>
          <p:sp>
            <p:nvSpPr>
              <p:cNvPr id="24" name="Téglalap 23">
                <a:extLst>
                  <a:ext uri="{FF2B5EF4-FFF2-40B4-BE49-F238E27FC236}">
                    <a16:creationId xmlns="" xmlns:a16="http://schemas.microsoft.com/office/drawing/2014/main" id="{5CE6BEE8-18A7-49AA-8363-60C9525C8AFB}"/>
                  </a:ext>
                </a:extLst>
              </p:cNvPr>
              <p:cNvSpPr/>
              <p:nvPr/>
            </p:nvSpPr>
            <p:spPr>
              <a:xfrm>
                <a:off x="1819979" y="4280661"/>
                <a:ext cx="36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25" name="Téglalap 24">
                <a:extLst>
                  <a:ext uri="{FF2B5EF4-FFF2-40B4-BE49-F238E27FC236}">
                    <a16:creationId xmlns="" xmlns:a16="http://schemas.microsoft.com/office/drawing/2014/main" id="{52979AD9-510B-4CAD-9766-897C503C2C88}"/>
                  </a:ext>
                </a:extLst>
              </p:cNvPr>
              <p:cNvSpPr/>
              <p:nvPr/>
            </p:nvSpPr>
            <p:spPr>
              <a:xfrm>
                <a:off x="4300432" y="4280661"/>
                <a:ext cx="36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26" name="Téglalap 25">
                <a:extLst>
                  <a:ext uri="{FF2B5EF4-FFF2-40B4-BE49-F238E27FC236}">
                    <a16:creationId xmlns="" xmlns:a16="http://schemas.microsoft.com/office/drawing/2014/main" id="{99C43B79-C080-414C-84E3-61DDFC7B632D}"/>
                  </a:ext>
                </a:extLst>
              </p:cNvPr>
              <p:cNvSpPr/>
              <p:nvPr/>
            </p:nvSpPr>
            <p:spPr>
              <a:xfrm>
                <a:off x="4363331" y="4280661"/>
                <a:ext cx="216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27" name="Téglalap 26">
                <a:extLst>
                  <a:ext uri="{FF2B5EF4-FFF2-40B4-BE49-F238E27FC236}">
                    <a16:creationId xmlns="" xmlns:a16="http://schemas.microsoft.com/office/drawing/2014/main" id="{4A60B08E-3186-4473-83F2-23CAE3E9320F}"/>
                  </a:ext>
                </a:extLst>
              </p:cNvPr>
              <p:cNvSpPr/>
              <p:nvPr/>
            </p:nvSpPr>
            <p:spPr>
              <a:xfrm>
                <a:off x="4411830" y="4280661"/>
                <a:ext cx="432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28" name="Téglalap 27">
                <a:extLst>
                  <a:ext uri="{FF2B5EF4-FFF2-40B4-BE49-F238E27FC236}">
                    <a16:creationId xmlns="" xmlns:a16="http://schemas.microsoft.com/office/drawing/2014/main" id="{D4B062E8-392A-4D4F-95ED-74DC39F49726}"/>
                  </a:ext>
                </a:extLst>
              </p:cNvPr>
              <p:cNvSpPr/>
              <p:nvPr/>
            </p:nvSpPr>
            <p:spPr>
              <a:xfrm>
                <a:off x="4488792" y="4280661"/>
                <a:ext cx="72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29" name="Téglalap 28">
                <a:extLst>
                  <a:ext uri="{FF2B5EF4-FFF2-40B4-BE49-F238E27FC236}">
                    <a16:creationId xmlns="" xmlns:a16="http://schemas.microsoft.com/office/drawing/2014/main" id="{19A68651-55C8-48C8-81FF-39945B43F784}"/>
                  </a:ext>
                </a:extLst>
              </p:cNvPr>
              <p:cNvSpPr/>
              <p:nvPr/>
            </p:nvSpPr>
            <p:spPr>
              <a:xfrm>
                <a:off x="5800133" y="4279412"/>
                <a:ext cx="216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30" name="Téglalap 29">
                <a:extLst>
                  <a:ext uri="{FF2B5EF4-FFF2-40B4-BE49-F238E27FC236}">
                    <a16:creationId xmlns="" xmlns:a16="http://schemas.microsoft.com/office/drawing/2014/main" id="{A2EB72F6-0689-49E4-9FD5-474ED98E77F5}"/>
                  </a:ext>
                </a:extLst>
              </p:cNvPr>
              <p:cNvSpPr/>
              <p:nvPr/>
            </p:nvSpPr>
            <p:spPr>
              <a:xfrm>
                <a:off x="7812370" y="4279412"/>
                <a:ext cx="72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31" name="Téglalap 30">
                <a:extLst>
                  <a:ext uri="{FF2B5EF4-FFF2-40B4-BE49-F238E27FC236}">
                    <a16:creationId xmlns="" xmlns:a16="http://schemas.microsoft.com/office/drawing/2014/main" id="{7606EA72-9CFB-40E7-A4ED-816FA4373A70}"/>
                  </a:ext>
                </a:extLst>
              </p:cNvPr>
              <p:cNvSpPr/>
              <p:nvPr/>
            </p:nvSpPr>
            <p:spPr>
              <a:xfrm>
                <a:off x="7908987" y="4279412"/>
                <a:ext cx="36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32" name="Téglalap 31">
                <a:extLst>
                  <a:ext uri="{FF2B5EF4-FFF2-40B4-BE49-F238E27FC236}">
                    <a16:creationId xmlns="" xmlns:a16="http://schemas.microsoft.com/office/drawing/2014/main" id="{6DE006D7-9D20-40FC-A3F5-52564AA5F5A9}"/>
                  </a:ext>
                </a:extLst>
              </p:cNvPr>
              <p:cNvSpPr/>
              <p:nvPr/>
            </p:nvSpPr>
            <p:spPr>
              <a:xfrm>
                <a:off x="8935715" y="4282624"/>
                <a:ext cx="72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33" name="Téglalap 32">
                <a:extLst>
                  <a:ext uri="{FF2B5EF4-FFF2-40B4-BE49-F238E27FC236}">
                    <a16:creationId xmlns="" xmlns:a16="http://schemas.microsoft.com/office/drawing/2014/main" id="{FCC4AF93-C5EE-464C-B200-85B1E59D77B4}"/>
                  </a:ext>
                </a:extLst>
              </p:cNvPr>
              <p:cNvSpPr/>
              <p:nvPr/>
            </p:nvSpPr>
            <p:spPr>
              <a:xfrm>
                <a:off x="9045393" y="4279412"/>
                <a:ext cx="432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34" name="Téglalap 33">
                <a:extLst>
                  <a:ext uri="{FF2B5EF4-FFF2-40B4-BE49-F238E27FC236}">
                    <a16:creationId xmlns="" xmlns:a16="http://schemas.microsoft.com/office/drawing/2014/main" id="{669A4730-6660-469D-9C53-BA80603680A4}"/>
                  </a:ext>
                </a:extLst>
              </p:cNvPr>
              <p:cNvSpPr/>
              <p:nvPr/>
            </p:nvSpPr>
            <p:spPr>
              <a:xfrm>
                <a:off x="10196656" y="4279412"/>
                <a:ext cx="36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35" name="Téglalap 34">
                <a:extLst>
                  <a:ext uri="{FF2B5EF4-FFF2-40B4-BE49-F238E27FC236}">
                    <a16:creationId xmlns="" xmlns:a16="http://schemas.microsoft.com/office/drawing/2014/main" id="{F4A90D2E-CEB5-47DB-926D-14D2081EF57A}"/>
                  </a:ext>
                </a:extLst>
              </p:cNvPr>
              <p:cNvSpPr/>
              <p:nvPr/>
            </p:nvSpPr>
            <p:spPr>
              <a:xfrm>
                <a:off x="10447187" y="4279412"/>
                <a:ext cx="36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36" name="Téglalap 35">
                <a:extLst>
                  <a:ext uri="{FF2B5EF4-FFF2-40B4-BE49-F238E27FC236}">
                    <a16:creationId xmlns="" xmlns:a16="http://schemas.microsoft.com/office/drawing/2014/main" id="{4BA58F74-34E3-4FBC-A552-C55F060729B5}"/>
                  </a:ext>
                </a:extLst>
              </p:cNvPr>
              <p:cNvSpPr/>
              <p:nvPr/>
            </p:nvSpPr>
            <p:spPr>
              <a:xfrm>
                <a:off x="10336021" y="4279412"/>
                <a:ext cx="72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37" name="Téglalap 36">
                <a:extLst>
                  <a:ext uri="{FF2B5EF4-FFF2-40B4-BE49-F238E27FC236}">
                    <a16:creationId xmlns="" xmlns:a16="http://schemas.microsoft.com/office/drawing/2014/main" id="{399C98D7-B8DE-4D8E-88DF-ED7241E840B4}"/>
                  </a:ext>
                </a:extLst>
              </p:cNvPr>
              <p:cNvSpPr/>
              <p:nvPr/>
            </p:nvSpPr>
            <p:spPr>
              <a:xfrm>
                <a:off x="10506926" y="4279412"/>
                <a:ext cx="72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grpSp>
        <p:sp>
          <p:nvSpPr>
            <p:cNvPr id="14" name="Rectangle 135"/>
            <p:cNvSpPr>
              <a:spLocks noChangeArrowheads="1"/>
            </p:cNvSpPr>
            <p:nvPr/>
          </p:nvSpPr>
          <p:spPr bwMode="auto">
            <a:xfrm>
              <a:off x="2532613" y="3725809"/>
              <a:ext cx="72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5" name="Rectangle 135"/>
            <p:cNvSpPr>
              <a:spLocks noChangeArrowheads="1"/>
            </p:cNvSpPr>
            <p:nvPr/>
          </p:nvSpPr>
          <p:spPr bwMode="auto">
            <a:xfrm>
              <a:off x="3013626" y="3725809"/>
              <a:ext cx="72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6" name="Rectangle 134"/>
            <p:cNvSpPr>
              <a:spLocks noChangeArrowheads="1"/>
            </p:cNvSpPr>
            <p:nvPr/>
          </p:nvSpPr>
          <p:spPr bwMode="auto">
            <a:xfrm>
              <a:off x="1382456" y="3728189"/>
              <a:ext cx="72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9" name="Rectangle 134"/>
            <p:cNvSpPr>
              <a:spLocks noChangeArrowheads="1"/>
            </p:cNvSpPr>
            <p:nvPr/>
          </p:nvSpPr>
          <p:spPr bwMode="auto">
            <a:xfrm>
              <a:off x="5706014" y="3721046"/>
              <a:ext cx="72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74" name="Egyenes összekötő 73"/>
            <p:cNvCxnSpPr/>
            <p:nvPr/>
          </p:nvCxnSpPr>
          <p:spPr>
            <a:xfrm>
              <a:off x="1457874" y="4089991"/>
              <a:ext cx="106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ectangle 134"/>
            <p:cNvSpPr>
              <a:spLocks noChangeArrowheads="1"/>
            </p:cNvSpPr>
            <p:nvPr/>
          </p:nvSpPr>
          <p:spPr bwMode="auto">
            <a:xfrm>
              <a:off x="1391950" y="4052041"/>
              <a:ext cx="72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9" name="Rectangle 197"/>
            <p:cNvSpPr>
              <a:spLocks noChangeArrowheads="1"/>
            </p:cNvSpPr>
            <p:nvPr/>
          </p:nvSpPr>
          <p:spPr bwMode="auto">
            <a:xfrm>
              <a:off x="2970734" y="4055727"/>
              <a:ext cx="234000"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0" name="Rectangle 135"/>
            <p:cNvSpPr>
              <a:spLocks noChangeArrowheads="1"/>
            </p:cNvSpPr>
            <p:nvPr/>
          </p:nvSpPr>
          <p:spPr bwMode="auto">
            <a:xfrm>
              <a:off x="2523071" y="4054440"/>
              <a:ext cx="72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91" name="Egyenes összekötő 90"/>
            <p:cNvCxnSpPr/>
            <p:nvPr/>
          </p:nvCxnSpPr>
          <p:spPr>
            <a:xfrm>
              <a:off x="2594527" y="4089991"/>
              <a:ext cx="36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Rectangle 174"/>
            <p:cNvSpPr>
              <a:spLocks noChangeArrowheads="1"/>
            </p:cNvSpPr>
            <p:nvPr/>
          </p:nvSpPr>
          <p:spPr bwMode="auto">
            <a:xfrm flipV="1">
              <a:off x="2959584" y="4052838"/>
              <a:ext cx="10800" cy="64800"/>
            </a:xfrm>
            <a:prstGeom prst="rect">
              <a:avLst/>
            </a:prstGeom>
            <a:solidFill>
              <a:srgbClr val="00FFFF"/>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93" name="Egyenes összekötő 92"/>
            <p:cNvCxnSpPr/>
            <p:nvPr/>
          </p:nvCxnSpPr>
          <p:spPr>
            <a:xfrm>
              <a:off x="3205712" y="4089991"/>
              <a:ext cx="252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Egyenes összekötő 93"/>
            <p:cNvCxnSpPr/>
            <p:nvPr/>
          </p:nvCxnSpPr>
          <p:spPr>
            <a:xfrm>
              <a:off x="1453095" y="4185236"/>
              <a:ext cx="106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Rectangle 134"/>
            <p:cNvSpPr>
              <a:spLocks noChangeArrowheads="1"/>
            </p:cNvSpPr>
            <p:nvPr/>
          </p:nvSpPr>
          <p:spPr bwMode="auto">
            <a:xfrm>
              <a:off x="1387171" y="4147286"/>
              <a:ext cx="72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6" name="Rectangle 197"/>
            <p:cNvSpPr>
              <a:spLocks noChangeArrowheads="1"/>
            </p:cNvSpPr>
            <p:nvPr/>
          </p:nvSpPr>
          <p:spPr bwMode="auto">
            <a:xfrm>
              <a:off x="2951666" y="4150972"/>
              <a:ext cx="234000"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7" name="Rectangle 135"/>
            <p:cNvSpPr>
              <a:spLocks noChangeArrowheads="1"/>
            </p:cNvSpPr>
            <p:nvPr/>
          </p:nvSpPr>
          <p:spPr bwMode="auto">
            <a:xfrm>
              <a:off x="2523055" y="4149685"/>
              <a:ext cx="72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98" name="Egyenes összekötő 97"/>
            <p:cNvCxnSpPr/>
            <p:nvPr/>
          </p:nvCxnSpPr>
          <p:spPr>
            <a:xfrm>
              <a:off x="2589748" y="4185236"/>
              <a:ext cx="36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Egyenes összekötő 99"/>
            <p:cNvCxnSpPr/>
            <p:nvPr/>
          </p:nvCxnSpPr>
          <p:spPr>
            <a:xfrm>
              <a:off x="3177118" y="4185236"/>
              <a:ext cx="252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Rectangle 134"/>
            <p:cNvSpPr>
              <a:spLocks noChangeArrowheads="1"/>
            </p:cNvSpPr>
            <p:nvPr/>
          </p:nvSpPr>
          <p:spPr bwMode="auto">
            <a:xfrm>
              <a:off x="1387171" y="4242535"/>
              <a:ext cx="72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02" name="Egyenes összekötő 101"/>
            <p:cNvCxnSpPr/>
            <p:nvPr/>
          </p:nvCxnSpPr>
          <p:spPr>
            <a:xfrm>
              <a:off x="1457857" y="4275722"/>
              <a:ext cx="106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Rectangle 135"/>
            <p:cNvSpPr>
              <a:spLocks noChangeArrowheads="1"/>
            </p:cNvSpPr>
            <p:nvPr/>
          </p:nvSpPr>
          <p:spPr bwMode="auto">
            <a:xfrm>
              <a:off x="2527802" y="4244929"/>
              <a:ext cx="72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04" name="Egyenes összekötő 103"/>
            <p:cNvCxnSpPr/>
            <p:nvPr/>
          </p:nvCxnSpPr>
          <p:spPr>
            <a:xfrm>
              <a:off x="2594495" y="4280480"/>
              <a:ext cx="2988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Rectangle 197"/>
            <p:cNvSpPr>
              <a:spLocks noChangeArrowheads="1"/>
            </p:cNvSpPr>
            <p:nvPr/>
          </p:nvSpPr>
          <p:spPr bwMode="auto">
            <a:xfrm>
              <a:off x="2894558" y="4250984"/>
              <a:ext cx="252000"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06" name="Egyenes összekötő 105"/>
            <p:cNvCxnSpPr/>
            <p:nvPr/>
          </p:nvCxnSpPr>
          <p:spPr>
            <a:xfrm>
              <a:off x="3110443" y="4280484"/>
              <a:ext cx="25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Egyenes összekötő 106"/>
            <p:cNvCxnSpPr/>
            <p:nvPr/>
          </p:nvCxnSpPr>
          <p:spPr>
            <a:xfrm>
              <a:off x="1462621" y="4366230"/>
              <a:ext cx="106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Rectangle 134"/>
            <p:cNvSpPr>
              <a:spLocks noChangeArrowheads="1"/>
            </p:cNvSpPr>
            <p:nvPr/>
          </p:nvSpPr>
          <p:spPr bwMode="auto">
            <a:xfrm>
              <a:off x="1387171" y="4333043"/>
              <a:ext cx="72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0" name="Rectangle 135"/>
            <p:cNvSpPr>
              <a:spLocks noChangeArrowheads="1"/>
            </p:cNvSpPr>
            <p:nvPr/>
          </p:nvSpPr>
          <p:spPr bwMode="auto">
            <a:xfrm>
              <a:off x="2527818" y="4335442"/>
              <a:ext cx="72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11" name="Egyenes összekötő 110"/>
            <p:cNvCxnSpPr/>
            <p:nvPr/>
          </p:nvCxnSpPr>
          <p:spPr>
            <a:xfrm>
              <a:off x="2589748" y="4370993"/>
              <a:ext cx="36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Rectangle 174"/>
            <p:cNvSpPr>
              <a:spLocks noChangeArrowheads="1"/>
            </p:cNvSpPr>
            <p:nvPr/>
          </p:nvSpPr>
          <p:spPr bwMode="auto">
            <a:xfrm flipV="1">
              <a:off x="2950042" y="4333840"/>
              <a:ext cx="262800" cy="64800"/>
            </a:xfrm>
            <a:prstGeom prst="rect">
              <a:avLst/>
            </a:prstGeom>
            <a:solidFill>
              <a:srgbClr val="00FFFF"/>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13" name="Egyenes összekötő 112"/>
            <p:cNvCxnSpPr/>
            <p:nvPr/>
          </p:nvCxnSpPr>
          <p:spPr>
            <a:xfrm>
              <a:off x="3200933" y="4370993"/>
              <a:ext cx="250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5" name="Csoportba foglalás 124"/>
            <p:cNvGrpSpPr/>
            <p:nvPr/>
          </p:nvGrpSpPr>
          <p:grpSpPr>
            <a:xfrm>
              <a:off x="1073547" y="3869139"/>
              <a:ext cx="400206" cy="664699"/>
              <a:chOff x="928531" y="5878972"/>
              <a:chExt cx="400206" cy="664699"/>
            </a:xfrm>
          </p:grpSpPr>
          <p:sp>
            <p:nvSpPr>
              <p:cNvPr id="114" name="Szövegdoboz 113">
                <a:extLst>
                  <a:ext uri="{FF2B5EF4-FFF2-40B4-BE49-F238E27FC236}">
                    <a16:creationId xmlns="" xmlns:a16="http://schemas.microsoft.com/office/drawing/2014/main" id="{ECEE0BD5-1233-42D1-8361-636CCC1406F1}"/>
                  </a:ext>
                </a:extLst>
              </p:cNvPr>
              <p:cNvSpPr txBox="1"/>
              <p:nvPr/>
            </p:nvSpPr>
            <p:spPr>
              <a:xfrm rot="16200000">
                <a:off x="711597" y="6095906"/>
                <a:ext cx="664699" cy="230832"/>
              </a:xfrm>
              <a:prstGeom prst="rect">
                <a:avLst/>
              </a:prstGeom>
              <a:noFill/>
            </p:spPr>
            <p:txBody>
              <a:bodyPr wrap="square" rtlCol="0">
                <a:spAutoFit/>
              </a:bodyPr>
              <a:lstStyle/>
              <a:p>
                <a:r>
                  <a:rPr lang="hu-HU" sz="900" dirty="0">
                    <a:latin typeface="Calibri" panose="020F0502020204030204" pitchFamily="34" charset="0"/>
                    <a:cs typeface="Calibri" panose="020F0502020204030204" pitchFamily="34" charset="0"/>
                  </a:rPr>
                  <a:t>m</a:t>
                </a:r>
                <a:r>
                  <a:rPr lang="hu-HU" sz="900" smtClean="0">
                    <a:latin typeface="Calibri" panose="020F0502020204030204" pitchFamily="34" charset="0"/>
                    <a:cs typeface="Calibri" panose="020F0502020204030204" pitchFamily="34" charset="0"/>
                  </a:rPr>
                  <a:t>GI.04/1</a:t>
                </a:r>
                <a:endParaRPr lang="hu-HU" sz="900" dirty="0">
                  <a:latin typeface="Calibri" panose="020F0502020204030204" pitchFamily="34" charset="0"/>
                  <a:cs typeface="Calibri" panose="020F0502020204030204" pitchFamily="34" charset="0"/>
                </a:endParaRPr>
              </a:p>
            </p:txBody>
          </p:sp>
          <p:grpSp>
            <p:nvGrpSpPr>
              <p:cNvPr id="115" name="Csoportba foglalás 114"/>
              <p:cNvGrpSpPr/>
              <p:nvPr/>
            </p:nvGrpSpPr>
            <p:grpSpPr>
              <a:xfrm>
                <a:off x="1076160" y="5972921"/>
                <a:ext cx="252577" cy="502496"/>
                <a:chOff x="1076160" y="5972921"/>
                <a:chExt cx="252577" cy="502496"/>
              </a:xfrm>
            </p:grpSpPr>
            <p:sp>
              <p:nvSpPr>
                <p:cNvPr id="118" name="Szövegdoboz 117">
                  <a:extLst>
                    <a:ext uri="{FF2B5EF4-FFF2-40B4-BE49-F238E27FC236}">
                      <a16:creationId xmlns="" xmlns:a16="http://schemas.microsoft.com/office/drawing/2014/main" id="{E7E32106-6AE2-481E-B093-7B8D0658A3EF}"/>
                    </a:ext>
                  </a:extLst>
                </p:cNvPr>
                <p:cNvSpPr txBox="1"/>
                <p:nvPr/>
              </p:nvSpPr>
              <p:spPr>
                <a:xfrm>
                  <a:off x="1076160" y="6156008"/>
                  <a:ext cx="219244" cy="215444"/>
                </a:xfrm>
                <a:prstGeom prst="rect">
                  <a:avLst/>
                </a:prstGeom>
                <a:noFill/>
              </p:spPr>
              <p:txBody>
                <a:bodyPr wrap="square" rtlCol="0">
                  <a:spAutoFit/>
                </a:bodyPr>
                <a:lstStyle/>
                <a:p>
                  <a:r>
                    <a:rPr lang="hu-HU" sz="800" smtClean="0"/>
                    <a:t>c</a:t>
                  </a:r>
                  <a:endParaRPr lang="hu-HU" sz="800" dirty="0"/>
                </a:p>
              </p:txBody>
            </p:sp>
            <p:sp>
              <p:nvSpPr>
                <p:cNvPr id="117" name="Szövegdoboz 116">
                  <a:extLst>
                    <a:ext uri="{FF2B5EF4-FFF2-40B4-BE49-F238E27FC236}">
                      <a16:creationId xmlns="" xmlns:a16="http://schemas.microsoft.com/office/drawing/2014/main" id="{8899D434-0AD4-4495-BB7F-85F7A8B52F31}"/>
                    </a:ext>
                  </a:extLst>
                </p:cNvPr>
                <p:cNvSpPr txBox="1"/>
                <p:nvPr/>
              </p:nvSpPr>
              <p:spPr>
                <a:xfrm>
                  <a:off x="1085087" y="6085529"/>
                  <a:ext cx="234125" cy="215444"/>
                </a:xfrm>
                <a:prstGeom prst="rect">
                  <a:avLst/>
                </a:prstGeom>
                <a:noFill/>
              </p:spPr>
              <p:txBody>
                <a:bodyPr wrap="square" rtlCol="0">
                  <a:spAutoFit/>
                </a:bodyPr>
                <a:lstStyle/>
                <a:p>
                  <a:r>
                    <a:rPr lang="hu-HU" sz="800" smtClean="0"/>
                    <a:t>b</a:t>
                  </a:r>
                  <a:endParaRPr lang="hu-HU" sz="800" dirty="0"/>
                </a:p>
              </p:txBody>
            </p:sp>
            <p:sp>
              <p:nvSpPr>
                <p:cNvPr id="116" name="Szövegdoboz 115">
                  <a:extLst>
                    <a:ext uri="{FF2B5EF4-FFF2-40B4-BE49-F238E27FC236}">
                      <a16:creationId xmlns="" xmlns:a16="http://schemas.microsoft.com/office/drawing/2014/main" id="{74DA1930-34C2-44D5-B5B4-E8B68926C6BD}"/>
                    </a:ext>
                  </a:extLst>
                </p:cNvPr>
                <p:cNvSpPr txBox="1"/>
                <p:nvPr/>
              </p:nvSpPr>
              <p:spPr>
                <a:xfrm>
                  <a:off x="1086183" y="5972921"/>
                  <a:ext cx="190167" cy="215444"/>
                </a:xfrm>
                <a:prstGeom prst="rect">
                  <a:avLst/>
                </a:prstGeom>
                <a:noFill/>
              </p:spPr>
              <p:txBody>
                <a:bodyPr wrap="square" rtlCol="0">
                  <a:spAutoFit/>
                </a:bodyPr>
                <a:lstStyle/>
                <a:p>
                  <a:r>
                    <a:rPr lang="hu-HU" sz="800" dirty="0"/>
                    <a:t>a</a:t>
                  </a:r>
                </a:p>
              </p:txBody>
            </p:sp>
            <p:sp>
              <p:nvSpPr>
                <p:cNvPr id="119" name="Szövegdoboz 118">
                  <a:extLst>
                    <a:ext uri="{FF2B5EF4-FFF2-40B4-BE49-F238E27FC236}">
                      <a16:creationId xmlns="" xmlns:a16="http://schemas.microsoft.com/office/drawing/2014/main" id="{45D2D956-0AEE-4A7C-B7C6-B6BE81EFCAA8}"/>
                    </a:ext>
                  </a:extLst>
                </p:cNvPr>
                <p:cNvSpPr txBox="1"/>
                <p:nvPr/>
              </p:nvSpPr>
              <p:spPr>
                <a:xfrm>
                  <a:off x="1083463" y="6259973"/>
                  <a:ext cx="245274" cy="215444"/>
                </a:xfrm>
                <a:prstGeom prst="rect">
                  <a:avLst/>
                </a:prstGeom>
                <a:noFill/>
              </p:spPr>
              <p:txBody>
                <a:bodyPr wrap="square" rtlCol="0">
                  <a:spAutoFit/>
                </a:bodyPr>
                <a:lstStyle/>
                <a:p>
                  <a:r>
                    <a:rPr lang="hu-HU" sz="800" smtClean="0"/>
                    <a:t>d</a:t>
                  </a:r>
                  <a:endParaRPr lang="hu-HU" sz="800" dirty="0"/>
                </a:p>
              </p:txBody>
            </p:sp>
            <p:sp>
              <p:nvSpPr>
                <p:cNvPr id="124" name="Bal oldali kapcsos zárójel 123"/>
                <p:cNvSpPr/>
                <p:nvPr/>
              </p:nvSpPr>
              <p:spPr>
                <a:xfrm>
                  <a:off x="1100145" y="6022975"/>
                  <a:ext cx="72000" cy="40957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grpSp>
        </p:grpSp>
        <p:sp>
          <p:nvSpPr>
            <p:cNvPr id="126" name="Rectangle 134"/>
            <p:cNvSpPr>
              <a:spLocks noChangeArrowheads="1"/>
            </p:cNvSpPr>
            <p:nvPr/>
          </p:nvSpPr>
          <p:spPr bwMode="auto">
            <a:xfrm>
              <a:off x="5703870" y="4059183"/>
              <a:ext cx="72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7" name="Rectangle 134"/>
            <p:cNvSpPr>
              <a:spLocks noChangeArrowheads="1"/>
            </p:cNvSpPr>
            <p:nvPr/>
          </p:nvSpPr>
          <p:spPr bwMode="auto">
            <a:xfrm>
              <a:off x="5703870" y="4149671"/>
              <a:ext cx="72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8" name="Rectangle 134"/>
            <p:cNvSpPr>
              <a:spLocks noChangeArrowheads="1"/>
            </p:cNvSpPr>
            <p:nvPr/>
          </p:nvSpPr>
          <p:spPr bwMode="auto">
            <a:xfrm>
              <a:off x="5703870" y="4249684"/>
              <a:ext cx="72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9" name="Rectangle 134"/>
            <p:cNvSpPr>
              <a:spLocks noChangeArrowheads="1"/>
            </p:cNvSpPr>
            <p:nvPr/>
          </p:nvSpPr>
          <p:spPr bwMode="auto">
            <a:xfrm>
              <a:off x="5703870" y="4335408"/>
              <a:ext cx="72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41" name="Rectangle 134"/>
            <p:cNvSpPr>
              <a:spLocks noChangeArrowheads="1"/>
            </p:cNvSpPr>
            <p:nvPr/>
          </p:nvSpPr>
          <p:spPr bwMode="auto">
            <a:xfrm>
              <a:off x="1389045" y="4756905"/>
              <a:ext cx="72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42" name="Egyenes összekötő 141"/>
            <p:cNvCxnSpPr/>
            <p:nvPr/>
          </p:nvCxnSpPr>
          <p:spPr>
            <a:xfrm>
              <a:off x="1465808" y="4794855"/>
              <a:ext cx="106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Rectangle 135"/>
            <p:cNvSpPr>
              <a:spLocks noChangeArrowheads="1"/>
            </p:cNvSpPr>
            <p:nvPr/>
          </p:nvSpPr>
          <p:spPr bwMode="auto">
            <a:xfrm>
              <a:off x="2527802" y="4759333"/>
              <a:ext cx="72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44" name="Egyenes összekötő 143"/>
            <p:cNvCxnSpPr/>
            <p:nvPr/>
          </p:nvCxnSpPr>
          <p:spPr>
            <a:xfrm>
              <a:off x="2599242" y="4794868"/>
              <a:ext cx="30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Rectangle 197"/>
            <p:cNvSpPr>
              <a:spLocks noChangeArrowheads="1"/>
            </p:cNvSpPr>
            <p:nvPr/>
          </p:nvSpPr>
          <p:spPr bwMode="auto">
            <a:xfrm>
              <a:off x="2904068" y="4760609"/>
              <a:ext cx="252000"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46" name="Egyenes összekötő 145"/>
            <p:cNvCxnSpPr/>
            <p:nvPr/>
          </p:nvCxnSpPr>
          <p:spPr>
            <a:xfrm>
              <a:off x="3156495" y="4790072"/>
              <a:ext cx="255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Rectangle 134"/>
            <p:cNvSpPr>
              <a:spLocks noChangeArrowheads="1"/>
            </p:cNvSpPr>
            <p:nvPr/>
          </p:nvSpPr>
          <p:spPr bwMode="auto">
            <a:xfrm>
              <a:off x="5710998" y="4756917"/>
              <a:ext cx="72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48" name="Rectangle 134"/>
            <p:cNvSpPr>
              <a:spLocks noChangeArrowheads="1"/>
            </p:cNvSpPr>
            <p:nvPr/>
          </p:nvSpPr>
          <p:spPr bwMode="auto">
            <a:xfrm>
              <a:off x="1389608" y="4847393"/>
              <a:ext cx="72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49" name="Egyenes összekötő 148"/>
            <p:cNvCxnSpPr/>
            <p:nvPr/>
          </p:nvCxnSpPr>
          <p:spPr>
            <a:xfrm>
              <a:off x="1461029" y="4885336"/>
              <a:ext cx="106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Rectangle 135"/>
            <p:cNvSpPr>
              <a:spLocks noChangeArrowheads="1"/>
            </p:cNvSpPr>
            <p:nvPr/>
          </p:nvSpPr>
          <p:spPr bwMode="auto">
            <a:xfrm>
              <a:off x="2527786" y="4854577"/>
              <a:ext cx="72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51" name="Egyenes összekötő 150"/>
            <p:cNvCxnSpPr/>
            <p:nvPr/>
          </p:nvCxnSpPr>
          <p:spPr>
            <a:xfrm>
              <a:off x="2599226" y="4890112"/>
              <a:ext cx="32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Rectangle 197"/>
            <p:cNvSpPr>
              <a:spLocks noChangeArrowheads="1"/>
            </p:cNvSpPr>
            <p:nvPr/>
          </p:nvSpPr>
          <p:spPr bwMode="auto">
            <a:xfrm>
              <a:off x="2927867" y="4860616"/>
              <a:ext cx="291600"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53" name="Egyenes összekötő 152"/>
            <p:cNvCxnSpPr/>
            <p:nvPr/>
          </p:nvCxnSpPr>
          <p:spPr>
            <a:xfrm>
              <a:off x="3218398" y="4894842"/>
              <a:ext cx="250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4" name="Rectangle 134"/>
            <p:cNvSpPr>
              <a:spLocks noChangeArrowheads="1"/>
            </p:cNvSpPr>
            <p:nvPr/>
          </p:nvSpPr>
          <p:spPr bwMode="auto">
            <a:xfrm>
              <a:off x="5713381" y="4861691"/>
              <a:ext cx="72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55" name="Rectangle 134"/>
            <p:cNvSpPr>
              <a:spLocks noChangeArrowheads="1"/>
            </p:cNvSpPr>
            <p:nvPr/>
          </p:nvSpPr>
          <p:spPr bwMode="auto">
            <a:xfrm>
              <a:off x="1389592" y="4937874"/>
              <a:ext cx="72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56" name="Egyenes összekötő 155"/>
            <p:cNvCxnSpPr/>
            <p:nvPr/>
          </p:nvCxnSpPr>
          <p:spPr>
            <a:xfrm>
              <a:off x="1456250" y="4975817"/>
              <a:ext cx="106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Rectangle 135"/>
            <p:cNvSpPr>
              <a:spLocks noChangeArrowheads="1"/>
            </p:cNvSpPr>
            <p:nvPr/>
          </p:nvSpPr>
          <p:spPr bwMode="auto">
            <a:xfrm>
              <a:off x="2527770" y="4945058"/>
              <a:ext cx="72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58" name="Egyenes összekötő 157"/>
            <p:cNvCxnSpPr/>
            <p:nvPr/>
          </p:nvCxnSpPr>
          <p:spPr>
            <a:xfrm>
              <a:off x="2594447" y="4980593"/>
              <a:ext cx="2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Rectangle 197"/>
            <p:cNvSpPr>
              <a:spLocks noChangeArrowheads="1"/>
            </p:cNvSpPr>
            <p:nvPr/>
          </p:nvSpPr>
          <p:spPr bwMode="auto">
            <a:xfrm>
              <a:off x="2880221" y="4951097"/>
              <a:ext cx="288000"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60" name="Egyenes összekötő 159"/>
            <p:cNvCxnSpPr/>
            <p:nvPr/>
          </p:nvCxnSpPr>
          <p:spPr>
            <a:xfrm>
              <a:off x="3170752" y="4990086"/>
              <a:ext cx="2545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ctangle 134"/>
            <p:cNvSpPr>
              <a:spLocks noChangeArrowheads="1"/>
            </p:cNvSpPr>
            <p:nvPr/>
          </p:nvSpPr>
          <p:spPr bwMode="auto">
            <a:xfrm>
              <a:off x="5713365" y="4956936"/>
              <a:ext cx="72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62" name="Rectangle 134"/>
            <p:cNvSpPr>
              <a:spLocks noChangeArrowheads="1"/>
            </p:cNvSpPr>
            <p:nvPr/>
          </p:nvSpPr>
          <p:spPr bwMode="auto">
            <a:xfrm>
              <a:off x="1389576" y="5028355"/>
              <a:ext cx="72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63" name="Egyenes összekötő 162"/>
            <p:cNvCxnSpPr/>
            <p:nvPr/>
          </p:nvCxnSpPr>
          <p:spPr>
            <a:xfrm>
              <a:off x="1456234" y="5066298"/>
              <a:ext cx="106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4" name="Rectangle 135"/>
            <p:cNvSpPr>
              <a:spLocks noChangeArrowheads="1"/>
            </p:cNvSpPr>
            <p:nvPr/>
          </p:nvSpPr>
          <p:spPr bwMode="auto">
            <a:xfrm>
              <a:off x="2522992" y="5035539"/>
              <a:ext cx="72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65" name="Egyenes összekötő 164"/>
            <p:cNvCxnSpPr/>
            <p:nvPr/>
          </p:nvCxnSpPr>
          <p:spPr>
            <a:xfrm>
              <a:off x="2594431" y="5071074"/>
              <a:ext cx="34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Rectangle 197"/>
            <p:cNvSpPr>
              <a:spLocks noChangeArrowheads="1"/>
            </p:cNvSpPr>
            <p:nvPr/>
          </p:nvSpPr>
          <p:spPr bwMode="auto">
            <a:xfrm>
              <a:off x="2937361" y="5046341"/>
              <a:ext cx="108000"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67" name="Egyenes összekötő 166"/>
            <p:cNvCxnSpPr/>
            <p:nvPr/>
          </p:nvCxnSpPr>
          <p:spPr>
            <a:xfrm>
              <a:off x="3046898" y="5080567"/>
              <a:ext cx="266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Rectangle 134"/>
            <p:cNvSpPr>
              <a:spLocks noChangeArrowheads="1"/>
            </p:cNvSpPr>
            <p:nvPr/>
          </p:nvSpPr>
          <p:spPr bwMode="auto">
            <a:xfrm>
              <a:off x="5713349" y="5054560"/>
              <a:ext cx="72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grpSp>
          <p:nvGrpSpPr>
            <p:cNvPr id="173" name="Csoportba foglalás 172"/>
            <p:cNvGrpSpPr/>
            <p:nvPr/>
          </p:nvGrpSpPr>
          <p:grpSpPr>
            <a:xfrm>
              <a:off x="1078294" y="4569284"/>
              <a:ext cx="400206" cy="664699"/>
              <a:chOff x="928531" y="5878972"/>
              <a:chExt cx="400206" cy="664699"/>
            </a:xfrm>
          </p:grpSpPr>
          <p:sp>
            <p:nvSpPr>
              <p:cNvPr id="174" name="Szövegdoboz 173">
                <a:extLst>
                  <a:ext uri="{FF2B5EF4-FFF2-40B4-BE49-F238E27FC236}">
                    <a16:creationId xmlns="" xmlns:a16="http://schemas.microsoft.com/office/drawing/2014/main" id="{ECEE0BD5-1233-42D1-8361-636CCC1406F1}"/>
                  </a:ext>
                </a:extLst>
              </p:cNvPr>
              <p:cNvSpPr txBox="1"/>
              <p:nvPr/>
            </p:nvSpPr>
            <p:spPr>
              <a:xfrm rot="16200000">
                <a:off x="711597" y="6095906"/>
                <a:ext cx="664699" cy="230832"/>
              </a:xfrm>
              <a:prstGeom prst="rect">
                <a:avLst/>
              </a:prstGeom>
              <a:noFill/>
            </p:spPr>
            <p:txBody>
              <a:bodyPr wrap="square" rtlCol="0">
                <a:spAutoFit/>
              </a:bodyPr>
              <a:lstStyle/>
              <a:p>
                <a:r>
                  <a:rPr lang="hu-HU" sz="900" smtClean="0">
                    <a:latin typeface="Calibri" panose="020F0502020204030204" pitchFamily="34" charset="0"/>
                    <a:cs typeface="Calibri" panose="020F0502020204030204" pitchFamily="34" charset="0"/>
                  </a:rPr>
                  <a:t>mGI.04/2</a:t>
                </a:r>
                <a:endParaRPr lang="hu-HU" sz="900" dirty="0">
                  <a:latin typeface="Calibri" panose="020F0502020204030204" pitchFamily="34" charset="0"/>
                  <a:cs typeface="Calibri" panose="020F0502020204030204" pitchFamily="34" charset="0"/>
                </a:endParaRPr>
              </a:p>
            </p:txBody>
          </p:sp>
          <p:grpSp>
            <p:nvGrpSpPr>
              <p:cNvPr id="175" name="Csoportba foglalás 114"/>
              <p:cNvGrpSpPr/>
              <p:nvPr/>
            </p:nvGrpSpPr>
            <p:grpSpPr>
              <a:xfrm>
                <a:off x="1083463" y="5972921"/>
                <a:ext cx="245274" cy="502496"/>
                <a:chOff x="1083463" y="5972921"/>
                <a:chExt cx="245274" cy="502496"/>
              </a:xfrm>
            </p:grpSpPr>
            <p:sp>
              <p:nvSpPr>
                <p:cNvPr id="178" name="Szövegdoboz 177">
                  <a:extLst>
                    <a:ext uri="{FF2B5EF4-FFF2-40B4-BE49-F238E27FC236}">
                      <a16:creationId xmlns="" xmlns:a16="http://schemas.microsoft.com/office/drawing/2014/main" id="{E7E32106-6AE2-481E-B093-7B8D0658A3EF}"/>
                    </a:ext>
                  </a:extLst>
                </p:cNvPr>
                <p:cNvSpPr txBox="1"/>
                <p:nvPr/>
              </p:nvSpPr>
              <p:spPr>
                <a:xfrm>
                  <a:off x="1085685" y="6170295"/>
                  <a:ext cx="219244" cy="215444"/>
                </a:xfrm>
                <a:prstGeom prst="rect">
                  <a:avLst/>
                </a:prstGeom>
                <a:noFill/>
              </p:spPr>
              <p:txBody>
                <a:bodyPr wrap="square" rtlCol="0">
                  <a:spAutoFit/>
                </a:bodyPr>
                <a:lstStyle/>
                <a:p>
                  <a:r>
                    <a:rPr lang="hu-HU" sz="800" smtClean="0"/>
                    <a:t>c</a:t>
                  </a:r>
                  <a:endParaRPr lang="hu-HU" sz="800" dirty="0"/>
                </a:p>
              </p:txBody>
            </p:sp>
            <p:sp>
              <p:nvSpPr>
                <p:cNvPr id="176" name="Szövegdoboz 175">
                  <a:extLst>
                    <a:ext uri="{FF2B5EF4-FFF2-40B4-BE49-F238E27FC236}">
                      <a16:creationId xmlns="" xmlns:a16="http://schemas.microsoft.com/office/drawing/2014/main" id="{74DA1930-34C2-44D5-B5B4-E8B68926C6BD}"/>
                    </a:ext>
                  </a:extLst>
                </p:cNvPr>
                <p:cNvSpPr txBox="1"/>
                <p:nvPr/>
              </p:nvSpPr>
              <p:spPr>
                <a:xfrm>
                  <a:off x="1086183" y="5972921"/>
                  <a:ext cx="190167" cy="215444"/>
                </a:xfrm>
                <a:prstGeom prst="rect">
                  <a:avLst/>
                </a:prstGeom>
                <a:noFill/>
              </p:spPr>
              <p:txBody>
                <a:bodyPr wrap="square" rtlCol="0">
                  <a:spAutoFit/>
                </a:bodyPr>
                <a:lstStyle/>
                <a:p>
                  <a:r>
                    <a:rPr lang="hu-HU" sz="800" dirty="0"/>
                    <a:t>a</a:t>
                  </a:r>
                </a:p>
              </p:txBody>
            </p:sp>
            <p:sp>
              <p:nvSpPr>
                <p:cNvPr id="177" name="Szövegdoboz 176">
                  <a:extLst>
                    <a:ext uri="{FF2B5EF4-FFF2-40B4-BE49-F238E27FC236}">
                      <a16:creationId xmlns="" xmlns:a16="http://schemas.microsoft.com/office/drawing/2014/main" id="{8899D434-0AD4-4495-BB7F-85F7A8B52F31}"/>
                    </a:ext>
                  </a:extLst>
                </p:cNvPr>
                <p:cNvSpPr txBox="1"/>
                <p:nvPr/>
              </p:nvSpPr>
              <p:spPr>
                <a:xfrm>
                  <a:off x="1085087" y="6080766"/>
                  <a:ext cx="234125" cy="215444"/>
                </a:xfrm>
                <a:prstGeom prst="rect">
                  <a:avLst/>
                </a:prstGeom>
                <a:noFill/>
              </p:spPr>
              <p:txBody>
                <a:bodyPr wrap="square" rtlCol="0">
                  <a:spAutoFit/>
                </a:bodyPr>
                <a:lstStyle/>
                <a:p>
                  <a:r>
                    <a:rPr lang="hu-HU" sz="800" smtClean="0"/>
                    <a:t>b</a:t>
                  </a:r>
                  <a:endParaRPr lang="hu-HU" sz="800" dirty="0"/>
                </a:p>
              </p:txBody>
            </p:sp>
            <p:sp>
              <p:nvSpPr>
                <p:cNvPr id="179" name="Szövegdoboz 178">
                  <a:extLst>
                    <a:ext uri="{FF2B5EF4-FFF2-40B4-BE49-F238E27FC236}">
                      <a16:creationId xmlns="" xmlns:a16="http://schemas.microsoft.com/office/drawing/2014/main" id="{45D2D956-0AEE-4A7C-B7C6-B6BE81EFCAA8}"/>
                    </a:ext>
                  </a:extLst>
                </p:cNvPr>
                <p:cNvSpPr txBox="1"/>
                <p:nvPr/>
              </p:nvSpPr>
              <p:spPr>
                <a:xfrm>
                  <a:off x="1083463" y="6259973"/>
                  <a:ext cx="245274" cy="215444"/>
                </a:xfrm>
                <a:prstGeom prst="rect">
                  <a:avLst/>
                </a:prstGeom>
                <a:noFill/>
              </p:spPr>
              <p:txBody>
                <a:bodyPr wrap="square" rtlCol="0">
                  <a:spAutoFit/>
                </a:bodyPr>
                <a:lstStyle/>
                <a:p>
                  <a:r>
                    <a:rPr lang="hu-HU" sz="800" smtClean="0"/>
                    <a:t>d</a:t>
                  </a:r>
                  <a:endParaRPr lang="hu-HU" sz="800" dirty="0"/>
                </a:p>
              </p:txBody>
            </p:sp>
            <p:sp>
              <p:nvSpPr>
                <p:cNvPr id="180" name="Bal oldali kapcsos zárójel 179"/>
                <p:cNvSpPr/>
                <p:nvPr/>
              </p:nvSpPr>
              <p:spPr>
                <a:xfrm>
                  <a:off x="1100145" y="6022975"/>
                  <a:ext cx="72000" cy="40957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grpSp>
        </p:grpSp>
        <p:sp>
          <p:nvSpPr>
            <p:cNvPr id="181" name="Rectangle 134"/>
            <p:cNvSpPr>
              <a:spLocks noChangeArrowheads="1"/>
            </p:cNvSpPr>
            <p:nvPr/>
          </p:nvSpPr>
          <p:spPr bwMode="auto">
            <a:xfrm>
              <a:off x="1389608" y="5490317"/>
              <a:ext cx="72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82" name="Egyenes összekötő 181"/>
            <p:cNvCxnSpPr/>
            <p:nvPr/>
          </p:nvCxnSpPr>
          <p:spPr>
            <a:xfrm>
              <a:off x="1460981" y="5528293"/>
              <a:ext cx="106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3" name="Rectangle 135"/>
            <p:cNvSpPr>
              <a:spLocks noChangeArrowheads="1"/>
            </p:cNvSpPr>
            <p:nvPr/>
          </p:nvSpPr>
          <p:spPr bwMode="auto">
            <a:xfrm>
              <a:off x="2527738" y="5497534"/>
              <a:ext cx="72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84" name="Egyenes összekötő 183"/>
            <p:cNvCxnSpPr/>
            <p:nvPr/>
          </p:nvCxnSpPr>
          <p:spPr>
            <a:xfrm>
              <a:off x="2596828" y="5530623"/>
              <a:ext cx="3204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5" name="Rectangle 197"/>
            <p:cNvSpPr>
              <a:spLocks noChangeArrowheads="1"/>
            </p:cNvSpPr>
            <p:nvPr/>
          </p:nvSpPr>
          <p:spPr bwMode="auto">
            <a:xfrm>
              <a:off x="2923095" y="5498743"/>
              <a:ext cx="288000"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86" name="Egyenes összekötő 185"/>
            <p:cNvCxnSpPr/>
            <p:nvPr/>
          </p:nvCxnSpPr>
          <p:spPr>
            <a:xfrm>
              <a:off x="3212058" y="5533004"/>
              <a:ext cx="250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7" name="Rectangle 134"/>
            <p:cNvSpPr>
              <a:spLocks noChangeArrowheads="1"/>
            </p:cNvSpPr>
            <p:nvPr/>
          </p:nvSpPr>
          <p:spPr bwMode="auto">
            <a:xfrm>
              <a:off x="5720509" y="5502204"/>
              <a:ext cx="72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88" name="Rectangle 134"/>
            <p:cNvSpPr>
              <a:spLocks noChangeArrowheads="1"/>
            </p:cNvSpPr>
            <p:nvPr/>
          </p:nvSpPr>
          <p:spPr bwMode="auto">
            <a:xfrm>
              <a:off x="1389608" y="5580804"/>
              <a:ext cx="72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89" name="Egyenes összekötő 188"/>
            <p:cNvCxnSpPr/>
            <p:nvPr/>
          </p:nvCxnSpPr>
          <p:spPr>
            <a:xfrm>
              <a:off x="1460965" y="5618774"/>
              <a:ext cx="106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0" name="Rectangle 135"/>
            <p:cNvSpPr>
              <a:spLocks noChangeArrowheads="1"/>
            </p:cNvSpPr>
            <p:nvPr/>
          </p:nvSpPr>
          <p:spPr bwMode="auto">
            <a:xfrm>
              <a:off x="2527738" y="5588022"/>
              <a:ext cx="72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91" name="Egyenes összekötő 190"/>
            <p:cNvCxnSpPr/>
            <p:nvPr/>
          </p:nvCxnSpPr>
          <p:spPr>
            <a:xfrm>
              <a:off x="2596812" y="5621104"/>
              <a:ext cx="30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Rectangle 197"/>
            <p:cNvSpPr>
              <a:spLocks noChangeArrowheads="1"/>
            </p:cNvSpPr>
            <p:nvPr/>
          </p:nvSpPr>
          <p:spPr bwMode="auto">
            <a:xfrm>
              <a:off x="2904063" y="5591618"/>
              <a:ext cx="223200"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93" name="Egyenes összekötő 192"/>
            <p:cNvCxnSpPr/>
            <p:nvPr/>
          </p:nvCxnSpPr>
          <p:spPr>
            <a:xfrm>
              <a:off x="3127919" y="5625872"/>
              <a:ext cx="25884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4" name="Rectangle 134"/>
            <p:cNvSpPr>
              <a:spLocks noChangeArrowheads="1"/>
            </p:cNvSpPr>
            <p:nvPr/>
          </p:nvSpPr>
          <p:spPr bwMode="auto">
            <a:xfrm>
              <a:off x="5718143" y="5592698"/>
              <a:ext cx="72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95" name="Rectangle 134"/>
            <p:cNvSpPr>
              <a:spLocks noChangeArrowheads="1"/>
            </p:cNvSpPr>
            <p:nvPr/>
          </p:nvSpPr>
          <p:spPr bwMode="auto">
            <a:xfrm>
              <a:off x="1389608" y="5680816"/>
              <a:ext cx="72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96" name="Egyenes összekötő 195"/>
            <p:cNvCxnSpPr/>
            <p:nvPr/>
          </p:nvCxnSpPr>
          <p:spPr>
            <a:xfrm>
              <a:off x="1460965" y="5714024"/>
              <a:ext cx="106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7" name="Rectangle 135"/>
            <p:cNvSpPr>
              <a:spLocks noChangeArrowheads="1"/>
            </p:cNvSpPr>
            <p:nvPr/>
          </p:nvSpPr>
          <p:spPr bwMode="auto">
            <a:xfrm>
              <a:off x="2527722" y="5683265"/>
              <a:ext cx="72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98" name="Egyenes összekötő 197"/>
            <p:cNvCxnSpPr/>
            <p:nvPr/>
          </p:nvCxnSpPr>
          <p:spPr>
            <a:xfrm>
              <a:off x="2592033" y="5716347"/>
              <a:ext cx="30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9" name="Rectangle 197"/>
            <p:cNvSpPr>
              <a:spLocks noChangeArrowheads="1"/>
            </p:cNvSpPr>
            <p:nvPr/>
          </p:nvSpPr>
          <p:spPr bwMode="auto">
            <a:xfrm>
              <a:off x="2899317" y="5684494"/>
              <a:ext cx="223200"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200" name="Egyenes összekötő 199"/>
            <p:cNvCxnSpPr/>
            <p:nvPr/>
          </p:nvCxnSpPr>
          <p:spPr>
            <a:xfrm>
              <a:off x="3123140" y="5725878"/>
              <a:ext cx="2599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1" name="Rectangle 134"/>
            <p:cNvSpPr>
              <a:spLocks noChangeArrowheads="1"/>
            </p:cNvSpPr>
            <p:nvPr/>
          </p:nvSpPr>
          <p:spPr bwMode="auto">
            <a:xfrm>
              <a:off x="5718127" y="5692704"/>
              <a:ext cx="72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02" name="Rectangle 134"/>
            <p:cNvSpPr>
              <a:spLocks noChangeArrowheads="1"/>
            </p:cNvSpPr>
            <p:nvPr/>
          </p:nvSpPr>
          <p:spPr bwMode="auto">
            <a:xfrm>
              <a:off x="1389592" y="5785584"/>
              <a:ext cx="72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203" name="Egyenes összekötő 202"/>
            <p:cNvCxnSpPr/>
            <p:nvPr/>
          </p:nvCxnSpPr>
          <p:spPr>
            <a:xfrm>
              <a:off x="1460949" y="5818792"/>
              <a:ext cx="106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5" name="Rectangle 135"/>
            <p:cNvSpPr>
              <a:spLocks noChangeArrowheads="1"/>
            </p:cNvSpPr>
            <p:nvPr/>
          </p:nvSpPr>
          <p:spPr bwMode="auto">
            <a:xfrm>
              <a:off x="2527706" y="5788033"/>
              <a:ext cx="72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206" name="Egyenes összekötő 205"/>
            <p:cNvCxnSpPr/>
            <p:nvPr/>
          </p:nvCxnSpPr>
          <p:spPr>
            <a:xfrm>
              <a:off x="2596780" y="5821115"/>
              <a:ext cx="36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7" name="Rectangle 197"/>
            <p:cNvSpPr>
              <a:spLocks noChangeArrowheads="1"/>
            </p:cNvSpPr>
            <p:nvPr/>
          </p:nvSpPr>
          <p:spPr bwMode="auto">
            <a:xfrm>
              <a:off x="2946953" y="5789276"/>
              <a:ext cx="223200"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208" name="Egyenes összekötő 207"/>
            <p:cNvCxnSpPr/>
            <p:nvPr/>
          </p:nvCxnSpPr>
          <p:spPr>
            <a:xfrm>
              <a:off x="3165991" y="5825883"/>
              <a:ext cx="255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9" name="Rectangle 134"/>
            <p:cNvSpPr>
              <a:spLocks noChangeArrowheads="1"/>
            </p:cNvSpPr>
            <p:nvPr/>
          </p:nvSpPr>
          <p:spPr bwMode="auto">
            <a:xfrm>
              <a:off x="5718111" y="5797472"/>
              <a:ext cx="72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grpSp>
          <p:nvGrpSpPr>
            <p:cNvPr id="210" name="Csoportba foglalás 209"/>
            <p:cNvGrpSpPr/>
            <p:nvPr/>
          </p:nvGrpSpPr>
          <p:grpSpPr>
            <a:xfrm>
              <a:off x="1068754" y="5312295"/>
              <a:ext cx="400206" cy="664699"/>
              <a:chOff x="928531" y="5878972"/>
              <a:chExt cx="400206" cy="664699"/>
            </a:xfrm>
          </p:grpSpPr>
          <p:sp>
            <p:nvSpPr>
              <p:cNvPr id="211" name="Szövegdoboz 210">
                <a:extLst>
                  <a:ext uri="{FF2B5EF4-FFF2-40B4-BE49-F238E27FC236}">
                    <a16:creationId xmlns="" xmlns:a16="http://schemas.microsoft.com/office/drawing/2014/main" id="{ECEE0BD5-1233-42D1-8361-636CCC1406F1}"/>
                  </a:ext>
                </a:extLst>
              </p:cNvPr>
              <p:cNvSpPr txBox="1"/>
              <p:nvPr/>
            </p:nvSpPr>
            <p:spPr>
              <a:xfrm rot="16200000">
                <a:off x="711597" y="6095906"/>
                <a:ext cx="664699" cy="230832"/>
              </a:xfrm>
              <a:prstGeom prst="rect">
                <a:avLst/>
              </a:prstGeom>
              <a:noFill/>
            </p:spPr>
            <p:txBody>
              <a:bodyPr wrap="square" rtlCol="0">
                <a:spAutoFit/>
              </a:bodyPr>
              <a:lstStyle/>
              <a:p>
                <a:r>
                  <a:rPr lang="hu-HU" sz="900" smtClean="0">
                    <a:latin typeface="Calibri" panose="020F0502020204030204" pitchFamily="34" charset="0"/>
                    <a:cs typeface="Calibri" panose="020F0502020204030204" pitchFamily="34" charset="0"/>
                  </a:rPr>
                  <a:t>mGI.04/3</a:t>
                </a:r>
                <a:endParaRPr lang="hu-HU" sz="900" dirty="0">
                  <a:latin typeface="Calibri" panose="020F0502020204030204" pitchFamily="34" charset="0"/>
                  <a:cs typeface="Calibri" panose="020F0502020204030204" pitchFamily="34" charset="0"/>
                </a:endParaRPr>
              </a:p>
            </p:txBody>
          </p:sp>
          <p:grpSp>
            <p:nvGrpSpPr>
              <p:cNvPr id="212" name="Csoportba foglalás 114"/>
              <p:cNvGrpSpPr/>
              <p:nvPr/>
            </p:nvGrpSpPr>
            <p:grpSpPr>
              <a:xfrm>
                <a:off x="1083463" y="5972921"/>
                <a:ext cx="245274" cy="502496"/>
                <a:chOff x="1083463" y="5972921"/>
                <a:chExt cx="245274" cy="502496"/>
              </a:xfrm>
            </p:grpSpPr>
            <p:sp>
              <p:nvSpPr>
                <p:cNvPr id="215" name="Szövegdoboz 214">
                  <a:extLst>
                    <a:ext uri="{FF2B5EF4-FFF2-40B4-BE49-F238E27FC236}">
                      <a16:creationId xmlns="" xmlns:a16="http://schemas.microsoft.com/office/drawing/2014/main" id="{E7E32106-6AE2-481E-B093-7B8D0658A3EF}"/>
                    </a:ext>
                  </a:extLst>
                </p:cNvPr>
                <p:cNvSpPr txBox="1"/>
                <p:nvPr/>
              </p:nvSpPr>
              <p:spPr>
                <a:xfrm>
                  <a:off x="1085685" y="6170295"/>
                  <a:ext cx="219244" cy="215444"/>
                </a:xfrm>
                <a:prstGeom prst="rect">
                  <a:avLst/>
                </a:prstGeom>
                <a:noFill/>
              </p:spPr>
              <p:txBody>
                <a:bodyPr wrap="square" rtlCol="0">
                  <a:spAutoFit/>
                </a:bodyPr>
                <a:lstStyle/>
                <a:p>
                  <a:r>
                    <a:rPr lang="hu-HU" sz="800" smtClean="0"/>
                    <a:t>c</a:t>
                  </a:r>
                  <a:endParaRPr lang="hu-HU" sz="800" dirty="0"/>
                </a:p>
              </p:txBody>
            </p:sp>
            <p:sp>
              <p:nvSpPr>
                <p:cNvPr id="213" name="Szövegdoboz 212">
                  <a:extLst>
                    <a:ext uri="{FF2B5EF4-FFF2-40B4-BE49-F238E27FC236}">
                      <a16:creationId xmlns="" xmlns:a16="http://schemas.microsoft.com/office/drawing/2014/main" id="{74DA1930-34C2-44D5-B5B4-E8B68926C6BD}"/>
                    </a:ext>
                  </a:extLst>
                </p:cNvPr>
                <p:cNvSpPr txBox="1"/>
                <p:nvPr/>
              </p:nvSpPr>
              <p:spPr>
                <a:xfrm>
                  <a:off x="1086183" y="5972921"/>
                  <a:ext cx="190167" cy="215444"/>
                </a:xfrm>
                <a:prstGeom prst="rect">
                  <a:avLst/>
                </a:prstGeom>
                <a:noFill/>
              </p:spPr>
              <p:txBody>
                <a:bodyPr wrap="square" rtlCol="0">
                  <a:spAutoFit/>
                </a:bodyPr>
                <a:lstStyle/>
                <a:p>
                  <a:r>
                    <a:rPr lang="hu-HU" sz="800" dirty="0"/>
                    <a:t>a</a:t>
                  </a:r>
                </a:p>
              </p:txBody>
            </p:sp>
            <p:sp>
              <p:nvSpPr>
                <p:cNvPr id="214" name="Szövegdoboz 213">
                  <a:extLst>
                    <a:ext uri="{FF2B5EF4-FFF2-40B4-BE49-F238E27FC236}">
                      <a16:creationId xmlns="" xmlns:a16="http://schemas.microsoft.com/office/drawing/2014/main" id="{8899D434-0AD4-4495-BB7F-85F7A8B52F31}"/>
                    </a:ext>
                  </a:extLst>
                </p:cNvPr>
                <p:cNvSpPr txBox="1"/>
                <p:nvPr/>
              </p:nvSpPr>
              <p:spPr>
                <a:xfrm>
                  <a:off x="1085087" y="6080766"/>
                  <a:ext cx="234125" cy="215444"/>
                </a:xfrm>
                <a:prstGeom prst="rect">
                  <a:avLst/>
                </a:prstGeom>
                <a:noFill/>
              </p:spPr>
              <p:txBody>
                <a:bodyPr wrap="square" rtlCol="0">
                  <a:spAutoFit/>
                </a:bodyPr>
                <a:lstStyle/>
                <a:p>
                  <a:r>
                    <a:rPr lang="hu-HU" sz="800" smtClean="0"/>
                    <a:t>b</a:t>
                  </a:r>
                  <a:endParaRPr lang="hu-HU" sz="800" dirty="0"/>
                </a:p>
              </p:txBody>
            </p:sp>
            <p:sp>
              <p:nvSpPr>
                <p:cNvPr id="216" name="Szövegdoboz 215">
                  <a:extLst>
                    <a:ext uri="{FF2B5EF4-FFF2-40B4-BE49-F238E27FC236}">
                      <a16:creationId xmlns="" xmlns:a16="http://schemas.microsoft.com/office/drawing/2014/main" id="{45D2D956-0AEE-4A7C-B7C6-B6BE81EFCAA8}"/>
                    </a:ext>
                  </a:extLst>
                </p:cNvPr>
                <p:cNvSpPr txBox="1"/>
                <p:nvPr/>
              </p:nvSpPr>
              <p:spPr>
                <a:xfrm>
                  <a:off x="1083463" y="6259973"/>
                  <a:ext cx="245274" cy="215444"/>
                </a:xfrm>
                <a:prstGeom prst="rect">
                  <a:avLst/>
                </a:prstGeom>
                <a:noFill/>
              </p:spPr>
              <p:txBody>
                <a:bodyPr wrap="square" rtlCol="0">
                  <a:spAutoFit/>
                </a:bodyPr>
                <a:lstStyle/>
                <a:p>
                  <a:r>
                    <a:rPr lang="hu-HU" sz="800" smtClean="0"/>
                    <a:t>d</a:t>
                  </a:r>
                  <a:endParaRPr lang="hu-HU" sz="800" dirty="0"/>
                </a:p>
              </p:txBody>
            </p:sp>
            <p:sp>
              <p:nvSpPr>
                <p:cNvPr id="217" name="Bal oldali kapcsos zárójel 216"/>
                <p:cNvSpPr/>
                <p:nvPr/>
              </p:nvSpPr>
              <p:spPr>
                <a:xfrm>
                  <a:off x="1100145" y="6022975"/>
                  <a:ext cx="72000" cy="40957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grpSp>
        </p:grpSp>
        <p:sp>
          <p:nvSpPr>
            <p:cNvPr id="170" name="Téglalap 169"/>
            <p:cNvSpPr/>
            <p:nvPr/>
          </p:nvSpPr>
          <p:spPr>
            <a:xfrm>
              <a:off x="876300" y="2605897"/>
              <a:ext cx="5220000" cy="363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8" name="Szövegdoboz 217"/>
            <p:cNvSpPr txBox="1"/>
            <p:nvPr/>
          </p:nvSpPr>
          <p:spPr>
            <a:xfrm>
              <a:off x="1282700" y="3114670"/>
              <a:ext cx="441146" cy="169277"/>
            </a:xfrm>
            <a:prstGeom prst="rect">
              <a:avLst/>
            </a:prstGeom>
            <a:noFill/>
          </p:spPr>
          <p:txBody>
            <a:bodyPr wrap="none" rtlCol="0">
              <a:spAutoFit/>
            </a:bodyPr>
            <a:lstStyle/>
            <a:p>
              <a:r>
                <a:rPr lang="hu-HU" sz="500" smtClean="0"/>
                <a:t>58822026</a:t>
              </a:r>
              <a:endParaRPr lang="hu-HU" sz="400" smtClean="0">
                <a:latin typeface="Arial" pitchFamily="34" charset="0"/>
                <a:cs typeface="Arial" pitchFamily="34" charset="0"/>
              </a:endParaRPr>
            </a:p>
          </p:txBody>
        </p:sp>
        <p:sp>
          <p:nvSpPr>
            <p:cNvPr id="222" name="Szövegdoboz 221"/>
            <p:cNvSpPr txBox="1"/>
            <p:nvPr/>
          </p:nvSpPr>
          <p:spPr>
            <a:xfrm>
              <a:off x="5381629" y="3143247"/>
              <a:ext cx="415498" cy="153888"/>
            </a:xfrm>
            <a:prstGeom prst="rect">
              <a:avLst/>
            </a:prstGeom>
            <a:noFill/>
          </p:spPr>
          <p:txBody>
            <a:bodyPr wrap="none" rtlCol="0">
              <a:spAutoFit/>
            </a:bodyPr>
            <a:lstStyle/>
            <a:p>
              <a:r>
                <a:rPr lang="hu-HU" sz="400" smtClean="0">
                  <a:latin typeface="Arial" pitchFamily="34" charset="0"/>
                  <a:cs typeface="Arial" pitchFamily="34" charset="0"/>
                </a:rPr>
                <a:t>58855967</a:t>
              </a:r>
              <a:endParaRPr lang="hu-HU" sz="100" smtClean="0">
                <a:latin typeface="Arial" pitchFamily="34" charset="0"/>
                <a:cs typeface="Arial" pitchFamily="34" charset="0"/>
              </a:endParaRPr>
            </a:p>
          </p:txBody>
        </p:sp>
        <p:sp>
          <p:nvSpPr>
            <p:cNvPr id="228" name="Szövegdoboz 227"/>
            <p:cNvSpPr txBox="1"/>
            <p:nvPr/>
          </p:nvSpPr>
          <p:spPr>
            <a:xfrm>
              <a:off x="5430430" y="3729689"/>
              <a:ext cx="441146" cy="169277"/>
            </a:xfrm>
            <a:prstGeom prst="rect">
              <a:avLst/>
            </a:prstGeom>
            <a:noFill/>
          </p:spPr>
          <p:txBody>
            <a:bodyPr wrap="none" rtlCol="0">
              <a:spAutoFit/>
            </a:bodyPr>
            <a:lstStyle/>
            <a:p>
              <a:r>
                <a:rPr lang="hu-HU" sz="500" smtClean="0"/>
                <a:t>58851655</a:t>
              </a:r>
              <a:endParaRPr lang="hu-HU" sz="400" smtClean="0">
                <a:latin typeface="Arial" pitchFamily="34" charset="0"/>
                <a:cs typeface="Arial" pitchFamily="34" charset="0"/>
              </a:endParaRPr>
            </a:p>
          </p:txBody>
        </p:sp>
        <p:sp>
          <p:nvSpPr>
            <p:cNvPr id="227" name="Szövegdoboz 226">
              <a:extLst>
                <a:ext uri="{FF2B5EF4-FFF2-40B4-BE49-F238E27FC236}">
                  <a16:creationId xmlns="" xmlns:a16="http://schemas.microsoft.com/office/drawing/2014/main" id="{16F29B35-23DB-42A3-B738-FF19B461D464}"/>
                </a:ext>
              </a:extLst>
            </p:cNvPr>
            <p:cNvSpPr txBox="1"/>
            <p:nvPr/>
          </p:nvSpPr>
          <p:spPr>
            <a:xfrm>
              <a:off x="525820" y="771525"/>
              <a:ext cx="322418" cy="400110"/>
            </a:xfrm>
            <a:prstGeom prst="rect">
              <a:avLst/>
            </a:prstGeom>
            <a:noFill/>
          </p:spPr>
          <p:txBody>
            <a:bodyPr wrap="square" rtlCol="0">
              <a:spAutoFit/>
            </a:bodyPr>
            <a:lstStyle/>
            <a:p>
              <a:r>
                <a:rPr lang="hu-HU" sz="2000" dirty="0"/>
                <a:t>A</a:t>
              </a:r>
            </a:p>
          </p:txBody>
        </p:sp>
        <p:sp>
          <p:nvSpPr>
            <p:cNvPr id="229" name="Szövegdoboz 228">
              <a:extLst>
                <a:ext uri="{FF2B5EF4-FFF2-40B4-BE49-F238E27FC236}">
                  <a16:creationId xmlns="" xmlns:a16="http://schemas.microsoft.com/office/drawing/2014/main" id="{16F29B35-23DB-42A3-B738-FF19B461D464}"/>
                </a:ext>
              </a:extLst>
            </p:cNvPr>
            <p:cNvSpPr txBox="1"/>
            <p:nvPr/>
          </p:nvSpPr>
          <p:spPr>
            <a:xfrm>
              <a:off x="3514725" y="762000"/>
              <a:ext cx="322418" cy="400110"/>
            </a:xfrm>
            <a:prstGeom prst="rect">
              <a:avLst/>
            </a:prstGeom>
            <a:noFill/>
          </p:spPr>
          <p:txBody>
            <a:bodyPr wrap="square" rtlCol="0">
              <a:spAutoFit/>
            </a:bodyPr>
            <a:lstStyle/>
            <a:p>
              <a:r>
                <a:rPr lang="hu-HU" sz="2000" dirty="0"/>
                <a:t>B</a:t>
              </a:r>
            </a:p>
          </p:txBody>
        </p:sp>
        <p:sp>
          <p:nvSpPr>
            <p:cNvPr id="230" name="Szövegdoboz 229">
              <a:extLst>
                <a:ext uri="{FF2B5EF4-FFF2-40B4-BE49-F238E27FC236}">
                  <a16:creationId xmlns="" xmlns:a16="http://schemas.microsoft.com/office/drawing/2014/main" id="{16F29B35-23DB-42A3-B738-FF19B461D464}"/>
                </a:ext>
              </a:extLst>
            </p:cNvPr>
            <p:cNvSpPr txBox="1"/>
            <p:nvPr/>
          </p:nvSpPr>
          <p:spPr>
            <a:xfrm>
              <a:off x="544870" y="2475611"/>
              <a:ext cx="322418" cy="400110"/>
            </a:xfrm>
            <a:prstGeom prst="rect">
              <a:avLst/>
            </a:prstGeom>
            <a:noFill/>
          </p:spPr>
          <p:txBody>
            <a:bodyPr wrap="square" rtlCol="0">
              <a:spAutoFit/>
            </a:bodyPr>
            <a:lstStyle/>
            <a:p>
              <a:r>
                <a:rPr lang="hu-HU" sz="2000" smtClean="0"/>
                <a:t>C</a:t>
              </a:r>
              <a:endParaRPr lang="hu-HU" sz="2000" dirty="0"/>
            </a:p>
          </p:txBody>
        </p:sp>
        <p:sp>
          <p:nvSpPr>
            <p:cNvPr id="231" name="Szövegdoboz 230"/>
            <p:cNvSpPr txBox="1"/>
            <p:nvPr/>
          </p:nvSpPr>
          <p:spPr>
            <a:xfrm>
              <a:off x="743661" y="6341259"/>
              <a:ext cx="5457114" cy="1569660"/>
            </a:xfrm>
            <a:prstGeom prst="rect">
              <a:avLst/>
            </a:prstGeom>
            <a:noFill/>
          </p:spPr>
          <p:txBody>
            <a:bodyPr wrap="square" rtlCol="0">
              <a:spAutoFit/>
            </a:bodyPr>
            <a:lstStyle/>
            <a:p>
              <a:pPr algn="just"/>
              <a:r>
                <a:rPr lang="hu-HU" sz="1200" b="1" smtClean="0">
                  <a:latin typeface="Times New Roman" pitchFamily="18" charset="0"/>
                  <a:cs typeface="Times New Roman" pitchFamily="18" charset="0"/>
                </a:rPr>
                <a:t>Fig. S3 </a:t>
              </a:r>
              <a:r>
                <a:rPr lang="hu-HU" sz="1200" smtClean="0">
                  <a:latin typeface="Times New Roman" pitchFamily="18" charset="0"/>
                  <a:cs typeface="Times New Roman" pitchFamily="18" charset="0"/>
                </a:rPr>
                <a:t>Detection the mutations in the mGI.04 lines derived from the potato cv. Désirée. </a:t>
              </a:r>
              <a:r>
                <a:rPr lang="hu-HU" sz="1200" b="1" smtClean="0">
                  <a:latin typeface="Times New Roman" pitchFamily="18" charset="0"/>
                  <a:cs typeface="Times New Roman" pitchFamily="18" charset="0"/>
                </a:rPr>
                <a:t>(A) </a:t>
              </a:r>
              <a:r>
                <a:rPr lang="hu-HU" sz="1200" smtClean="0">
                  <a:latin typeface="Times New Roman" pitchFamily="18" charset="0"/>
                  <a:cs typeface="Times New Roman" pitchFamily="18" charset="0"/>
                </a:rPr>
                <a:t>PCR products on agarose gel obtained from the genomic DNA of the mGI.04 mutants and Désirée (DES) using the primer pair corresponding to the gRNAs. </a:t>
              </a:r>
              <a:r>
                <a:rPr lang="hu-HU" sz="1200" b="1" smtClean="0">
                  <a:latin typeface="Times New Roman" pitchFamily="18" charset="0"/>
                  <a:cs typeface="Times New Roman" pitchFamily="18" charset="0"/>
                </a:rPr>
                <a:t>(B) </a:t>
              </a:r>
              <a:r>
                <a:rPr lang="hu-HU" sz="1200" smtClean="0">
                  <a:latin typeface="Times New Roman" pitchFamily="18" charset="0"/>
                  <a:cs typeface="Times New Roman" pitchFamily="18" charset="0"/>
                </a:rPr>
                <a:t>qPCR result obtained from the genomic DNA of the mGI.04 mutants and DES using the primer pair corresponding to the gRNAs. </a:t>
              </a:r>
              <a:r>
                <a:rPr lang="hu-HU" sz="1200" b="1" smtClean="0">
                  <a:latin typeface="Times New Roman" pitchFamily="18" charset="0"/>
                  <a:cs typeface="Times New Roman" pitchFamily="18" charset="0"/>
                </a:rPr>
                <a:t>(C) </a:t>
              </a:r>
              <a:r>
                <a:rPr lang="hu-HU" sz="1200" smtClean="0">
                  <a:latin typeface="Times New Roman" pitchFamily="18" charset="0"/>
                  <a:cs typeface="Times New Roman" pitchFamily="18" charset="0"/>
                </a:rPr>
                <a:t>Schematic drawing presenting the genomic structure of </a:t>
              </a:r>
              <a:r>
                <a:rPr lang="hu-HU" sz="1200" i="1" smtClean="0">
                  <a:latin typeface="Times New Roman" pitchFamily="18" charset="0"/>
                  <a:cs typeface="Times New Roman" pitchFamily="18" charset="0"/>
                </a:rPr>
                <a:t>GI.04 </a:t>
              </a:r>
              <a:r>
                <a:rPr lang="hu-HU" sz="1200" smtClean="0">
                  <a:latin typeface="Times New Roman" pitchFamily="18" charset="0"/>
                  <a:cs typeface="Times New Roman" pitchFamily="18" charset="0"/>
                </a:rPr>
                <a:t>and the mutations in the </a:t>
              </a:r>
              <a:r>
                <a:rPr lang="hu-HU" sz="1200">
                  <a:latin typeface="Times New Roman" pitchFamily="18" charset="0"/>
                  <a:cs typeface="Times New Roman" pitchFamily="18" charset="0"/>
                </a:rPr>
                <a:t>m</a:t>
              </a:r>
              <a:r>
                <a:rPr lang="hu-HU" sz="1200" smtClean="0">
                  <a:latin typeface="Times New Roman" pitchFamily="18" charset="0"/>
                  <a:cs typeface="Times New Roman" pitchFamily="18" charset="0"/>
                </a:rPr>
                <a:t>GI.04 lines. Green boxes represent the 20 bps corresponding to the gRNAs. See the Fig. S2 legend for more details. </a:t>
              </a:r>
              <a:endParaRPr lang="hu-HU" sz="120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3" cstate="print"/>
            <a:srcRect/>
            <a:stretch>
              <a:fillRect/>
            </a:stretch>
          </p:blipFill>
          <p:spPr bwMode="auto">
            <a:xfrm>
              <a:off x="3894714" y="899966"/>
              <a:ext cx="2213877" cy="1332000"/>
            </a:xfrm>
            <a:prstGeom prst="rect">
              <a:avLst/>
            </a:prstGeom>
            <a:noFill/>
            <a:ln w="9525">
              <a:noFill/>
              <a:miter lim="800000"/>
              <a:headEnd/>
              <a:tailEnd/>
            </a:ln>
            <a:effectLst/>
          </p:spPr>
        </p:pic>
      </p:grpSp>
      <p:sp>
        <p:nvSpPr>
          <p:cNvPr id="226" name="Téglalap 225">
            <a:extLst>
              <a:ext uri="{FF2B5EF4-FFF2-40B4-BE49-F238E27FC236}">
                <a16:creationId xmlns="" xmlns:a16="http://schemas.microsoft.com/office/drawing/2014/main" id="{5CE6BEE8-18A7-49AA-8363-60C9525C8AFB}"/>
              </a:ext>
            </a:extLst>
          </p:cNvPr>
          <p:cNvSpPr/>
          <p:nvPr/>
        </p:nvSpPr>
        <p:spPr>
          <a:xfrm>
            <a:off x="1377235" y="3111177"/>
            <a:ext cx="16941" cy="6690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cxnSp>
        <p:nvCxnSpPr>
          <p:cNvPr id="10" name="Egyenes összekötő 9"/>
          <p:cNvCxnSpPr/>
          <p:nvPr/>
        </p:nvCxnSpPr>
        <p:spPr>
          <a:xfrm>
            <a:off x="1452913" y="3761161"/>
            <a:ext cx="104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Csoportba foglalás 31"/>
          <p:cNvGrpSpPr/>
          <p:nvPr/>
        </p:nvGrpSpPr>
        <p:grpSpPr>
          <a:xfrm>
            <a:off x="530841" y="1501025"/>
            <a:ext cx="5676502" cy="7425989"/>
            <a:chOff x="262819" y="933449"/>
            <a:chExt cx="5676502" cy="7425989"/>
          </a:xfrm>
        </p:grpSpPr>
        <p:pic>
          <p:nvPicPr>
            <p:cNvPr id="31" name="Kép 30"/>
            <p:cNvPicPr>
              <a:picLocks noChangeAspect="1"/>
            </p:cNvPicPr>
            <p:nvPr/>
          </p:nvPicPr>
          <p:blipFill rotWithShape="1">
            <a:blip r:embed="rId2" cstate="print"/>
            <a:srcRect t="79916"/>
            <a:stretch/>
          </p:blipFill>
          <p:spPr>
            <a:xfrm>
              <a:off x="269382" y="6392798"/>
              <a:ext cx="5220892" cy="579600"/>
            </a:xfrm>
            <a:prstGeom prst="rect">
              <a:avLst/>
            </a:prstGeom>
          </p:spPr>
        </p:pic>
        <p:pic>
          <p:nvPicPr>
            <p:cNvPr id="3" name="Kép 2" descr="20240507_092541.jpg"/>
            <p:cNvPicPr>
              <a:picLocks noChangeAspect="1"/>
            </p:cNvPicPr>
            <p:nvPr/>
          </p:nvPicPr>
          <p:blipFill>
            <a:blip r:embed="rId3" cstate="print"/>
            <a:srcRect l="26923" t="17287" r="2251" b="10422"/>
            <a:stretch>
              <a:fillRect/>
            </a:stretch>
          </p:blipFill>
          <p:spPr>
            <a:xfrm rot="5400000">
              <a:off x="5394094" y="1005129"/>
              <a:ext cx="611360" cy="468000"/>
            </a:xfrm>
            <a:prstGeom prst="rect">
              <a:avLst/>
            </a:prstGeom>
          </p:spPr>
        </p:pic>
        <p:pic>
          <p:nvPicPr>
            <p:cNvPr id="4" name="Kép 3"/>
            <p:cNvPicPr>
              <a:picLocks noChangeAspect="1"/>
            </p:cNvPicPr>
            <p:nvPr/>
          </p:nvPicPr>
          <p:blipFill>
            <a:blip r:embed="rId4" cstate="print"/>
            <a:stretch>
              <a:fillRect/>
            </a:stretch>
          </p:blipFill>
          <p:spPr>
            <a:xfrm>
              <a:off x="5467350" y="1566806"/>
              <a:ext cx="462516" cy="612000"/>
            </a:xfrm>
            <a:prstGeom prst="rect">
              <a:avLst/>
            </a:prstGeom>
          </p:spPr>
        </p:pic>
        <p:pic>
          <p:nvPicPr>
            <p:cNvPr id="5" name="Kép 4"/>
            <p:cNvPicPr>
              <a:picLocks noChangeAspect="1"/>
            </p:cNvPicPr>
            <p:nvPr/>
          </p:nvPicPr>
          <p:blipFill>
            <a:blip r:embed="rId5" cstate="print"/>
            <a:stretch>
              <a:fillRect/>
            </a:stretch>
          </p:blipFill>
          <p:spPr>
            <a:xfrm>
              <a:off x="5468225" y="2346178"/>
              <a:ext cx="468000" cy="624000"/>
            </a:xfrm>
            <a:prstGeom prst="rect">
              <a:avLst/>
            </a:prstGeom>
          </p:spPr>
        </p:pic>
        <p:pic>
          <p:nvPicPr>
            <p:cNvPr id="131" name="Kép 130" descr="20240507_093210.jpg"/>
            <p:cNvPicPr>
              <a:picLocks noChangeAspect="1"/>
            </p:cNvPicPr>
            <p:nvPr/>
          </p:nvPicPr>
          <p:blipFill>
            <a:blip r:embed="rId6" cstate="print"/>
            <a:srcRect l="18004" t="7842" b="11648"/>
            <a:stretch>
              <a:fillRect/>
            </a:stretch>
          </p:blipFill>
          <p:spPr>
            <a:xfrm rot="5400000">
              <a:off x="5396370" y="3298679"/>
              <a:ext cx="610586" cy="468000"/>
            </a:xfrm>
            <a:prstGeom prst="rect">
              <a:avLst/>
            </a:prstGeom>
          </p:spPr>
        </p:pic>
        <p:pic>
          <p:nvPicPr>
            <p:cNvPr id="135" name="Kép 134">
              <a:extLst>
                <a:ext uri="{FF2B5EF4-FFF2-40B4-BE49-F238E27FC236}">
                  <a16:creationId xmlns:a16="http://schemas.microsoft.com/office/drawing/2014/main" xmlns="" id="{69012FDA-0AD0-4436-9102-9BDED277F9A4}"/>
                </a:ext>
              </a:extLst>
            </p:cNvPr>
            <p:cNvPicPr>
              <a:picLocks noChangeAspect="1"/>
            </p:cNvPicPr>
            <p:nvPr/>
          </p:nvPicPr>
          <p:blipFill>
            <a:blip r:embed="rId7" cstate="print">
              <a:extLst>
                <a:ext uri="{28A0092B-C50C-407E-A947-70E740481C1C}">
                  <a14:useLocalDpi xmlns="" xmlns:a14="http://schemas.microsoft.com/office/drawing/2010/main" val="0"/>
                </a:ext>
              </a:extLst>
            </a:blip>
            <a:srcRect l="277" t="6670" r="15068" b="3511"/>
            <a:stretch>
              <a:fillRect/>
            </a:stretch>
          </p:blipFill>
          <p:spPr>
            <a:xfrm rot="5400000">
              <a:off x="5395071" y="4493680"/>
              <a:ext cx="620499" cy="468000"/>
            </a:xfrm>
            <a:prstGeom prst="rect">
              <a:avLst/>
            </a:prstGeom>
          </p:spPr>
        </p:pic>
        <p:pic>
          <p:nvPicPr>
            <p:cNvPr id="136" name="Kép 135">
              <a:extLst>
                <a:ext uri="{FF2B5EF4-FFF2-40B4-BE49-F238E27FC236}">
                  <a16:creationId xmlns:a16="http://schemas.microsoft.com/office/drawing/2014/main" xmlns="" id="{5D1EF233-E067-4595-8577-E5BB72CDA6D0}"/>
                </a:ext>
              </a:extLst>
            </p:cNvPr>
            <p:cNvPicPr>
              <a:picLocks noChangeAspect="1"/>
            </p:cNvPicPr>
            <p:nvPr/>
          </p:nvPicPr>
          <p:blipFill>
            <a:blip r:embed="rId8" cstate="print">
              <a:extLst>
                <a:ext uri="{28A0092B-C50C-407E-A947-70E740481C1C}">
                  <a14:useLocalDpi xmlns="" xmlns:a14="http://schemas.microsoft.com/office/drawing/2010/main" val="0"/>
                </a:ext>
              </a:extLst>
            </a:blip>
            <a:srcRect l="5517" t="13091" r="12947" b="5411"/>
            <a:stretch>
              <a:fillRect/>
            </a:stretch>
          </p:blipFill>
          <p:spPr>
            <a:xfrm rot="5400000">
              <a:off x="5385301" y="5138575"/>
              <a:ext cx="624294" cy="468000"/>
            </a:xfrm>
            <a:prstGeom prst="rect">
              <a:avLst/>
            </a:prstGeom>
          </p:spPr>
        </p:pic>
        <p:pic>
          <p:nvPicPr>
            <p:cNvPr id="137" name="Kép 136">
              <a:extLst>
                <a:ext uri="{FF2B5EF4-FFF2-40B4-BE49-F238E27FC236}">
                  <a16:creationId xmlns:a16="http://schemas.microsoft.com/office/drawing/2014/main" xmlns="" id="{C4091B23-5EFB-4281-A68D-EFF416AB8996}"/>
                </a:ext>
              </a:extLst>
            </p:cNvPr>
            <p:cNvPicPr>
              <a:picLocks noChangeAspect="1"/>
            </p:cNvPicPr>
            <p:nvPr/>
          </p:nvPicPr>
          <p:blipFill>
            <a:blip r:embed="rId9" cstate="print">
              <a:extLst>
                <a:ext uri="{28A0092B-C50C-407E-A947-70E740481C1C}">
                  <a14:useLocalDpi xmlns="" xmlns:a14="http://schemas.microsoft.com/office/drawing/2010/main" val="0"/>
                </a:ext>
              </a:extLst>
            </a:blip>
            <a:srcRect l="1273" t="10754" r="16364" b="6822"/>
            <a:stretch>
              <a:fillRect/>
            </a:stretch>
          </p:blipFill>
          <p:spPr>
            <a:xfrm rot="5400000">
              <a:off x="5385678" y="5787042"/>
              <a:ext cx="623540" cy="468000"/>
            </a:xfrm>
            <a:prstGeom prst="rect">
              <a:avLst/>
            </a:prstGeom>
          </p:spPr>
        </p:pic>
        <p:pic>
          <p:nvPicPr>
            <p:cNvPr id="138" name="Kép 137">
              <a:extLst>
                <a:ext uri="{FF2B5EF4-FFF2-40B4-BE49-F238E27FC236}">
                  <a16:creationId xmlns:a16="http://schemas.microsoft.com/office/drawing/2014/main" xmlns="" id="{5E7B60C5-4AE6-4A31-9B1A-AEF9EDA179F8}"/>
                </a:ext>
              </a:extLst>
            </p:cNvPr>
            <p:cNvPicPr>
              <a:picLocks noChangeAspect="1"/>
            </p:cNvPicPr>
            <p:nvPr/>
          </p:nvPicPr>
          <p:blipFill>
            <a:blip r:embed="rId10" cstate="print">
              <a:extLst>
                <a:ext uri="{28A0092B-C50C-407E-A947-70E740481C1C}">
                  <a14:useLocalDpi xmlns="" xmlns:a14="http://schemas.microsoft.com/office/drawing/2010/main" val="0"/>
                </a:ext>
              </a:extLst>
            </a:blip>
            <a:srcRect l="3938" t="7976" r="7931" b="3936"/>
            <a:stretch>
              <a:fillRect/>
            </a:stretch>
          </p:blipFill>
          <p:spPr>
            <a:xfrm rot="5400000">
              <a:off x="5389203" y="6433997"/>
              <a:ext cx="624294" cy="468000"/>
            </a:xfrm>
            <a:prstGeom prst="rect">
              <a:avLst/>
            </a:prstGeom>
          </p:spPr>
        </p:pic>
        <p:sp>
          <p:nvSpPr>
            <p:cNvPr id="140" name="Szövegdoboz 139"/>
            <p:cNvSpPr txBox="1"/>
            <p:nvPr/>
          </p:nvSpPr>
          <p:spPr>
            <a:xfrm>
              <a:off x="692150" y="7343775"/>
              <a:ext cx="5241925" cy="1015663"/>
            </a:xfrm>
            <a:prstGeom prst="rect">
              <a:avLst/>
            </a:prstGeom>
            <a:noFill/>
          </p:spPr>
          <p:txBody>
            <a:bodyPr wrap="square" rtlCol="0">
              <a:spAutoFit/>
            </a:bodyPr>
            <a:lstStyle/>
            <a:p>
              <a:r>
                <a:rPr lang="hu-HU" sz="1200" b="1" smtClean="0">
                  <a:latin typeface="Times New Roman" panose="02020603050405020304" pitchFamily="18" charset="0"/>
                  <a:cs typeface="Times New Roman" panose="02020603050405020304" pitchFamily="18" charset="0"/>
                </a:rPr>
                <a:t>Fig. S4 </a:t>
              </a:r>
              <a:r>
                <a:rPr lang="hu-HU" sz="1200" smtClean="0">
                  <a:latin typeface="Times New Roman" panose="02020603050405020304" pitchFamily="18" charset="0"/>
                  <a:cs typeface="Times New Roman" panose="02020603050405020304" pitchFamily="18" charset="0"/>
                </a:rPr>
                <a:t>Correlation between the mutations at protein level in GI.04 and the phenotype of the plants. Schematic </a:t>
              </a:r>
              <a:r>
                <a:rPr lang="hu-HU" sz="1200">
                  <a:latin typeface="Times New Roman" pitchFamily="18" charset="0"/>
                  <a:cs typeface="Times New Roman" pitchFamily="18" charset="0"/>
                </a:rPr>
                <a:t>representation of the GI.04 protein in </a:t>
              </a:r>
              <a:r>
                <a:rPr lang="hu-HU" sz="1200" smtClean="0">
                  <a:latin typeface="Times New Roman" pitchFamily="18" charset="0"/>
                  <a:cs typeface="Times New Roman" pitchFamily="18" charset="0"/>
                </a:rPr>
                <a:t>the </a:t>
              </a:r>
              <a:r>
                <a:rPr lang="hu-HU" sz="1200" i="1" smtClean="0">
                  <a:latin typeface="Times New Roman" pitchFamily="18" charset="0"/>
                  <a:cs typeface="Times New Roman" pitchFamily="18" charset="0"/>
                </a:rPr>
                <a:t>S</a:t>
              </a:r>
              <a:r>
                <a:rPr lang="hu-HU" sz="1200" i="1">
                  <a:latin typeface="Times New Roman" pitchFamily="18" charset="0"/>
                  <a:cs typeface="Times New Roman" pitchFamily="18" charset="0"/>
                </a:rPr>
                <a:t>. </a:t>
              </a:r>
              <a:r>
                <a:rPr lang="hu-HU" sz="1200" i="1" smtClean="0">
                  <a:latin typeface="Times New Roman" pitchFamily="18" charset="0"/>
                  <a:cs typeface="Times New Roman" pitchFamily="18" charset="0"/>
                </a:rPr>
                <a:t>tuberosum </a:t>
              </a:r>
              <a:r>
                <a:rPr lang="hu-HU" sz="1200" smtClean="0">
                  <a:latin typeface="Times New Roman" pitchFamily="18" charset="0"/>
                  <a:cs typeface="Times New Roman" pitchFamily="18" charset="0"/>
                </a:rPr>
                <a:t>cv. Désirée </a:t>
              </a:r>
              <a:r>
                <a:rPr lang="hu-HU" sz="1200">
                  <a:latin typeface="Times New Roman" pitchFamily="18" charset="0"/>
                  <a:cs typeface="Times New Roman" pitchFamily="18" charset="0"/>
                </a:rPr>
                <a:t>(</a:t>
              </a:r>
              <a:r>
                <a:rPr lang="hu-HU" sz="1200" b="1">
                  <a:latin typeface="Times New Roman" pitchFamily="18" charset="0"/>
                  <a:cs typeface="Times New Roman" pitchFamily="18" charset="0"/>
                </a:rPr>
                <a:t>A</a:t>
              </a:r>
              <a:r>
                <a:rPr lang="hu-HU" sz="1200">
                  <a:latin typeface="Times New Roman" pitchFamily="18" charset="0"/>
                  <a:cs typeface="Times New Roman" pitchFamily="18" charset="0"/>
                </a:rPr>
                <a:t>) and its mutants </a:t>
              </a:r>
              <a:r>
                <a:rPr lang="hu-HU" sz="1200" smtClean="0">
                  <a:latin typeface="Times New Roman" pitchFamily="18" charset="0"/>
                  <a:cs typeface="Times New Roman" pitchFamily="18" charset="0"/>
                </a:rPr>
                <a:t>generated </a:t>
              </a:r>
              <a:r>
                <a:rPr lang="hu-HU" sz="1200">
                  <a:latin typeface="Times New Roman" pitchFamily="18" charset="0"/>
                  <a:cs typeface="Times New Roman" pitchFamily="18" charset="0"/>
                </a:rPr>
                <a:t>by targeted mutagenesis using the </a:t>
              </a:r>
              <a:r>
                <a:rPr lang="hu-HU" sz="1200" smtClean="0">
                  <a:latin typeface="Times New Roman" pitchFamily="18" charset="0"/>
                  <a:cs typeface="Times New Roman" pitchFamily="18" charset="0"/>
                </a:rPr>
                <a:t>gRNAs </a:t>
              </a:r>
              <a:r>
                <a:rPr lang="hu-HU" sz="1200">
                  <a:latin typeface="Times New Roman" pitchFamily="18" charset="0"/>
                  <a:cs typeface="Times New Roman" pitchFamily="18" charset="0"/>
                </a:rPr>
                <a:t>corresponding to the amino acids labelled in yellow (</a:t>
              </a:r>
              <a:r>
                <a:rPr lang="hu-HU" sz="1200" b="1">
                  <a:latin typeface="Times New Roman" pitchFamily="18" charset="0"/>
                  <a:cs typeface="Times New Roman" pitchFamily="18" charset="0"/>
                </a:rPr>
                <a:t>B</a:t>
              </a:r>
              <a:r>
                <a:rPr lang="hu-HU" sz="1200">
                  <a:latin typeface="Times New Roman" pitchFamily="18" charset="0"/>
                  <a:cs typeface="Times New Roman" pitchFamily="18" charset="0"/>
                </a:rPr>
                <a:t>) and green (</a:t>
              </a:r>
              <a:r>
                <a:rPr lang="hu-HU" sz="1200" b="1">
                  <a:latin typeface="Times New Roman" pitchFamily="18" charset="0"/>
                  <a:cs typeface="Times New Roman" pitchFamily="18" charset="0"/>
                </a:rPr>
                <a:t>C</a:t>
              </a:r>
              <a:r>
                <a:rPr lang="hu-HU" sz="1200" smtClean="0">
                  <a:latin typeface="Times New Roman" pitchFamily="18" charset="0"/>
                  <a:cs typeface="Times New Roman" pitchFamily="18" charset="0"/>
                </a:rPr>
                <a:t>).  </a:t>
              </a:r>
              <a:endParaRPr lang="en-GB" sz="1200" b="1">
                <a:latin typeface="Times New Roman" panose="02020603050405020304" pitchFamily="18" charset="0"/>
                <a:cs typeface="Times New Roman" panose="02020603050405020304" pitchFamily="18" charset="0"/>
              </a:endParaRPr>
            </a:p>
          </p:txBody>
        </p:sp>
        <p:pic>
          <p:nvPicPr>
            <p:cNvPr id="15" name="Kép 14"/>
            <p:cNvPicPr>
              <a:picLocks noChangeAspect="1"/>
            </p:cNvPicPr>
            <p:nvPr/>
          </p:nvPicPr>
          <p:blipFill rotWithShape="1">
            <a:blip r:embed="rId2" cstate="print"/>
            <a:srcRect t="79916"/>
            <a:stretch/>
          </p:blipFill>
          <p:spPr>
            <a:xfrm>
              <a:off x="262819" y="3249515"/>
              <a:ext cx="5220000" cy="541436"/>
            </a:xfrm>
            <a:prstGeom prst="rect">
              <a:avLst/>
            </a:prstGeom>
          </p:spPr>
        </p:pic>
        <p:sp>
          <p:nvSpPr>
            <p:cNvPr id="107" name="Rectangle 77"/>
            <p:cNvSpPr>
              <a:spLocks noChangeArrowheads="1"/>
            </p:cNvSpPr>
            <p:nvPr/>
          </p:nvSpPr>
          <p:spPr bwMode="auto">
            <a:xfrm>
              <a:off x="3984625" y="3355978"/>
              <a:ext cx="38100" cy="76200"/>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8" name="Rectangle 77"/>
            <p:cNvSpPr>
              <a:spLocks noChangeArrowheads="1"/>
            </p:cNvSpPr>
            <p:nvPr/>
          </p:nvSpPr>
          <p:spPr bwMode="auto">
            <a:xfrm>
              <a:off x="4222759" y="3355962"/>
              <a:ext cx="38100" cy="76200"/>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9" name="Rectangle 77"/>
            <p:cNvSpPr>
              <a:spLocks noChangeArrowheads="1"/>
            </p:cNvSpPr>
            <p:nvPr/>
          </p:nvSpPr>
          <p:spPr bwMode="auto">
            <a:xfrm>
              <a:off x="3984609" y="3455985"/>
              <a:ext cx="38100" cy="76200"/>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0" name="Rectangle 77"/>
            <p:cNvSpPr>
              <a:spLocks noChangeArrowheads="1"/>
            </p:cNvSpPr>
            <p:nvPr/>
          </p:nvSpPr>
          <p:spPr bwMode="auto">
            <a:xfrm>
              <a:off x="4222759" y="3455985"/>
              <a:ext cx="38100" cy="76200"/>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1" name="Rectangle 77"/>
            <p:cNvSpPr>
              <a:spLocks noChangeArrowheads="1"/>
            </p:cNvSpPr>
            <p:nvPr/>
          </p:nvSpPr>
          <p:spPr bwMode="auto">
            <a:xfrm>
              <a:off x="3984609" y="3546482"/>
              <a:ext cx="38100" cy="76200"/>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2" name="Rectangle 77"/>
            <p:cNvSpPr>
              <a:spLocks noChangeArrowheads="1"/>
            </p:cNvSpPr>
            <p:nvPr/>
          </p:nvSpPr>
          <p:spPr bwMode="auto">
            <a:xfrm>
              <a:off x="4217996" y="3546482"/>
              <a:ext cx="38100" cy="76200"/>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3" name="Rectangle 77"/>
            <p:cNvSpPr>
              <a:spLocks noChangeArrowheads="1"/>
            </p:cNvSpPr>
            <p:nvPr/>
          </p:nvSpPr>
          <p:spPr bwMode="auto">
            <a:xfrm>
              <a:off x="3979847" y="3636979"/>
              <a:ext cx="38100" cy="76200"/>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4" name="Rectangle 77"/>
            <p:cNvSpPr>
              <a:spLocks noChangeArrowheads="1"/>
            </p:cNvSpPr>
            <p:nvPr/>
          </p:nvSpPr>
          <p:spPr bwMode="auto">
            <a:xfrm>
              <a:off x="4217996" y="3636979"/>
              <a:ext cx="38100" cy="76200"/>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6" name="Rectangle 77"/>
            <p:cNvSpPr>
              <a:spLocks noChangeArrowheads="1"/>
            </p:cNvSpPr>
            <p:nvPr/>
          </p:nvSpPr>
          <p:spPr bwMode="auto">
            <a:xfrm>
              <a:off x="2989249" y="6508775"/>
              <a:ext cx="38100" cy="7620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7" name="Rectangle 77"/>
            <p:cNvSpPr>
              <a:spLocks noChangeArrowheads="1"/>
            </p:cNvSpPr>
            <p:nvPr/>
          </p:nvSpPr>
          <p:spPr bwMode="auto">
            <a:xfrm>
              <a:off x="3132123" y="6508759"/>
              <a:ext cx="38100" cy="7620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8" name="Rectangle 77"/>
            <p:cNvSpPr>
              <a:spLocks noChangeArrowheads="1"/>
            </p:cNvSpPr>
            <p:nvPr/>
          </p:nvSpPr>
          <p:spPr bwMode="auto">
            <a:xfrm>
              <a:off x="2989233" y="6613545"/>
              <a:ext cx="38100" cy="7620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9" name="Rectangle 77"/>
            <p:cNvSpPr>
              <a:spLocks noChangeArrowheads="1"/>
            </p:cNvSpPr>
            <p:nvPr/>
          </p:nvSpPr>
          <p:spPr bwMode="auto">
            <a:xfrm>
              <a:off x="3127360" y="6613545"/>
              <a:ext cx="38100" cy="7620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0" name="Rectangle 77"/>
            <p:cNvSpPr>
              <a:spLocks noChangeArrowheads="1"/>
            </p:cNvSpPr>
            <p:nvPr/>
          </p:nvSpPr>
          <p:spPr bwMode="auto">
            <a:xfrm>
              <a:off x="2984470" y="6713568"/>
              <a:ext cx="38100" cy="7620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1" name="Rectangle 77"/>
            <p:cNvSpPr>
              <a:spLocks noChangeArrowheads="1"/>
            </p:cNvSpPr>
            <p:nvPr/>
          </p:nvSpPr>
          <p:spPr bwMode="auto">
            <a:xfrm>
              <a:off x="3132123" y="6713568"/>
              <a:ext cx="38100" cy="7620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2" name="Rectangle 77"/>
            <p:cNvSpPr>
              <a:spLocks noChangeArrowheads="1"/>
            </p:cNvSpPr>
            <p:nvPr/>
          </p:nvSpPr>
          <p:spPr bwMode="auto">
            <a:xfrm>
              <a:off x="2984470" y="6813591"/>
              <a:ext cx="38100" cy="7620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3" name="Rectangle 77"/>
            <p:cNvSpPr>
              <a:spLocks noChangeArrowheads="1"/>
            </p:cNvSpPr>
            <p:nvPr/>
          </p:nvSpPr>
          <p:spPr bwMode="auto">
            <a:xfrm>
              <a:off x="3132123" y="6813591"/>
              <a:ext cx="38100" cy="7620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grpSp>
      <p:grpSp>
        <p:nvGrpSpPr>
          <p:cNvPr id="148" name="Csoportba foglalás 147"/>
          <p:cNvGrpSpPr/>
          <p:nvPr/>
        </p:nvGrpSpPr>
        <p:grpSpPr>
          <a:xfrm>
            <a:off x="561975" y="876300"/>
            <a:ext cx="5084763" cy="2841304"/>
            <a:chOff x="628650" y="876300"/>
            <a:chExt cx="5084763" cy="2841304"/>
          </a:xfrm>
        </p:grpSpPr>
        <p:grpSp>
          <p:nvGrpSpPr>
            <p:cNvPr id="149" name="Csoportba foglalás 148"/>
            <p:cNvGrpSpPr/>
            <p:nvPr/>
          </p:nvGrpSpPr>
          <p:grpSpPr>
            <a:xfrm>
              <a:off x="628650" y="876300"/>
              <a:ext cx="5084763" cy="2841304"/>
              <a:chOff x="628650" y="876300"/>
              <a:chExt cx="5084763" cy="2841304"/>
            </a:xfrm>
          </p:grpSpPr>
          <p:cxnSp>
            <p:nvCxnSpPr>
              <p:cNvPr id="153" name="Egyenes összekötő 152"/>
              <p:cNvCxnSpPr/>
              <p:nvPr/>
            </p:nvCxnSpPr>
            <p:spPr>
              <a:xfrm>
                <a:off x="1285865" y="1738323"/>
                <a:ext cx="2998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Egyenes összekötő 153"/>
              <p:cNvCxnSpPr/>
              <p:nvPr/>
            </p:nvCxnSpPr>
            <p:spPr>
              <a:xfrm>
                <a:off x="4290964" y="1738300"/>
                <a:ext cx="36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5" name="Egyenes összekötő 154"/>
              <p:cNvCxnSpPr/>
              <p:nvPr/>
            </p:nvCxnSpPr>
            <p:spPr>
              <a:xfrm>
                <a:off x="1290628" y="1833563"/>
                <a:ext cx="295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Egyenes összekötő 155"/>
              <p:cNvCxnSpPr/>
              <p:nvPr/>
            </p:nvCxnSpPr>
            <p:spPr>
              <a:xfrm>
                <a:off x="4248081" y="1833544"/>
                <a:ext cx="1224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57" name="Téglalap 156"/>
              <p:cNvSpPr/>
              <p:nvPr/>
            </p:nvSpPr>
            <p:spPr>
              <a:xfrm>
                <a:off x="4210049" y="1895476"/>
                <a:ext cx="338400" cy="6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158" name="Csoportba foglalás 157"/>
              <p:cNvGrpSpPr/>
              <p:nvPr/>
            </p:nvGrpSpPr>
            <p:grpSpPr>
              <a:xfrm>
                <a:off x="1290612" y="1928807"/>
                <a:ext cx="4317899" cy="0"/>
                <a:chOff x="1290612" y="1928807"/>
                <a:chExt cx="4277047" cy="0"/>
              </a:xfrm>
            </p:grpSpPr>
            <p:cxnSp>
              <p:nvCxnSpPr>
                <p:cNvPr id="243" name="Egyenes összekötő 242"/>
                <p:cNvCxnSpPr/>
                <p:nvPr/>
              </p:nvCxnSpPr>
              <p:spPr>
                <a:xfrm>
                  <a:off x="1290612" y="1928807"/>
                  <a:ext cx="291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Egyenes összekötő 243"/>
                <p:cNvCxnSpPr/>
                <p:nvPr/>
              </p:nvCxnSpPr>
              <p:spPr>
                <a:xfrm>
                  <a:off x="4505659" y="1928807"/>
                  <a:ext cx="106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9" name="Egyenes összekötő 158"/>
              <p:cNvCxnSpPr/>
              <p:nvPr/>
            </p:nvCxnSpPr>
            <p:spPr>
              <a:xfrm>
                <a:off x="1285833" y="2028814"/>
                <a:ext cx="273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Egyenes összekötő 159"/>
              <p:cNvCxnSpPr/>
              <p:nvPr/>
            </p:nvCxnSpPr>
            <p:spPr>
              <a:xfrm>
                <a:off x="4019441" y="2028811"/>
                <a:ext cx="648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1" name="Csoportba foglalás 30"/>
              <p:cNvGrpSpPr/>
              <p:nvPr/>
            </p:nvGrpSpPr>
            <p:grpSpPr>
              <a:xfrm>
                <a:off x="1126347" y="1624751"/>
                <a:ext cx="245274" cy="502496"/>
                <a:chOff x="1083463" y="5972921"/>
                <a:chExt cx="245274" cy="502496"/>
              </a:xfrm>
            </p:grpSpPr>
            <p:sp>
              <p:nvSpPr>
                <p:cNvPr id="238" name="Szövegdoboz 21">
                  <a:extLst>
                    <a:ext uri="{FF2B5EF4-FFF2-40B4-BE49-F238E27FC236}">
                      <a16:creationId xmlns:a16="http://schemas.microsoft.com/office/drawing/2014/main" xmlns="" id="{74DA1930-34C2-44D5-B5B4-E8B68926C6BD}"/>
                    </a:ext>
                  </a:extLst>
                </p:cNvPr>
                <p:cNvSpPr txBox="1"/>
                <p:nvPr/>
              </p:nvSpPr>
              <p:spPr>
                <a:xfrm>
                  <a:off x="1086183" y="5972921"/>
                  <a:ext cx="190167" cy="215444"/>
                </a:xfrm>
                <a:prstGeom prst="rect">
                  <a:avLst/>
                </a:prstGeom>
                <a:noFill/>
              </p:spPr>
              <p:txBody>
                <a:bodyPr wrap="square" rtlCol="0">
                  <a:spAutoFit/>
                </a:bodyPr>
                <a:lstStyle/>
                <a:p>
                  <a:r>
                    <a:rPr lang="hu-HU" sz="800" dirty="0"/>
                    <a:t>a</a:t>
                  </a:r>
                </a:p>
              </p:txBody>
            </p:sp>
            <p:sp>
              <p:nvSpPr>
                <p:cNvPr id="239" name="Szövegdoboz 238">
                  <a:extLst>
                    <a:ext uri="{FF2B5EF4-FFF2-40B4-BE49-F238E27FC236}">
                      <a16:creationId xmlns:a16="http://schemas.microsoft.com/office/drawing/2014/main" xmlns="" id="{8899D434-0AD4-4495-BB7F-85F7A8B52F31}"/>
                    </a:ext>
                  </a:extLst>
                </p:cNvPr>
                <p:cNvSpPr txBox="1"/>
                <p:nvPr/>
              </p:nvSpPr>
              <p:spPr>
                <a:xfrm>
                  <a:off x="1085087" y="6076003"/>
                  <a:ext cx="234125" cy="215444"/>
                </a:xfrm>
                <a:prstGeom prst="rect">
                  <a:avLst/>
                </a:prstGeom>
                <a:noFill/>
              </p:spPr>
              <p:txBody>
                <a:bodyPr wrap="square" rtlCol="0">
                  <a:spAutoFit/>
                </a:bodyPr>
                <a:lstStyle/>
                <a:p>
                  <a:r>
                    <a:rPr lang="hu-HU" sz="800" smtClean="0"/>
                    <a:t>b</a:t>
                  </a:r>
                  <a:endParaRPr lang="hu-HU" sz="800" dirty="0"/>
                </a:p>
              </p:txBody>
            </p:sp>
            <p:sp>
              <p:nvSpPr>
                <p:cNvPr id="240" name="Szövegdoboz 239">
                  <a:extLst>
                    <a:ext uri="{FF2B5EF4-FFF2-40B4-BE49-F238E27FC236}">
                      <a16:creationId xmlns:a16="http://schemas.microsoft.com/office/drawing/2014/main" xmlns="" id="{E7E32106-6AE2-481E-B093-7B8D0658A3EF}"/>
                    </a:ext>
                  </a:extLst>
                </p:cNvPr>
                <p:cNvSpPr txBox="1"/>
                <p:nvPr/>
              </p:nvSpPr>
              <p:spPr>
                <a:xfrm>
                  <a:off x="1085685" y="6160769"/>
                  <a:ext cx="219244" cy="215444"/>
                </a:xfrm>
                <a:prstGeom prst="rect">
                  <a:avLst/>
                </a:prstGeom>
                <a:noFill/>
              </p:spPr>
              <p:txBody>
                <a:bodyPr wrap="square" rtlCol="0">
                  <a:spAutoFit/>
                </a:bodyPr>
                <a:lstStyle/>
                <a:p>
                  <a:r>
                    <a:rPr lang="hu-HU" sz="800" smtClean="0"/>
                    <a:t>c</a:t>
                  </a:r>
                  <a:endParaRPr lang="hu-HU" sz="800" dirty="0"/>
                </a:p>
              </p:txBody>
            </p:sp>
            <p:sp>
              <p:nvSpPr>
                <p:cNvPr id="241" name="Szövegdoboz 240">
                  <a:extLst>
                    <a:ext uri="{FF2B5EF4-FFF2-40B4-BE49-F238E27FC236}">
                      <a16:creationId xmlns:a16="http://schemas.microsoft.com/office/drawing/2014/main" xmlns="" id="{45D2D956-0AEE-4A7C-B7C6-B6BE81EFCAA8}"/>
                    </a:ext>
                  </a:extLst>
                </p:cNvPr>
                <p:cNvSpPr txBox="1"/>
                <p:nvPr/>
              </p:nvSpPr>
              <p:spPr>
                <a:xfrm>
                  <a:off x="1083463" y="6259973"/>
                  <a:ext cx="245274" cy="215444"/>
                </a:xfrm>
                <a:prstGeom prst="rect">
                  <a:avLst/>
                </a:prstGeom>
                <a:noFill/>
              </p:spPr>
              <p:txBody>
                <a:bodyPr wrap="square" rtlCol="0">
                  <a:spAutoFit/>
                </a:bodyPr>
                <a:lstStyle/>
                <a:p>
                  <a:r>
                    <a:rPr lang="hu-HU" sz="800" smtClean="0"/>
                    <a:t>d</a:t>
                  </a:r>
                  <a:endParaRPr lang="hu-HU" sz="800" dirty="0"/>
                </a:p>
              </p:txBody>
            </p:sp>
            <p:sp>
              <p:nvSpPr>
                <p:cNvPr id="242" name="Bal oldali kapcsos zárójel 241"/>
                <p:cNvSpPr/>
                <p:nvPr/>
              </p:nvSpPr>
              <p:spPr>
                <a:xfrm>
                  <a:off x="1100145" y="6022975"/>
                  <a:ext cx="72000" cy="40957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grpSp>
          <p:sp>
            <p:nvSpPr>
              <p:cNvPr id="162" name="Szövegdoboz 161">
                <a:extLst>
                  <a:ext uri="{FF2B5EF4-FFF2-40B4-BE49-F238E27FC236}">
                    <a16:creationId xmlns:a16="http://schemas.microsoft.com/office/drawing/2014/main" xmlns="" id="{ECEE0BD5-1233-42D1-8361-636CCC1406F1}"/>
                  </a:ext>
                </a:extLst>
              </p:cNvPr>
              <p:cNvSpPr txBox="1"/>
              <p:nvPr/>
            </p:nvSpPr>
            <p:spPr>
              <a:xfrm rot="16200000">
                <a:off x="777930" y="1752851"/>
                <a:ext cx="608242" cy="230832"/>
              </a:xfrm>
              <a:prstGeom prst="rect">
                <a:avLst/>
              </a:prstGeom>
              <a:noFill/>
            </p:spPr>
            <p:txBody>
              <a:bodyPr wrap="square" rtlCol="0">
                <a:spAutoFit/>
              </a:bodyPr>
              <a:lstStyle/>
              <a:p>
                <a:r>
                  <a:rPr lang="hu-HU" sz="900" dirty="0">
                    <a:latin typeface="Calibri" panose="020F0502020204030204" pitchFamily="34" charset="0"/>
                    <a:cs typeface="Calibri" panose="020F0502020204030204" pitchFamily="34" charset="0"/>
                  </a:rPr>
                  <a:t>eGI.04/1</a:t>
                </a:r>
              </a:p>
            </p:txBody>
          </p:sp>
          <p:cxnSp>
            <p:nvCxnSpPr>
              <p:cNvPr id="163" name="Egyenes összekötő 162"/>
              <p:cNvCxnSpPr/>
              <p:nvPr/>
            </p:nvCxnSpPr>
            <p:spPr>
              <a:xfrm>
                <a:off x="1290638" y="2305039"/>
                <a:ext cx="291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Egyenes összekötő 163"/>
              <p:cNvCxnSpPr/>
              <p:nvPr/>
            </p:nvCxnSpPr>
            <p:spPr>
              <a:xfrm>
                <a:off x="4209979" y="2305081"/>
                <a:ext cx="36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5" name="Egyenes összekötő 164"/>
              <p:cNvCxnSpPr/>
              <p:nvPr/>
            </p:nvCxnSpPr>
            <p:spPr>
              <a:xfrm>
                <a:off x="1285833" y="2600334"/>
                <a:ext cx="27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Egyenes összekötő 165"/>
              <p:cNvCxnSpPr/>
              <p:nvPr/>
            </p:nvCxnSpPr>
            <p:spPr>
              <a:xfrm>
                <a:off x="4062308" y="2600371"/>
                <a:ext cx="36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7" name="Egyenes összekötő 166"/>
              <p:cNvCxnSpPr/>
              <p:nvPr/>
            </p:nvCxnSpPr>
            <p:spPr>
              <a:xfrm>
                <a:off x="1285817" y="2505058"/>
                <a:ext cx="27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Egyenes összekötő 167"/>
              <p:cNvCxnSpPr/>
              <p:nvPr/>
            </p:nvCxnSpPr>
            <p:spPr>
              <a:xfrm>
                <a:off x="4062292" y="2505095"/>
                <a:ext cx="36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9" name="Csoportba foglalás 44"/>
              <p:cNvGrpSpPr/>
              <p:nvPr/>
            </p:nvGrpSpPr>
            <p:grpSpPr>
              <a:xfrm>
                <a:off x="1128461" y="2186252"/>
                <a:ext cx="271735" cy="518847"/>
                <a:chOff x="1071290" y="6581723"/>
                <a:chExt cx="305081" cy="518847"/>
              </a:xfrm>
            </p:grpSpPr>
            <p:sp>
              <p:nvSpPr>
                <p:cNvPr id="233" name="Szövegdoboz 38">
                  <a:extLst>
                    <a:ext uri="{FF2B5EF4-FFF2-40B4-BE49-F238E27FC236}">
                      <a16:creationId xmlns:a16="http://schemas.microsoft.com/office/drawing/2014/main" xmlns="" id="{C2B6ABE1-3B63-4D7D-8EDA-A05D6157B075}"/>
                    </a:ext>
                  </a:extLst>
                </p:cNvPr>
                <p:cNvSpPr txBox="1"/>
                <p:nvPr/>
              </p:nvSpPr>
              <p:spPr>
                <a:xfrm>
                  <a:off x="1079795" y="6581723"/>
                  <a:ext cx="296576" cy="215444"/>
                </a:xfrm>
                <a:prstGeom prst="rect">
                  <a:avLst/>
                </a:prstGeom>
                <a:noFill/>
              </p:spPr>
              <p:txBody>
                <a:bodyPr wrap="square" rtlCol="0">
                  <a:spAutoFit/>
                </a:bodyPr>
                <a:lstStyle/>
                <a:p>
                  <a:r>
                    <a:rPr lang="hu-HU" sz="800" smtClean="0"/>
                    <a:t>a</a:t>
                  </a:r>
                  <a:endParaRPr lang="hu-HU" sz="800" dirty="0"/>
                </a:p>
              </p:txBody>
            </p:sp>
            <p:sp>
              <p:nvSpPr>
                <p:cNvPr id="234" name="Szövegdoboz 233">
                  <a:extLst>
                    <a:ext uri="{FF2B5EF4-FFF2-40B4-BE49-F238E27FC236}">
                      <a16:creationId xmlns:a16="http://schemas.microsoft.com/office/drawing/2014/main" xmlns="" id="{C4CD4E47-7768-4CA3-94F2-9EFBFCF9B09E}"/>
                    </a:ext>
                  </a:extLst>
                </p:cNvPr>
                <p:cNvSpPr txBox="1"/>
                <p:nvPr/>
              </p:nvSpPr>
              <p:spPr>
                <a:xfrm>
                  <a:off x="1076062" y="6783732"/>
                  <a:ext cx="238395" cy="215444"/>
                </a:xfrm>
                <a:prstGeom prst="rect">
                  <a:avLst/>
                </a:prstGeom>
                <a:noFill/>
              </p:spPr>
              <p:txBody>
                <a:bodyPr wrap="square" rtlCol="0">
                  <a:spAutoFit/>
                </a:bodyPr>
                <a:lstStyle/>
                <a:p>
                  <a:r>
                    <a:rPr lang="hu-HU" sz="800" smtClean="0"/>
                    <a:t>c</a:t>
                  </a:r>
                  <a:endParaRPr lang="hu-HU" sz="800" dirty="0"/>
                </a:p>
              </p:txBody>
            </p:sp>
            <p:sp>
              <p:nvSpPr>
                <p:cNvPr id="235" name="Szövegdoboz 234">
                  <a:extLst>
                    <a:ext uri="{FF2B5EF4-FFF2-40B4-BE49-F238E27FC236}">
                      <a16:creationId xmlns:a16="http://schemas.microsoft.com/office/drawing/2014/main" xmlns="" id="{1119DE96-0D40-490D-9A85-D096C98F49A6}"/>
                    </a:ext>
                  </a:extLst>
                </p:cNvPr>
                <p:cNvSpPr txBox="1"/>
                <p:nvPr/>
              </p:nvSpPr>
              <p:spPr>
                <a:xfrm>
                  <a:off x="1076639" y="6694627"/>
                  <a:ext cx="205058" cy="215444"/>
                </a:xfrm>
                <a:prstGeom prst="rect">
                  <a:avLst/>
                </a:prstGeom>
                <a:noFill/>
              </p:spPr>
              <p:txBody>
                <a:bodyPr wrap="square" rtlCol="0">
                  <a:spAutoFit/>
                </a:bodyPr>
                <a:lstStyle/>
                <a:p>
                  <a:r>
                    <a:rPr lang="hu-HU" sz="800" smtClean="0"/>
                    <a:t>b</a:t>
                  </a:r>
                  <a:endParaRPr lang="hu-HU" sz="800" dirty="0"/>
                </a:p>
              </p:txBody>
            </p:sp>
            <p:sp>
              <p:nvSpPr>
                <p:cNvPr id="236" name="Szövegdoboz 235">
                  <a:extLst>
                    <a:ext uri="{FF2B5EF4-FFF2-40B4-BE49-F238E27FC236}">
                      <a16:creationId xmlns:a16="http://schemas.microsoft.com/office/drawing/2014/main" xmlns="" id="{1119DE96-0D40-490D-9A85-D096C98F49A6}"/>
                    </a:ext>
                  </a:extLst>
                </p:cNvPr>
                <p:cNvSpPr txBox="1"/>
                <p:nvPr/>
              </p:nvSpPr>
              <p:spPr>
                <a:xfrm>
                  <a:off x="1071290" y="6885126"/>
                  <a:ext cx="205058" cy="215444"/>
                </a:xfrm>
                <a:prstGeom prst="rect">
                  <a:avLst/>
                </a:prstGeom>
                <a:noFill/>
              </p:spPr>
              <p:txBody>
                <a:bodyPr wrap="square" rtlCol="0">
                  <a:spAutoFit/>
                </a:bodyPr>
                <a:lstStyle/>
                <a:p>
                  <a:r>
                    <a:rPr lang="hu-HU" sz="800" smtClean="0"/>
                    <a:t>d</a:t>
                  </a:r>
                  <a:endParaRPr lang="hu-HU" sz="800" dirty="0"/>
                </a:p>
              </p:txBody>
            </p:sp>
            <p:sp>
              <p:nvSpPr>
                <p:cNvPr id="237" name="Bal oldali kapcsos zárójel 236"/>
                <p:cNvSpPr/>
                <p:nvPr/>
              </p:nvSpPr>
              <p:spPr>
                <a:xfrm>
                  <a:off x="1095366" y="6642149"/>
                  <a:ext cx="72000" cy="40957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grpSp>
          <p:sp>
            <p:nvSpPr>
              <p:cNvPr id="170" name="Szövegdoboz 169">
                <a:extLst>
                  <a:ext uri="{FF2B5EF4-FFF2-40B4-BE49-F238E27FC236}">
                    <a16:creationId xmlns:a16="http://schemas.microsoft.com/office/drawing/2014/main" xmlns="" id="{BC8A5A7B-06D2-4223-A9BC-BE11007847DD}"/>
                  </a:ext>
                </a:extLst>
              </p:cNvPr>
              <p:cNvSpPr txBox="1"/>
              <p:nvPr/>
            </p:nvSpPr>
            <p:spPr>
              <a:xfrm rot="16200000">
                <a:off x="730151" y="2263091"/>
                <a:ext cx="718694" cy="230832"/>
              </a:xfrm>
              <a:prstGeom prst="rect">
                <a:avLst/>
              </a:prstGeom>
              <a:noFill/>
            </p:spPr>
            <p:txBody>
              <a:bodyPr wrap="square" rtlCol="0">
                <a:spAutoFit/>
              </a:bodyPr>
              <a:lstStyle/>
              <a:p>
                <a:r>
                  <a:rPr lang="hu-HU" sz="900" dirty="0">
                    <a:latin typeface="Calibri" panose="020F0502020204030204" pitchFamily="34" charset="0"/>
                    <a:cs typeface="Calibri" panose="020F0502020204030204" pitchFamily="34" charset="0"/>
                  </a:rPr>
                  <a:t>eGI.04/2</a:t>
                </a:r>
              </a:p>
            </p:txBody>
          </p:sp>
          <p:cxnSp>
            <p:nvCxnSpPr>
              <p:cNvPr id="171" name="Egyenes összekötő 170"/>
              <p:cNvCxnSpPr/>
              <p:nvPr/>
            </p:nvCxnSpPr>
            <p:spPr>
              <a:xfrm>
                <a:off x="1290622" y="2919450"/>
                <a:ext cx="322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Egyenes összekötő 171"/>
              <p:cNvCxnSpPr/>
              <p:nvPr/>
            </p:nvCxnSpPr>
            <p:spPr>
              <a:xfrm>
                <a:off x="1290606" y="3019457"/>
                <a:ext cx="298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Egyenes összekötő 172"/>
              <p:cNvCxnSpPr/>
              <p:nvPr/>
            </p:nvCxnSpPr>
            <p:spPr>
              <a:xfrm>
                <a:off x="1290590" y="3119464"/>
                <a:ext cx="300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Egyenes összekötő 173"/>
              <p:cNvCxnSpPr/>
              <p:nvPr/>
            </p:nvCxnSpPr>
            <p:spPr>
              <a:xfrm>
                <a:off x="1290574" y="3219471"/>
                <a:ext cx="316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Egyenes összekötő 174"/>
              <p:cNvCxnSpPr/>
              <p:nvPr/>
            </p:nvCxnSpPr>
            <p:spPr>
              <a:xfrm>
                <a:off x="1290558" y="3319478"/>
                <a:ext cx="298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Egyenes összekötő 175"/>
              <p:cNvCxnSpPr/>
              <p:nvPr/>
            </p:nvCxnSpPr>
            <p:spPr>
              <a:xfrm>
                <a:off x="1290542" y="3419485"/>
                <a:ext cx="298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Egyenes összekötő 176"/>
              <p:cNvCxnSpPr/>
              <p:nvPr/>
            </p:nvCxnSpPr>
            <p:spPr>
              <a:xfrm>
                <a:off x="1290526" y="3524255"/>
                <a:ext cx="300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Egyenes összekötő 177"/>
              <p:cNvCxnSpPr/>
              <p:nvPr/>
            </p:nvCxnSpPr>
            <p:spPr>
              <a:xfrm>
                <a:off x="1290510" y="3624262"/>
                <a:ext cx="300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Egyenes összekötő 178"/>
              <p:cNvCxnSpPr/>
              <p:nvPr/>
            </p:nvCxnSpPr>
            <p:spPr>
              <a:xfrm>
                <a:off x="4524252" y="2924213"/>
                <a:ext cx="468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0" name="Egyenes összekötő 179"/>
              <p:cNvCxnSpPr/>
              <p:nvPr/>
            </p:nvCxnSpPr>
            <p:spPr>
              <a:xfrm>
                <a:off x="4286223" y="3019531"/>
                <a:ext cx="36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1" name="Egyenes összekötő 180"/>
              <p:cNvCxnSpPr/>
              <p:nvPr/>
            </p:nvCxnSpPr>
            <p:spPr>
              <a:xfrm>
                <a:off x="4462420" y="3219545"/>
                <a:ext cx="648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2" name="Egyenes összekötő 181"/>
              <p:cNvCxnSpPr/>
              <p:nvPr/>
            </p:nvCxnSpPr>
            <p:spPr>
              <a:xfrm>
                <a:off x="4290970" y="3319552"/>
                <a:ext cx="648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3" name="Egyenes összekötő 182"/>
              <p:cNvCxnSpPr/>
              <p:nvPr/>
            </p:nvCxnSpPr>
            <p:spPr>
              <a:xfrm>
                <a:off x="4290924" y="3419559"/>
                <a:ext cx="648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4" name="Egyenes összekötő 183"/>
              <p:cNvCxnSpPr/>
              <p:nvPr/>
            </p:nvCxnSpPr>
            <p:spPr>
              <a:xfrm>
                <a:off x="4300436" y="3524329"/>
                <a:ext cx="72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5" name="Egyenes összekötő 184"/>
              <p:cNvCxnSpPr/>
              <p:nvPr/>
            </p:nvCxnSpPr>
            <p:spPr>
              <a:xfrm>
                <a:off x="4300426" y="3624336"/>
                <a:ext cx="3492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86" name="Csoportba foglalás 71"/>
              <p:cNvGrpSpPr/>
              <p:nvPr/>
            </p:nvGrpSpPr>
            <p:grpSpPr>
              <a:xfrm>
                <a:off x="976767" y="2826783"/>
                <a:ext cx="356722" cy="890821"/>
                <a:chOff x="1767338" y="7279720"/>
                <a:chExt cx="356722" cy="890821"/>
              </a:xfrm>
            </p:grpSpPr>
            <p:sp>
              <p:nvSpPr>
                <p:cNvPr id="224" name="Szövegdoboz 223">
                  <a:extLst>
                    <a:ext uri="{FF2B5EF4-FFF2-40B4-BE49-F238E27FC236}">
                      <a16:creationId xmlns:a16="http://schemas.microsoft.com/office/drawing/2014/main" xmlns="" id="{0BD0405F-A64E-4F07-80C8-FACD2E004938}"/>
                    </a:ext>
                  </a:extLst>
                </p:cNvPr>
                <p:cNvSpPr txBox="1"/>
                <p:nvPr/>
              </p:nvSpPr>
              <p:spPr>
                <a:xfrm rot="16200000">
                  <a:off x="1523407" y="7523651"/>
                  <a:ext cx="718694" cy="230832"/>
                </a:xfrm>
                <a:prstGeom prst="rect">
                  <a:avLst/>
                </a:prstGeom>
                <a:noFill/>
              </p:spPr>
              <p:txBody>
                <a:bodyPr wrap="square" rtlCol="0">
                  <a:spAutoFit/>
                </a:bodyPr>
                <a:lstStyle/>
                <a:p>
                  <a:r>
                    <a:rPr lang="hu-HU" sz="900" dirty="0">
                      <a:latin typeface="Calibri" panose="020F0502020204030204" pitchFamily="34" charset="0"/>
                      <a:cs typeface="Calibri" panose="020F0502020204030204" pitchFamily="34" charset="0"/>
                    </a:rPr>
                    <a:t>eGI.04/3</a:t>
                  </a:r>
                </a:p>
              </p:txBody>
            </p:sp>
            <p:sp>
              <p:nvSpPr>
                <p:cNvPr id="225" name="Szövegdoboz 224">
                  <a:extLst>
                    <a:ext uri="{FF2B5EF4-FFF2-40B4-BE49-F238E27FC236}">
                      <a16:creationId xmlns:a16="http://schemas.microsoft.com/office/drawing/2014/main" xmlns="" id="{1119DE96-0D40-490D-9A85-D096C98F49A6}"/>
                    </a:ext>
                  </a:extLst>
                </p:cNvPr>
                <p:cNvSpPr txBox="1"/>
                <p:nvPr/>
              </p:nvSpPr>
              <p:spPr>
                <a:xfrm>
                  <a:off x="1919002" y="7359814"/>
                  <a:ext cx="205058" cy="215444"/>
                </a:xfrm>
                <a:prstGeom prst="rect">
                  <a:avLst/>
                </a:prstGeom>
                <a:noFill/>
              </p:spPr>
              <p:txBody>
                <a:bodyPr wrap="square" rtlCol="0">
                  <a:spAutoFit/>
                </a:bodyPr>
                <a:lstStyle/>
                <a:p>
                  <a:r>
                    <a:rPr lang="hu-HU" sz="800" smtClean="0"/>
                    <a:t>b</a:t>
                  </a:r>
                  <a:endParaRPr lang="hu-HU" sz="800" dirty="0"/>
                </a:p>
              </p:txBody>
            </p:sp>
            <p:sp>
              <p:nvSpPr>
                <p:cNvPr id="226" name="Szövegdoboz 225">
                  <a:extLst>
                    <a:ext uri="{FF2B5EF4-FFF2-40B4-BE49-F238E27FC236}">
                      <a16:creationId xmlns:a16="http://schemas.microsoft.com/office/drawing/2014/main" xmlns="" id="{1119DE96-0D40-490D-9A85-D096C98F49A6}"/>
                    </a:ext>
                  </a:extLst>
                </p:cNvPr>
                <p:cNvSpPr txBox="1"/>
                <p:nvPr/>
              </p:nvSpPr>
              <p:spPr>
                <a:xfrm>
                  <a:off x="1914223" y="7457437"/>
                  <a:ext cx="205058" cy="215444"/>
                </a:xfrm>
                <a:prstGeom prst="rect">
                  <a:avLst/>
                </a:prstGeom>
                <a:noFill/>
              </p:spPr>
              <p:txBody>
                <a:bodyPr wrap="square" rtlCol="0">
                  <a:spAutoFit/>
                </a:bodyPr>
                <a:lstStyle/>
                <a:p>
                  <a:r>
                    <a:rPr lang="hu-HU" sz="800" smtClean="0"/>
                    <a:t>c</a:t>
                  </a:r>
                  <a:endParaRPr lang="hu-HU" sz="800" dirty="0"/>
                </a:p>
              </p:txBody>
            </p:sp>
            <p:sp>
              <p:nvSpPr>
                <p:cNvPr id="227" name="Szövegdoboz 226">
                  <a:extLst>
                    <a:ext uri="{FF2B5EF4-FFF2-40B4-BE49-F238E27FC236}">
                      <a16:creationId xmlns:a16="http://schemas.microsoft.com/office/drawing/2014/main" xmlns="" id="{1119DE96-0D40-490D-9A85-D096C98F49A6}"/>
                    </a:ext>
                  </a:extLst>
                </p:cNvPr>
                <p:cNvSpPr txBox="1"/>
                <p:nvPr/>
              </p:nvSpPr>
              <p:spPr>
                <a:xfrm>
                  <a:off x="1909469" y="7555062"/>
                  <a:ext cx="205058" cy="215444"/>
                </a:xfrm>
                <a:prstGeom prst="rect">
                  <a:avLst/>
                </a:prstGeom>
                <a:noFill/>
              </p:spPr>
              <p:txBody>
                <a:bodyPr wrap="square" rtlCol="0">
                  <a:spAutoFit/>
                </a:bodyPr>
                <a:lstStyle/>
                <a:p>
                  <a:r>
                    <a:rPr lang="hu-HU" sz="800" smtClean="0"/>
                    <a:t>d</a:t>
                  </a:r>
                  <a:endParaRPr lang="hu-HU" sz="800" dirty="0"/>
                </a:p>
              </p:txBody>
            </p:sp>
            <p:sp>
              <p:nvSpPr>
                <p:cNvPr id="228" name="Szövegdoboz 227">
                  <a:extLst>
                    <a:ext uri="{FF2B5EF4-FFF2-40B4-BE49-F238E27FC236}">
                      <a16:creationId xmlns:a16="http://schemas.microsoft.com/office/drawing/2014/main" xmlns="" id="{1119DE96-0D40-490D-9A85-D096C98F49A6}"/>
                    </a:ext>
                  </a:extLst>
                </p:cNvPr>
                <p:cNvSpPr txBox="1"/>
                <p:nvPr/>
              </p:nvSpPr>
              <p:spPr>
                <a:xfrm>
                  <a:off x="1909480" y="7647924"/>
                  <a:ext cx="205058" cy="215444"/>
                </a:xfrm>
                <a:prstGeom prst="rect">
                  <a:avLst/>
                </a:prstGeom>
                <a:noFill/>
              </p:spPr>
              <p:txBody>
                <a:bodyPr wrap="square" rtlCol="0">
                  <a:spAutoFit/>
                </a:bodyPr>
                <a:lstStyle/>
                <a:p>
                  <a:r>
                    <a:rPr lang="hu-HU" sz="800" smtClean="0"/>
                    <a:t>e</a:t>
                  </a:r>
                  <a:endParaRPr lang="hu-HU" sz="800" dirty="0"/>
                </a:p>
              </p:txBody>
            </p:sp>
            <p:sp>
              <p:nvSpPr>
                <p:cNvPr id="229" name="Szövegdoboz 228">
                  <a:extLst>
                    <a:ext uri="{FF2B5EF4-FFF2-40B4-BE49-F238E27FC236}">
                      <a16:creationId xmlns:a16="http://schemas.microsoft.com/office/drawing/2014/main" xmlns="" id="{1119DE96-0D40-490D-9A85-D096C98F49A6}"/>
                    </a:ext>
                  </a:extLst>
                </p:cNvPr>
                <p:cNvSpPr txBox="1"/>
                <p:nvPr/>
              </p:nvSpPr>
              <p:spPr>
                <a:xfrm>
                  <a:off x="1918990" y="7759837"/>
                  <a:ext cx="205058" cy="215444"/>
                </a:xfrm>
                <a:prstGeom prst="rect">
                  <a:avLst/>
                </a:prstGeom>
                <a:noFill/>
              </p:spPr>
              <p:txBody>
                <a:bodyPr wrap="square" rtlCol="0">
                  <a:spAutoFit/>
                </a:bodyPr>
                <a:lstStyle/>
                <a:p>
                  <a:r>
                    <a:rPr lang="hu-HU" sz="800" smtClean="0"/>
                    <a:t>f</a:t>
                  </a:r>
                  <a:endParaRPr lang="hu-HU" sz="800" dirty="0"/>
                </a:p>
              </p:txBody>
            </p:sp>
            <p:sp>
              <p:nvSpPr>
                <p:cNvPr id="230" name="Szövegdoboz 229">
                  <a:extLst>
                    <a:ext uri="{FF2B5EF4-FFF2-40B4-BE49-F238E27FC236}">
                      <a16:creationId xmlns:a16="http://schemas.microsoft.com/office/drawing/2014/main" xmlns="" id="{1119DE96-0D40-490D-9A85-D096C98F49A6}"/>
                    </a:ext>
                  </a:extLst>
                </p:cNvPr>
                <p:cNvSpPr txBox="1"/>
                <p:nvPr/>
              </p:nvSpPr>
              <p:spPr>
                <a:xfrm>
                  <a:off x="1914227" y="7847941"/>
                  <a:ext cx="205058" cy="215444"/>
                </a:xfrm>
                <a:prstGeom prst="rect">
                  <a:avLst/>
                </a:prstGeom>
                <a:noFill/>
              </p:spPr>
              <p:txBody>
                <a:bodyPr wrap="square" rtlCol="0">
                  <a:spAutoFit/>
                </a:bodyPr>
                <a:lstStyle/>
                <a:p>
                  <a:r>
                    <a:rPr lang="hu-HU" sz="800" smtClean="0"/>
                    <a:t>g</a:t>
                  </a:r>
                  <a:endParaRPr lang="hu-HU" sz="800" dirty="0"/>
                </a:p>
              </p:txBody>
            </p:sp>
            <p:sp>
              <p:nvSpPr>
                <p:cNvPr id="231" name="Szövegdoboz 230">
                  <a:extLst>
                    <a:ext uri="{FF2B5EF4-FFF2-40B4-BE49-F238E27FC236}">
                      <a16:creationId xmlns:a16="http://schemas.microsoft.com/office/drawing/2014/main" xmlns="" id="{1119DE96-0D40-490D-9A85-D096C98F49A6}"/>
                    </a:ext>
                  </a:extLst>
                </p:cNvPr>
                <p:cNvSpPr txBox="1"/>
                <p:nvPr/>
              </p:nvSpPr>
              <p:spPr>
                <a:xfrm>
                  <a:off x="1914227" y="7955097"/>
                  <a:ext cx="205058" cy="215444"/>
                </a:xfrm>
                <a:prstGeom prst="rect">
                  <a:avLst/>
                </a:prstGeom>
                <a:noFill/>
              </p:spPr>
              <p:txBody>
                <a:bodyPr wrap="square" rtlCol="0">
                  <a:spAutoFit/>
                </a:bodyPr>
                <a:lstStyle/>
                <a:p>
                  <a:r>
                    <a:rPr lang="hu-HU" sz="800" smtClean="0"/>
                    <a:t>h</a:t>
                  </a:r>
                  <a:endParaRPr lang="hu-HU" sz="800" dirty="0"/>
                </a:p>
              </p:txBody>
            </p:sp>
            <p:sp>
              <p:nvSpPr>
                <p:cNvPr id="232" name="Bal oldali kapcsos zárójel 231"/>
                <p:cNvSpPr/>
                <p:nvPr/>
              </p:nvSpPr>
              <p:spPr>
                <a:xfrm>
                  <a:off x="1933569" y="7328772"/>
                  <a:ext cx="72000" cy="792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grpSp>
          <p:sp>
            <p:nvSpPr>
              <p:cNvPr id="187" name="Szövegdoboz 186">
                <a:extLst>
                  <a:ext uri="{FF2B5EF4-FFF2-40B4-BE49-F238E27FC236}">
                    <a16:creationId xmlns:a16="http://schemas.microsoft.com/office/drawing/2014/main" xmlns="" id="{1119DE96-0D40-490D-9A85-D096C98F49A6}"/>
                  </a:ext>
                </a:extLst>
              </p:cNvPr>
              <p:cNvSpPr txBox="1"/>
              <p:nvPr/>
            </p:nvSpPr>
            <p:spPr>
              <a:xfrm>
                <a:off x="1133205" y="2802166"/>
                <a:ext cx="205058" cy="215444"/>
              </a:xfrm>
              <a:prstGeom prst="rect">
                <a:avLst/>
              </a:prstGeom>
              <a:noFill/>
            </p:spPr>
            <p:txBody>
              <a:bodyPr wrap="square" rtlCol="0">
                <a:spAutoFit/>
              </a:bodyPr>
              <a:lstStyle/>
              <a:p>
                <a:r>
                  <a:rPr lang="hu-HU" sz="800" smtClean="0"/>
                  <a:t>a</a:t>
                </a:r>
                <a:endParaRPr lang="hu-HU" sz="800" dirty="0"/>
              </a:p>
            </p:txBody>
          </p:sp>
          <p:cxnSp>
            <p:nvCxnSpPr>
              <p:cNvPr id="188" name="Egyenes összekötő 187"/>
              <p:cNvCxnSpPr/>
              <p:nvPr/>
            </p:nvCxnSpPr>
            <p:spPr>
              <a:xfrm>
                <a:off x="1295385" y="2409809"/>
                <a:ext cx="291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Egyenes összekötő 188"/>
              <p:cNvCxnSpPr/>
              <p:nvPr/>
            </p:nvCxnSpPr>
            <p:spPr>
              <a:xfrm>
                <a:off x="4214730" y="2409851"/>
                <a:ext cx="36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90" name="Szövegdoboz 189"/>
              <p:cNvSpPr txBox="1"/>
              <p:nvPr/>
            </p:nvSpPr>
            <p:spPr>
              <a:xfrm>
                <a:off x="628650" y="876300"/>
                <a:ext cx="333746" cy="400110"/>
              </a:xfrm>
              <a:prstGeom prst="rect">
                <a:avLst/>
              </a:prstGeom>
              <a:noFill/>
            </p:spPr>
            <p:txBody>
              <a:bodyPr wrap="none" rtlCol="0">
                <a:spAutoFit/>
              </a:bodyPr>
              <a:lstStyle/>
              <a:p>
                <a:r>
                  <a:rPr lang="hu-HU" sz="2000" smtClean="0"/>
                  <a:t>A</a:t>
                </a:r>
                <a:endParaRPr lang="hu-HU" sz="2000"/>
              </a:p>
            </p:txBody>
          </p:sp>
          <p:sp>
            <p:nvSpPr>
              <p:cNvPr id="191" name="Szövegdoboz 190"/>
              <p:cNvSpPr txBox="1"/>
              <p:nvPr/>
            </p:nvSpPr>
            <p:spPr>
              <a:xfrm>
                <a:off x="628650" y="1562100"/>
                <a:ext cx="324128" cy="400110"/>
              </a:xfrm>
              <a:prstGeom prst="rect">
                <a:avLst/>
              </a:prstGeom>
              <a:noFill/>
            </p:spPr>
            <p:txBody>
              <a:bodyPr wrap="none" rtlCol="0">
                <a:spAutoFit/>
              </a:bodyPr>
              <a:lstStyle/>
              <a:p>
                <a:r>
                  <a:rPr lang="hu-HU" sz="2000" smtClean="0"/>
                  <a:t>B</a:t>
                </a:r>
                <a:endParaRPr lang="hu-HU" sz="2000"/>
              </a:p>
            </p:txBody>
          </p:sp>
          <p:sp>
            <p:nvSpPr>
              <p:cNvPr id="192" name="Téglalap 191"/>
              <p:cNvSpPr/>
              <p:nvPr/>
            </p:nvSpPr>
            <p:spPr>
              <a:xfrm>
                <a:off x="4518034" y="2885471"/>
                <a:ext cx="18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3" name="Téglalap 192"/>
              <p:cNvSpPr/>
              <p:nvPr/>
            </p:nvSpPr>
            <p:spPr>
              <a:xfrm>
                <a:off x="4279892" y="1699586"/>
                <a:ext cx="18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4" name="Téglalap 193"/>
              <p:cNvSpPr/>
              <p:nvPr/>
            </p:nvSpPr>
            <p:spPr>
              <a:xfrm>
                <a:off x="4284196" y="3176649"/>
                <a:ext cx="36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5" name="Téglalap 194"/>
              <p:cNvSpPr/>
              <p:nvPr/>
            </p:nvSpPr>
            <p:spPr>
              <a:xfrm>
                <a:off x="4284190" y="3286182"/>
                <a:ext cx="108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6" name="Téglalap 195"/>
              <p:cNvSpPr/>
              <p:nvPr/>
            </p:nvSpPr>
            <p:spPr>
              <a:xfrm>
                <a:off x="4284182" y="3381426"/>
                <a:ext cx="216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7" name="Téglalap 196"/>
              <p:cNvSpPr/>
              <p:nvPr/>
            </p:nvSpPr>
            <p:spPr>
              <a:xfrm>
                <a:off x="4288957" y="3486220"/>
                <a:ext cx="216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8" name="Téglalap 197"/>
              <p:cNvSpPr/>
              <p:nvPr/>
            </p:nvSpPr>
            <p:spPr>
              <a:xfrm>
                <a:off x="4284183" y="3586231"/>
                <a:ext cx="216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9" name="Szövegdoboz 3">
                <a:extLst>
                  <a:ext uri="{FF2B5EF4-FFF2-40B4-BE49-F238E27FC236}">
                    <a16:creationId xmlns:a16="http://schemas.microsoft.com/office/drawing/2014/main" xmlns="" id="{8C3F1CB6-0C33-47A0-B162-92D5D3DF09C3}"/>
                  </a:ext>
                </a:extLst>
              </p:cNvPr>
              <p:cNvSpPr txBox="1"/>
              <p:nvPr/>
            </p:nvSpPr>
            <p:spPr>
              <a:xfrm>
                <a:off x="2278025" y="918370"/>
                <a:ext cx="2284450" cy="246221"/>
              </a:xfrm>
              <a:prstGeom prst="rect">
                <a:avLst/>
              </a:prstGeom>
              <a:noFill/>
            </p:spPr>
            <p:txBody>
              <a:bodyPr wrap="square" rtlCol="0">
                <a:spAutoFit/>
              </a:bodyPr>
              <a:lstStyle/>
              <a:p>
                <a:r>
                  <a:rPr lang="hu-HU" sz="1000" i="1" err="1"/>
                  <a:t>Solanum</a:t>
                </a:r>
                <a:r>
                  <a:rPr lang="hu-HU" sz="1000" i="1"/>
                  <a:t> </a:t>
                </a:r>
                <a:r>
                  <a:rPr lang="hu-HU" sz="1000" i="1" smtClean="0"/>
                  <a:t>tuberosum </a:t>
                </a:r>
                <a:r>
                  <a:rPr lang="hu-HU" sz="1000" smtClean="0"/>
                  <a:t>cv. Désirée GI.04</a:t>
                </a:r>
                <a:endParaRPr lang="hu-HU" sz="1000" dirty="0"/>
              </a:p>
            </p:txBody>
          </p:sp>
          <p:sp>
            <p:nvSpPr>
              <p:cNvPr id="200" name="AutoShape 3"/>
              <p:cNvSpPr>
                <a:spLocks noChangeAspect="1" noChangeArrowheads="1" noTextEdit="1"/>
              </p:cNvSpPr>
              <p:nvPr/>
            </p:nvSpPr>
            <p:spPr bwMode="auto">
              <a:xfrm>
                <a:off x="1131888" y="1065213"/>
                <a:ext cx="4581525" cy="593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01" name="Rectangle 23"/>
              <p:cNvSpPr>
                <a:spLocks noChangeArrowheads="1"/>
              </p:cNvSpPr>
              <p:nvPr/>
            </p:nvSpPr>
            <p:spPr bwMode="auto">
              <a:xfrm>
                <a:off x="3548063" y="1443038"/>
                <a:ext cx="173038" cy="1682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800" b="0" i="0" u="none" strike="noStrike" cap="none" normalizeH="0" baseline="0" smtClean="0">
                    <a:ln>
                      <a:noFill/>
                    </a:ln>
                    <a:solidFill>
                      <a:srgbClr val="000000"/>
                    </a:solidFill>
                    <a:effectLst/>
                    <a:latin typeface="Calibri" pitchFamily="34" charset="0"/>
                    <a:cs typeface="Arial" pitchFamily="34" charset="0"/>
                  </a:rPr>
                  <a:t>NLS</a:t>
                </a: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02" name="Rectangle 26"/>
              <p:cNvSpPr>
                <a:spLocks noChangeArrowheads="1"/>
              </p:cNvSpPr>
              <p:nvPr/>
            </p:nvSpPr>
            <p:spPr bwMode="auto">
              <a:xfrm>
                <a:off x="1243013" y="1454151"/>
                <a:ext cx="100013" cy="1936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900" b="0" i="0" u="none" strike="noStrike" cap="none" normalizeH="0" baseline="0" smtClean="0">
                    <a:ln>
                      <a:noFill/>
                    </a:ln>
                    <a:solidFill>
                      <a:srgbClr val="000000"/>
                    </a:solidFill>
                    <a:effectLst/>
                    <a:latin typeface="Calibri" pitchFamily="34" charset="0"/>
                    <a:cs typeface="Arial" pitchFamily="34" charset="0"/>
                  </a:rPr>
                  <a:t>1</a:t>
                </a: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03" name="Rectangle 27"/>
              <p:cNvSpPr>
                <a:spLocks noChangeArrowheads="1"/>
              </p:cNvSpPr>
              <p:nvPr/>
            </p:nvSpPr>
            <p:spPr bwMode="auto">
              <a:xfrm>
                <a:off x="5459413" y="1470026"/>
                <a:ext cx="23083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900" b="0" i="0" u="none" strike="noStrike" cap="none" normalizeH="0" baseline="0" smtClean="0">
                    <a:ln>
                      <a:noFill/>
                    </a:ln>
                    <a:solidFill>
                      <a:srgbClr val="000000"/>
                    </a:solidFill>
                    <a:effectLst/>
                    <a:latin typeface="Calibri" pitchFamily="34" charset="0"/>
                    <a:cs typeface="Arial" pitchFamily="34" charset="0"/>
                  </a:rPr>
                  <a:t>1166</a:t>
                </a: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04" name="Csoportba foglalás 203"/>
              <p:cNvGrpSpPr/>
              <p:nvPr/>
            </p:nvGrpSpPr>
            <p:grpSpPr>
              <a:xfrm>
                <a:off x="1276352" y="1174751"/>
                <a:ext cx="4327524" cy="290513"/>
                <a:chOff x="1285877" y="1174751"/>
                <a:chExt cx="4327524" cy="290513"/>
              </a:xfrm>
            </p:grpSpPr>
            <p:sp>
              <p:nvSpPr>
                <p:cNvPr id="205" name="Téglalap 204"/>
                <p:cNvSpPr/>
                <p:nvPr/>
              </p:nvSpPr>
              <p:spPr>
                <a:xfrm>
                  <a:off x="4293723" y="1352596"/>
                  <a:ext cx="36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6" name="Téglalap 205"/>
                <p:cNvSpPr/>
                <p:nvPr/>
              </p:nvSpPr>
              <p:spPr>
                <a:xfrm>
                  <a:off x="4527094" y="1352580"/>
                  <a:ext cx="36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7" name="Téglalap 206"/>
                <p:cNvSpPr/>
                <p:nvPr/>
              </p:nvSpPr>
              <p:spPr>
                <a:xfrm>
                  <a:off x="3317324" y="1347849"/>
                  <a:ext cx="360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8" name="Téglalap 207"/>
                <p:cNvSpPr/>
                <p:nvPr/>
              </p:nvSpPr>
              <p:spPr>
                <a:xfrm>
                  <a:off x="3460192" y="1343085"/>
                  <a:ext cx="360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9" name="Line 5"/>
                <p:cNvSpPr>
                  <a:spLocks noChangeShapeType="1"/>
                </p:cNvSpPr>
                <p:nvPr/>
              </p:nvSpPr>
              <p:spPr bwMode="auto">
                <a:xfrm>
                  <a:off x="1289050" y="1384301"/>
                  <a:ext cx="4320000" cy="1588"/>
                </a:xfrm>
                <a:prstGeom prst="line">
                  <a:avLst/>
                </a:prstGeom>
                <a:no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10" name="Rectangle 10"/>
                <p:cNvSpPr>
                  <a:spLocks noChangeArrowheads="1"/>
                </p:cNvSpPr>
                <p:nvPr/>
              </p:nvSpPr>
              <p:spPr bwMode="auto">
                <a:xfrm>
                  <a:off x="3336931" y="1314451"/>
                  <a:ext cx="19050"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11" name="Rectangle 11"/>
                <p:cNvSpPr>
                  <a:spLocks noChangeArrowheads="1"/>
                </p:cNvSpPr>
                <p:nvPr/>
              </p:nvSpPr>
              <p:spPr bwMode="auto">
                <a:xfrm>
                  <a:off x="3524251" y="1314451"/>
                  <a:ext cx="19050"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12" name="Rectangle 12"/>
                <p:cNvSpPr>
                  <a:spLocks noChangeArrowheads="1"/>
                </p:cNvSpPr>
                <p:nvPr/>
              </p:nvSpPr>
              <p:spPr bwMode="auto">
                <a:xfrm>
                  <a:off x="3550438" y="1314451"/>
                  <a:ext cx="17463"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13" name="Rectangle 13"/>
                <p:cNvSpPr>
                  <a:spLocks noChangeArrowheads="1"/>
                </p:cNvSpPr>
                <p:nvPr/>
              </p:nvSpPr>
              <p:spPr bwMode="auto">
                <a:xfrm>
                  <a:off x="3687766" y="1314451"/>
                  <a:ext cx="14288"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14" name="Rectangle 14"/>
                <p:cNvSpPr>
                  <a:spLocks noChangeArrowheads="1"/>
                </p:cNvSpPr>
                <p:nvPr/>
              </p:nvSpPr>
              <p:spPr bwMode="auto">
                <a:xfrm>
                  <a:off x="3495688" y="1389063"/>
                  <a:ext cx="14400"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15" name="Rectangle 15"/>
                <p:cNvSpPr>
                  <a:spLocks noChangeArrowheads="1"/>
                </p:cNvSpPr>
                <p:nvPr/>
              </p:nvSpPr>
              <p:spPr bwMode="auto">
                <a:xfrm>
                  <a:off x="3306763" y="1389063"/>
                  <a:ext cx="10800"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16" name="Rectangle 16"/>
                <p:cNvSpPr>
                  <a:spLocks noChangeArrowheads="1"/>
                </p:cNvSpPr>
                <p:nvPr/>
              </p:nvSpPr>
              <p:spPr bwMode="auto">
                <a:xfrm>
                  <a:off x="3443293" y="1389063"/>
                  <a:ext cx="14400"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17" name="Rectangle 19"/>
                <p:cNvSpPr>
                  <a:spLocks noChangeArrowheads="1"/>
                </p:cNvSpPr>
                <p:nvPr/>
              </p:nvSpPr>
              <p:spPr bwMode="auto">
                <a:xfrm>
                  <a:off x="3690938" y="1389063"/>
                  <a:ext cx="10800"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18" name="Rectangle 20"/>
                <p:cNvSpPr>
                  <a:spLocks noChangeArrowheads="1"/>
                </p:cNvSpPr>
                <p:nvPr/>
              </p:nvSpPr>
              <p:spPr bwMode="auto">
                <a:xfrm>
                  <a:off x="3702051" y="1389063"/>
                  <a:ext cx="4763"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19" name="Rectangle 22"/>
                <p:cNvSpPr>
                  <a:spLocks noChangeArrowheads="1"/>
                </p:cNvSpPr>
                <p:nvPr/>
              </p:nvSpPr>
              <p:spPr bwMode="auto">
                <a:xfrm>
                  <a:off x="3284530" y="1174751"/>
                  <a:ext cx="461963" cy="1682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800" b="0" i="0" u="none" strike="noStrike" cap="none" normalizeH="0" baseline="0" smtClean="0">
                      <a:ln>
                        <a:noFill/>
                      </a:ln>
                      <a:solidFill>
                        <a:srgbClr val="000000"/>
                      </a:solidFill>
                      <a:effectLst/>
                      <a:latin typeface="Calibri" pitchFamily="34" charset="0"/>
                      <a:cs typeface="Arial" pitchFamily="34" charset="0"/>
                    </a:rPr>
                    <a:t>LOV domain</a:t>
                  </a: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20" name="Line 24"/>
                <p:cNvSpPr>
                  <a:spLocks noChangeShapeType="1"/>
                </p:cNvSpPr>
                <p:nvPr/>
              </p:nvSpPr>
              <p:spPr bwMode="auto">
                <a:xfrm>
                  <a:off x="1285877" y="1308101"/>
                  <a:ext cx="1588" cy="157163"/>
                </a:xfrm>
                <a:prstGeom prst="line">
                  <a:avLst/>
                </a:prstGeom>
                <a:no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21" name="Line 25"/>
                <p:cNvSpPr>
                  <a:spLocks noChangeShapeType="1"/>
                </p:cNvSpPr>
                <p:nvPr/>
              </p:nvSpPr>
              <p:spPr bwMode="auto">
                <a:xfrm>
                  <a:off x="5611813" y="1303338"/>
                  <a:ext cx="1588" cy="157163"/>
                </a:xfrm>
                <a:prstGeom prst="line">
                  <a:avLst/>
                </a:prstGeom>
                <a:no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22" name="Line 28"/>
                <p:cNvSpPr>
                  <a:spLocks noChangeShapeType="1"/>
                </p:cNvSpPr>
                <p:nvPr/>
              </p:nvSpPr>
              <p:spPr bwMode="auto">
                <a:xfrm>
                  <a:off x="3332171" y="1303338"/>
                  <a:ext cx="360000" cy="1588"/>
                </a:xfrm>
                <a:prstGeom prst="line">
                  <a:avLst/>
                </a:prstGeom>
                <a:noFill/>
                <a:ln w="3175" cap="flat">
                  <a:solidFill>
                    <a:srgbClr val="D0CECE"/>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23" name="Line 29"/>
                <p:cNvSpPr>
                  <a:spLocks noChangeShapeType="1"/>
                </p:cNvSpPr>
                <p:nvPr/>
              </p:nvSpPr>
              <p:spPr bwMode="auto">
                <a:xfrm flipV="1">
                  <a:off x="3306762" y="1455738"/>
                  <a:ext cx="396000" cy="3175"/>
                </a:xfrm>
                <a:prstGeom prst="line">
                  <a:avLst/>
                </a:prstGeom>
                <a:noFill/>
                <a:ln w="3175" cap="flat">
                  <a:solidFill>
                    <a:srgbClr val="D0CECE"/>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grpSp>
        </p:grpSp>
        <p:sp>
          <p:nvSpPr>
            <p:cNvPr id="150" name="Téglalap 149"/>
            <p:cNvSpPr/>
            <p:nvPr/>
          </p:nvSpPr>
          <p:spPr>
            <a:xfrm>
              <a:off x="4289000" y="2985567"/>
              <a:ext cx="72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1" name="Téglalap 150"/>
            <p:cNvSpPr/>
            <p:nvPr/>
          </p:nvSpPr>
          <p:spPr>
            <a:xfrm>
              <a:off x="4294179" y="3075975"/>
              <a:ext cx="18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2" name="Téglalap 151"/>
            <p:cNvSpPr/>
            <p:nvPr/>
          </p:nvSpPr>
          <p:spPr>
            <a:xfrm>
              <a:off x="4288953" y="2881355"/>
              <a:ext cx="36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45" name="Csoportba foglalás 244"/>
          <p:cNvGrpSpPr/>
          <p:nvPr/>
        </p:nvGrpSpPr>
        <p:grpSpPr>
          <a:xfrm>
            <a:off x="595313" y="4959797"/>
            <a:ext cx="4957050" cy="1993453"/>
            <a:chOff x="638175" y="3783459"/>
            <a:chExt cx="4957050" cy="1993453"/>
          </a:xfrm>
        </p:grpSpPr>
        <p:grpSp>
          <p:nvGrpSpPr>
            <p:cNvPr id="246" name="Csoportba foglalás 245"/>
            <p:cNvGrpSpPr/>
            <p:nvPr/>
          </p:nvGrpSpPr>
          <p:grpSpPr>
            <a:xfrm>
              <a:off x="957110" y="3783459"/>
              <a:ext cx="4632190" cy="1993453"/>
              <a:chOff x="1042836" y="3783459"/>
              <a:chExt cx="4632190" cy="1993453"/>
            </a:xfrm>
          </p:grpSpPr>
          <p:cxnSp>
            <p:nvCxnSpPr>
              <p:cNvPr id="264" name="Egyenes összekötő 263"/>
              <p:cNvCxnSpPr/>
              <p:nvPr/>
            </p:nvCxnSpPr>
            <p:spPr>
              <a:xfrm>
                <a:off x="1350109" y="4019533"/>
                <a:ext cx="2206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Egyenes összekötő 264"/>
              <p:cNvCxnSpPr/>
              <p:nvPr/>
            </p:nvCxnSpPr>
            <p:spPr>
              <a:xfrm>
                <a:off x="1350108" y="4124304"/>
                <a:ext cx="219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Egyenes összekötő 265"/>
              <p:cNvCxnSpPr/>
              <p:nvPr/>
            </p:nvCxnSpPr>
            <p:spPr>
              <a:xfrm>
                <a:off x="1350109" y="4214800"/>
                <a:ext cx="22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Egyenes összekötő 266"/>
              <p:cNvCxnSpPr/>
              <p:nvPr/>
            </p:nvCxnSpPr>
            <p:spPr>
              <a:xfrm>
                <a:off x="3557401" y="4019576"/>
                <a:ext cx="468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8" name="Egyenes összekötő 267"/>
              <p:cNvCxnSpPr/>
              <p:nvPr/>
            </p:nvCxnSpPr>
            <p:spPr>
              <a:xfrm>
                <a:off x="3547859" y="4124347"/>
                <a:ext cx="54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9" name="Egyenes összekötő 268"/>
              <p:cNvCxnSpPr/>
              <p:nvPr/>
            </p:nvCxnSpPr>
            <p:spPr>
              <a:xfrm>
                <a:off x="1350104" y="4310043"/>
                <a:ext cx="22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0" name="Csoportba foglalás 149"/>
              <p:cNvGrpSpPr/>
              <p:nvPr/>
            </p:nvGrpSpPr>
            <p:grpSpPr>
              <a:xfrm>
                <a:off x="1193022" y="3905985"/>
                <a:ext cx="245274" cy="502496"/>
                <a:chOff x="1083463" y="5972921"/>
                <a:chExt cx="245274" cy="502496"/>
              </a:xfrm>
            </p:grpSpPr>
            <p:sp>
              <p:nvSpPr>
                <p:cNvPr id="306" name="Szövegdoboz 305">
                  <a:extLst>
                    <a:ext uri="{FF2B5EF4-FFF2-40B4-BE49-F238E27FC236}">
                      <a16:creationId xmlns:a16="http://schemas.microsoft.com/office/drawing/2014/main" xmlns="" id="{74DA1930-34C2-44D5-B5B4-E8B68926C6BD}"/>
                    </a:ext>
                  </a:extLst>
                </p:cNvPr>
                <p:cNvSpPr txBox="1"/>
                <p:nvPr/>
              </p:nvSpPr>
              <p:spPr>
                <a:xfrm>
                  <a:off x="1086183" y="5972921"/>
                  <a:ext cx="190167" cy="215444"/>
                </a:xfrm>
                <a:prstGeom prst="rect">
                  <a:avLst/>
                </a:prstGeom>
                <a:noFill/>
              </p:spPr>
              <p:txBody>
                <a:bodyPr wrap="square" rtlCol="0">
                  <a:spAutoFit/>
                </a:bodyPr>
                <a:lstStyle/>
                <a:p>
                  <a:r>
                    <a:rPr lang="hu-HU" sz="800" dirty="0"/>
                    <a:t>a</a:t>
                  </a:r>
                </a:p>
              </p:txBody>
            </p:sp>
            <p:sp>
              <p:nvSpPr>
                <p:cNvPr id="307" name="Szövegdoboz 306">
                  <a:extLst>
                    <a:ext uri="{FF2B5EF4-FFF2-40B4-BE49-F238E27FC236}">
                      <a16:creationId xmlns:a16="http://schemas.microsoft.com/office/drawing/2014/main" xmlns="" id="{8899D434-0AD4-4495-BB7F-85F7A8B52F31}"/>
                    </a:ext>
                  </a:extLst>
                </p:cNvPr>
                <p:cNvSpPr txBox="1"/>
                <p:nvPr/>
              </p:nvSpPr>
              <p:spPr>
                <a:xfrm>
                  <a:off x="1085087" y="6076003"/>
                  <a:ext cx="234125" cy="215444"/>
                </a:xfrm>
                <a:prstGeom prst="rect">
                  <a:avLst/>
                </a:prstGeom>
                <a:noFill/>
              </p:spPr>
              <p:txBody>
                <a:bodyPr wrap="square" rtlCol="0">
                  <a:spAutoFit/>
                </a:bodyPr>
                <a:lstStyle/>
                <a:p>
                  <a:r>
                    <a:rPr lang="hu-HU" sz="800" smtClean="0"/>
                    <a:t>b</a:t>
                  </a:r>
                  <a:endParaRPr lang="hu-HU" sz="800" dirty="0"/>
                </a:p>
              </p:txBody>
            </p:sp>
            <p:sp>
              <p:nvSpPr>
                <p:cNvPr id="308" name="Szövegdoboz 307">
                  <a:extLst>
                    <a:ext uri="{FF2B5EF4-FFF2-40B4-BE49-F238E27FC236}">
                      <a16:creationId xmlns:a16="http://schemas.microsoft.com/office/drawing/2014/main" xmlns="" id="{E7E32106-6AE2-481E-B093-7B8D0658A3EF}"/>
                    </a:ext>
                  </a:extLst>
                </p:cNvPr>
                <p:cNvSpPr txBox="1"/>
                <p:nvPr/>
              </p:nvSpPr>
              <p:spPr>
                <a:xfrm>
                  <a:off x="1085685" y="6160769"/>
                  <a:ext cx="219244" cy="215444"/>
                </a:xfrm>
                <a:prstGeom prst="rect">
                  <a:avLst/>
                </a:prstGeom>
                <a:noFill/>
              </p:spPr>
              <p:txBody>
                <a:bodyPr wrap="square" rtlCol="0">
                  <a:spAutoFit/>
                </a:bodyPr>
                <a:lstStyle/>
                <a:p>
                  <a:r>
                    <a:rPr lang="hu-HU" sz="800" smtClean="0"/>
                    <a:t>c</a:t>
                  </a:r>
                  <a:endParaRPr lang="hu-HU" sz="800" dirty="0"/>
                </a:p>
              </p:txBody>
            </p:sp>
            <p:sp>
              <p:nvSpPr>
                <p:cNvPr id="309" name="Szövegdoboz 308">
                  <a:extLst>
                    <a:ext uri="{FF2B5EF4-FFF2-40B4-BE49-F238E27FC236}">
                      <a16:creationId xmlns:a16="http://schemas.microsoft.com/office/drawing/2014/main" xmlns="" id="{45D2D956-0AEE-4A7C-B7C6-B6BE81EFCAA8}"/>
                    </a:ext>
                  </a:extLst>
                </p:cNvPr>
                <p:cNvSpPr txBox="1"/>
                <p:nvPr/>
              </p:nvSpPr>
              <p:spPr>
                <a:xfrm>
                  <a:off x="1083463" y="6259973"/>
                  <a:ext cx="245274" cy="215444"/>
                </a:xfrm>
                <a:prstGeom prst="rect">
                  <a:avLst/>
                </a:prstGeom>
                <a:noFill/>
              </p:spPr>
              <p:txBody>
                <a:bodyPr wrap="square" rtlCol="0">
                  <a:spAutoFit/>
                </a:bodyPr>
                <a:lstStyle/>
                <a:p>
                  <a:r>
                    <a:rPr lang="hu-HU" sz="800" smtClean="0"/>
                    <a:t>d</a:t>
                  </a:r>
                  <a:endParaRPr lang="hu-HU" sz="800" dirty="0"/>
                </a:p>
              </p:txBody>
            </p:sp>
            <p:sp>
              <p:nvSpPr>
                <p:cNvPr id="310" name="Bal oldali kapcsos zárójel 309"/>
                <p:cNvSpPr/>
                <p:nvPr/>
              </p:nvSpPr>
              <p:spPr>
                <a:xfrm>
                  <a:off x="1109671" y="6022975"/>
                  <a:ext cx="72000" cy="40957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grpSp>
          <p:sp>
            <p:nvSpPr>
              <p:cNvPr id="271" name="Szövegdoboz 270">
                <a:extLst>
                  <a:ext uri="{FF2B5EF4-FFF2-40B4-BE49-F238E27FC236}">
                    <a16:creationId xmlns:a16="http://schemas.microsoft.com/office/drawing/2014/main" xmlns="" id="{ECEE0BD5-1233-42D1-8361-636CCC1406F1}"/>
                  </a:ext>
                </a:extLst>
              </p:cNvPr>
              <p:cNvSpPr txBox="1"/>
              <p:nvPr/>
            </p:nvSpPr>
            <p:spPr>
              <a:xfrm rot="16200000">
                <a:off x="809228" y="4017067"/>
                <a:ext cx="698047" cy="230832"/>
              </a:xfrm>
              <a:prstGeom prst="rect">
                <a:avLst/>
              </a:prstGeom>
              <a:noFill/>
            </p:spPr>
            <p:txBody>
              <a:bodyPr wrap="square" rtlCol="0">
                <a:spAutoFit/>
              </a:bodyPr>
              <a:lstStyle/>
              <a:p>
                <a:r>
                  <a:rPr lang="hu-HU" sz="900" smtClean="0">
                    <a:latin typeface="Calibri" panose="020F0502020204030204" pitchFamily="34" charset="0"/>
                    <a:cs typeface="Calibri" panose="020F0502020204030204" pitchFamily="34" charset="0"/>
                  </a:rPr>
                  <a:t>mGI.04/1</a:t>
                </a:r>
                <a:endParaRPr lang="hu-HU" sz="900" dirty="0">
                  <a:latin typeface="Calibri" panose="020F0502020204030204" pitchFamily="34" charset="0"/>
                  <a:cs typeface="Calibri" panose="020F0502020204030204" pitchFamily="34" charset="0"/>
                </a:endParaRPr>
              </a:p>
            </p:txBody>
          </p:sp>
          <p:cxnSp>
            <p:nvCxnSpPr>
              <p:cNvPr id="272" name="Egyenes összekötő 271"/>
              <p:cNvCxnSpPr/>
              <p:nvPr/>
            </p:nvCxnSpPr>
            <p:spPr>
              <a:xfrm>
                <a:off x="1354865" y="4671998"/>
                <a:ext cx="219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3" name="Téglalap 272"/>
              <p:cNvSpPr/>
              <p:nvPr/>
            </p:nvSpPr>
            <p:spPr>
              <a:xfrm>
                <a:off x="3535370" y="4639598"/>
                <a:ext cx="118800" cy="6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4" name="Egyenes összekötő 273"/>
              <p:cNvCxnSpPr/>
              <p:nvPr/>
            </p:nvCxnSpPr>
            <p:spPr>
              <a:xfrm>
                <a:off x="3658933" y="4671998"/>
                <a:ext cx="201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Egyenes összekötő 274"/>
              <p:cNvCxnSpPr/>
              <p:nvPr/>
            </p:nvCxnSpPr>
            <p:spPr>
              <a:xfrm>
                <a:off x="1354855" y="4767244"/>
                <a:ext cx="21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Egyenes összekötő 275"/>
              <p:cNvCxnSpPr/>
              <p:nvPr/>
            </p:nvCxnSpPr>
            <p:spPr>
              <a:xfrm>
                <a:off x="3615468" y="4824398"/>
                <a:ext cx="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7" name="Egyenes összekötő 276"/>
              <p:cNvCxnSpPr/>
              <p:nvPr/>
            </p:nvCxnSpPr>
            <p:spPr>
              <a:xfrm>
                <a:off x="1354844" y="4862496"/>
                <a:ext cx="214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Egyenes összekötő 277"/>
              <p:cNvCxnSpPr/>
              <p:nvPr/>
            </p:nvCxnSpPr>
            <p:spPr>
              <a:xfrm>
                <a:off x="1354837" y="4952985"/>
                <a:ext cx="21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Egyenes összekötő 278"/>
              <p:cNvCxnSpPr/>
              <p:nvPr/>
            </p:nvCxnSpPr>
            <p:spPr>
              <a:xfrm>
                <a:off x="3519301" y="4953019"/>
                <a:ext cx="36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80" name="Téglalap 279"/>
              <p:cNvSpPr/>
              <p:nvPr/>
            </p:nvSpPr>
            <p:spPr>
              <a:xfrm>
                <a:off x="3528231" y="4920609"/>
                <a:ext cx="97200" cy="6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1" name="Egyenes összekötő 280"/>
              <p:cNvCxnSpPr/>
              <p:nvPr/>
            </p:nvCxnSpPr>
            <p:spPr>
              <a:xfrm>
                <a:off x="3618464" y="4952983"/>
                <a:ext cx="205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2" name="Csoportba foglalás 168"/>
              <p:cNvGrpSpPr/>
              <p:nvPr/>
            </p:nvGrpSpPr>
            <p:grpSpPr>
              <a:xfrm>
                <a:off x="1197780" y="4553686"/>
                <a:ext cx="245274" cy="502496"/>
                <a:chOff x="1083463" y="5972921"/>
                <a:chExt cx="245274" cy="502496"/>
              </a:xfrm>
            </p:grpSpPr>
            <p:sp>
              <p:nvSpPr>
                <p:cNvPr id="301" name="Szövegdoboz 300">
                  <a:extLst>
                    <a:ext uri="{FF2B5EF4-FFF2-40B4-BE49-F238E27FC236}">
                      <a16:creationId xmlns:a16="http://schemas.microsoft.com/office/drawing/2014/main" xmlns="" id="{74DA1930-34C2-44D5-B5B4-E8B68926C6BD}"/>
                    </a:ext>
                  </a:extLst>
                </p:cNvPr>
                <p:cNvSpPr txBox="1"/>
                <p:nvPr/>
              </p:nvSpPr>
              <p:spPr>
                <a:xfrm>
                  <a:off x="1086183" y="5972921"/>
                  <a:ext cx="190167" cy="215444"/>
                </a:xfrm>
                <a:prstGeom prst="rect">
                  <a:avLst/>
                </a:prstGeom>
                <a:noFill/>
              </p:spPr>
              <p:txBody>
                <a:bodyPr wrap="square" rtlCol="0">
                  <a:spAutoFit/>
                </a:bodyPr>
                <a:lstStyle/>
                <a:p>
                  <a:r>
                    <a:rPr lang="hu-HU" sz="800" dirty="0"/>
                    <a:t>a</a:t>
                  </a:r>
                </a:p>
              </p:txBody>
            </p:sp>
            <p:sp>
              <p:nvSpPr>
                <p:cNvPr id="302" name="Szövegdoboz 301">
                  <a:extLst>
                    <a:ext uri="{FF2B5EF4-FFF2-40B4-BE49-F238E27FC236}">
                      <a16:creationId xmlns:a16="http://schemas.microsoft.com/office/drawing/2014/main" xmlns="" id="{8899D434-0AD4-4495-BB7F-85F7A8B52F31}"/>
                    </a:ext>
                  </a:extLst>
                </p:cNvPr>
                <p:cNvSpPr txBox="1"/>
                <p:nvPr/>
              </p:nvSpPr>
              <p:spPr>
                <a:xfrm>
                  <a:off x="1085087" y="6076003"/>
                  <a:ext cx="234125" cy="215444"/>
                </a:xfrm>
                <a:prstGeom prst="rect">
                  <a:avLst/>
                </a:prstGeom>
                <a:noFill/>
              </p:spPr>
              <p:txBody>
                <a:bodyPr wrap="square" rtlCol="0">
                  <a:spAutoFit/>
                </a:bodyPr>
                <a:lstStyle/>
                <a:p>
                  <a:r>
                    <a:rPr lang="hu-HU" sz="800" smtClean="0"/>
                    <a:t>b</a:t>
                  </a:r>
                  <a:endParaRPr lang="hu-HU" sz="800" dirty="0"/>
                </a:p>
              </p:txBody>
            </p:sp>
            <p:sp>
              <p:nvSpPr>
                <p:cNvPr id="303" name="Szövegdoboz 302">
                  <a:extLst>
                    <a:ext uri="{FF2B5EF4-FFF2-40B4-BE49-F238E27FC236}">
                      <a16:creationId xmlns:a16="http://schemas.microsoft.com/office/drawing/2014/main" xmlns="" id="{E7E32106-6AE2-481E-B093-7B8D0658A3EF}"/>
                    </a:ext>
                  </a:extLst>
                </p:cNvPr>
                <p:cNvSpPr txBox="1"/>
                <p:nvPr/>
              </p:nvSpPr>
              <p:spPr>
                <a:xfrm>
                  <a:off x="1085685" y="6160769"/>
                  <a:ext cx="219244" cy="215444"/>
                </a:xfrm>
                <a:prstGeom prst="rect">
                  <a:avLst/>
                </a:prstGeom>
                <a:noFill/>
              </p:spPr>
              <p:txBody>
                <a:bodyPr wrap="square" rtlCol="0">
                  <a:spAutoFit/>
                </a:bodyPr>
                <a:lstStyle/>
                <a:p>
                  <a:r>
                    <a:rPr lang="hu-HU" sz="800" smtClean="0"/>
                    <a:t>c</a:t>
                  </a:r>
                  <a:endParaRPr lang="hu-HU" sz="800" dirty="0"/>
                </a:p>
              </p:txBody>
            </p:sp>
            <p:sp>
              <p:nvSpPr>
                <p:cNvPr id="304" name="Szövegdoboz 303">
                  <a:extLst>
                    <a:ext uri="{FF2B5EF4-FFF2-40B4-BE49-F238E27FC236}">
                      <a16:creationId xmlns:a16="http://schemas.microsoft.com/office/drawing/2014/main" xmlns="" id="{45D2D956-0AEE-4A7C-B7C6-B6BE81EFCAA8}"/>
                    </a:ext>
                  </a:extLst>
                </p:cNvPr>
                <p:cNvSpPr txBox="1"/>
                <p:nvPr/>
              </p:nvSpPr>
              <p:spPr>
                <a:xfrm>
                  <a:off x="1083463" y="6259973"/>
                  <a:ext cx="245274" cy="215444"/>
                </a:xfrm>
                <a:prstGeom prst="rect">
                  <a:avLst/>
                </a:prstGeom>
                <a:noFill/>
              </p:spPr>
              <p:txBody>
                <a:bodyPr wrap="square" rtlCol="0">
                  <a:spAutoFit/>
                </a:bodyPr>
                <a:lstStyle/>
                <a:p>
                  <a:r>
                    <a:rPr lang="hu-HU" sz="800" smtClean="0"/>
                    <a:t>d</a:t>
                  </a:r>
                  <a:endParaRPr lang="hu-HU" sz="800" dirty="0"/>
                </a:p>
              </p:txBody>
            </p:sp>
            <p:sp>
              <p:nvSpPr>
                <p:cNvPr id="305" name="Bal oldali kapcsos zárójel 304"/>
                <p:cNvSpPr/>
                <p:nvPr/>
              </p:nvSpPr>
              <p:spPr>
                <a:xfrm>
                  <a:off x="1104908" y="6022975"/>
                  <a:ext cx="72000" cy="40957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grpSp>
          <p:sp>
            <p:nvSpPr>
              <p:cNvPr id="283" name="Szövegdoboz 282">
                <a:extLst>
                  <a:ext uri="{FF2B5EF4-FFF2-40B4-BE49-F238E27FC236}">
                    <a16:creationId xmlns:a16="http://schemas.microsoft.com/office/drawing/2014/main" xmlns="" id="{ECEE0BD5-1233-42D1-8361-636CCC1406F1}"/>
                  </a:ext>
                </a:extLst>
              </p:cNvPr>
              <p:cNvSpPr txBox="1"/>
              <p:nvPr/>
            </p:nvSpPr>
            <p:spPr>
              <a:xfrm rot="16200000">
                <a:off x="837796" y="4688587"/>
                <a:ext cx="650418" cy="230832"/>
              </a:xfrm>
              <a:prstGeom prst="rect">
                <a:avLst/>
              </a:prstGeom>
              <a:noFill/>
            </p:spPr>
            <p:txBody>
              <a:bodyPr wrap="square" rtlCol="0">
                <a:spAutoFit/>
              </a:bodyPr>
              <a:lstStyle/>
              <a:p>
                <a:r>
                  <a:rPr lang="hu-HU" sz="900" smtClean="0">
                    <a:latin typeface="Calibri" panose="020F0502020204030204" pitchFamily="34" charset="0"/>
                    <a:cs typeface="Calibri" panose="020F0502020204030204" pitchFamily="34" charset="0"/>
                  </a:rPr>
                  <a:t>mGI.04/2</a:t>
                </a:r>
                <a:endParaRPr lang="hu-HU" sz="900" dirty="0">
                  <a:latin typeface="Calibri" panose="020F0502020204030204" pitchFamily="34" charset="0"/>
                  <a:cs typeface="Calibri" panose="020F0502020204030204" pitchFamily="34" charset="0"/>
                </a:endParaRPr>
              </a:p>
            </p:txBody>
          </p:sp>
          <p:cxnSp>
            <p:nvCxnSpPr>
              <p:cNvPr id="284" name="Egyenes összekötő 283"/>
              <p:cNvCxnSpPr/>
              <p:nvPr/>
            </p:nvCxnSpPr>
            <p:spPr>
              <a:xfrm>
                <a:off x="1350076" y="5324499"/>
                <a:ext cx="21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Egyenes összekötő 284"/>
              <p:cNvCxnSpPr/>
              <p:nvPr/>
            </p:nvCxnSpPr>
            <p:spPr>
              <a:xfrm>
                <a:off x="3509755" y="5324497"/>
                <a:ext cx="2124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6" name="Egyenes összekötő 285"/>
              <p:cNvCxnSpPr/>
              <p:nvPr/>
            </p:nvCxnSpPr>
            <p:spPr>
              <a:xfrm>
                <a:off x="1350060" y="5424506"/>
                <a:ext cx="219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7" name="Téglalap 286"/>
              <p:cNvSpPr/>
              <p:nvPr/>
            </p:nvSpPr>
            <p:spPr>
              <a:xfrm>
                <a:off x="3530595" y="5396837"/>
                <a:ext cx="118800" cy="6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8" name="Egyenes összekötő 287"/>
              <p:cNvCxnSpPr/>
              <p:nvPr/>
            </p:nvCxnSpPr>
            <p:spPr>
              <a:xfrm>
                <a:off x="3649389" y="5429267"/>
                <a:ext cx="202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Egyenes összekötő 288"/>
              <p:cNvCxnSpPr/>
              <p:nvPr/>
            </p:nvCxnSpPr>
            <p:spPr>
              <a:xfrm>
                <a:off x="1350059" y="5514987"/>
                <a:ext cx="219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0" name="Téglalap 289"/>
              <p:cNvSpPr/>
              <p:nvPr/>
            </p:nvSpPr>
            <p:spPr>
              <a:xfrm>
                <a:off x="3525831" y="5487318"/>
                <a:ext cx="118800" cy="6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1" name="Egyenes összekötő 290"/>
              <p:cNvCxnSpPr/>
              <p:nvPr/>
            </p:nvCxnSpPr>
            <p:spPr>
              <a:xfrm>
                <a:off x="3644626" y="5519748"/>
                <a:ext cx="2030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Egyenes összekötő 291"/>
              <p:cNvCxnSpPr/>
              <p:nvPr/>
            </p:nvCxnSpPr>
            <p:spPr>
              <a:xfrm>
                <a:off x="1354806" y="5610231"/>
                <a:ext cx="217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Egyenes összekötő 292"/>
              <p:cNvCxnSpPr/>
              <p:nvPr/>
            </p:nvCxnSpPr>
            <p:spPr>
              <a:xfrm>
                <a:off x="3528792" y="5610261"/>
                <a:ext cx="36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94" name="Csoportba foglalás 185"/>
              <p:cNvGrpSpPr/>
              <p:nvPr/>
            </p:nvGrpSpPr>
            <p:grpSpPr>
              <a:xfrm>
                <a:off x="1197764" y="5206201"/>
                <a:ext cx="245274" cy="502496"/>
                <a:chOff x="1083463" y="5972921"/>
                <a:chExt cx="245274" cy="502496"/>
              </a:xfrm>
            </p:grpSpPr>
            <p:sp>
              <p:nvSpPr>
                <p:cNvPr id="296" name="Szövegdoboz 295">
                  <a:extLst>
                    <a:ext uri="{FF2B5EF4-FFF2-40B4-BE49-F238E27FC236}">
                      <a16:creationId xmlns:a16="http://schemas.microsoft.com/office/drawing/2014/main" xmlns="" id="{74DA1930-34C2-44D5-B5B4-E8B68926C6BD}"/>
                    </a:ext>
                  </a:extLst>
                </p:cNvPr>
                <p:cNvSpPr txBox="1"/>
                <p:nvPr/>
              </p:nvSpPr>
              <p:spPr>
                <a:xfrm>
                  <a:off x="1086183" y="5972921"/>
                  <a:ext cx="190167" cy="215444"/>
                </a:xfrm>
                <a:prstGeom prst="rect">
                  <a:avLst/>
                </a:prstGeom>
                <a:noFill/>
              </p:spPr>
              <p:txBody>
                <a:bodyPr wrap="square" rtlCol="0">
                  <a:spAutoFit/>
                </a:bodyPr>
                <a:lstStyle/>
                <a:p>
                  <a:r>
                    <a:rPr lang="hu-HU" sz="800" dirty="0"/>
                    <a:t>a</a:t>
                  </a:r>
                </a:p>
              </p:txBody>
            </p:sp>
            <p:sp>
              <p:nvSpPr>
                <p:cNvPr id="297" name="Szövegdoboz 296">
                  <a:extLst>
                    <a:ext uri="{FF2B5EF4-FFF2-40B4-BE49-F238E27FC236}">
                      <a16:creationId xmlns:a16="http://schemas.microsoft.com/office/drawing/2014/main" xmlns="" id="{8899D434-0AD4-4495-BB7F-85F7A8B52F31}"/>
                    </a:ext>
                  </a:extLst>
                </p:cNvPr>
                <p:cNvSpPr txBox="1"/>
                <p:nvPr/>
              </p:nvSpPr>
              <p:spPr>
                <a:xfrm>
                  <a:off x="1085087" y="6076003"/>
                  <a:ext cx="234125" cy="215444"/>
                </a:xfrm>
                <a:prstGeom prst="rect">
                  <a:avLst/>
                </a:prstGeom>
                <a:noFill/>
              </p:spPr>
              <p:txBody>
                <a:bodyPr wrap="square" rtlCol="0">
                  <a:spAutoFit/>
                </a:bodyPr>
                <a:lstStyle/>
                <a:p>
                  <a:r>
                    <a:rPr lang="hu-HU" sz="800" smtClean="0"/>
                    <a:t>b</a:t>
                  </a:r>
                  <a:endParaRPr lang="hu-HU" sz="800" dirty="0"/>
                </a:p>
              </p:txBody>
            </p:sp>
            <p:sp>
              <p:nvSpPr>
                <p:cNvPr id="298" name="Szövegdoboz 297">
                  <a:extLst>
                    <a:ext uri="{FF2B5EF4-FFF2-40B4-BE49-F238E27FC236}">
                      <a16:creationId xmlns:a16="http://schemas.microsoft.com/office/drawing/2014/main" xmlns="" id="{E7E32106-6AE2-481E-B093-7B8D0658A3EF}"/>
                    </a:ext>
                  </a:extLst>
                </p:cNvPr>
                <p:cNvSpPr txBox="1"/>
                <p:nvPr/>
              </p:nvSpPr>
              <p:spPr>
                <a:xfrm>
                  <a:off x="1085685" y="6160769"/>
                  <a:ext cx="219244" cy="215444"/>
                </a:xfrm>
                <a:prstGeom prst="rect">
                  <a:avLst/>
                </a:prstGeom>
                <a:noFill/>
              </p:spPr>
              <p:txBody>
                <a:bodyPr wrap="square" rtlCol="0">
                  <a:spAutoFit/>
                </a:bodyPr>
                <a:lstStyle/>
                <a:p>
                  <a:r>
                    <a:rPr lang="hu-HU" sz="800" smtClean="0"/>
                    <a:t>c</a:t>
                  </a:r>
                  <a:endParaRPr lang="hu-HU" sz="800" dirty="0"/>
                </a:p>
              </p:txBody>
            </p:sp>
            <p:sp>
              <p:nvSpPr>
                <p:cNvPr id="299" name="Szövegdoboz 298">
                  <a:extLst>
                    <a:ext uri="{FF2B5EF4-FFF2-40B4-BE49-F238E27FC236}">
                      <a16:creationId xmlns:a16="http://schemas.microsoft.com/office/drawing/2014/main" xmlns="" id="{45D2D956-0AEE-4A7C-B7C6-B6BE81EFCAA8}"/>
                    </a:ext>
                  </a:extLst>
                </p:cNvPr>
                <p:cNvSpPr txBox="1"/>
                <p:nvPr/>
              </p:nvSpPr>
              <p:spPr>
                <a:xfrm>
                  <a:off x="1083463" y="6259973"/>
                  <a:ext cx="245274" cy="215444"/>
                </a:xfrm>
                <a:prstGeom prst="rect">
                  <a:avLst/>
                </a:prstGeom>
                <a:noFill/>
              </p:spPr>
              <p:txBody>
                <a:bodyPr wrap="square" rtlCol="0">
                  <a:spAutoFit/>
                </a:bodyPr>
                <a:lstStyle/>
                <a:p>
                  <a:r>
                    <a:rPr lang="hu-HU" sz="800" smtClean="0"/>
                    <a:t>d</a:t>
                  </a:r>
                  <a:endParaRPr lang="hu-HU" sz="800" dirty="0"/>
                </a:p>
              </p:txBody>
            </p:sp>
            <p:sp>
              <p:nvSpPr>
                <p:cNvPr id="300" name="Bal oldali kapcsos zárójel 299"/>
                <p:cNvSpPr/>
                <p:nvPr/>
              </p:nvSpPr>
              <p:spPr>
                <a:xfrm>
                  <a:off x="1104908" y="6022975"/>
                  <a:ext cx="72000" cy="40957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grpSp>
          <p:sp>
            <p:nvSpPr>
              <p:cNvPr id="295" name="Szövegdoboz 294">
                <a:extLst>
                  <a:ext uri="{FF2B5EF4-FFF2-40B4-BE49-F238E27FC236}">
                    <a16:creationId xmlns:a16="http://schemas.microsoft.com/office/drawing/2014/main" xmlns="" id="{ECEE0BD5-1233-42D1-8361-636CCC1406F1}"/>
                  </a:ext>
                </a:extLst>
              </p:cNvPr>
              <p:cNvSpPr txBox="1"/>
              <p:nvPr/>
            </p:nvSpPr>
            <p:spPr>
              <a:xfrm rot="16200000">
                <a:off x="842569" y="5336313"/>
                <a:ext cx="650366" cy="230832"/>
              </a:xfrm>
              <a:prstGeom prst="rect">
                <a:avLst/>
              </a:prstGeom>
              <a:noFill/>
            </p:spPr>
            <p:txBody>
              <a:bodyPr wrap="square" rtlCol="0">
                <a:spAutoFit/>
              </a:bodyPr>
              <a:lstStyle/>
              <a:p>
                <a:r>
                  <a:rPr lang="hu-HU" sz="900" smtClean="0">
                    <a:latin typeface="Calibri" panose="020F0502020204030204" pitchFamily="34" charset="0"/>
                    <a:cs typeface="Calibri" panose="020F0502020204030204" pitchFamily="34" charset="0"/>
                  </a:rPr>
                  <a:t>mGI.04/3</a:t>
                </a:r>
                <a:endParaRPr lang="hu-HU" sz="900" dirty="0">
                  <a:latin typeface="Calibri" panose="020F0502020204030204" pitchFamily="34" charset="0"/>
                  <a:cs typeface="Calibri" panose="020F0502020204030204" pitchFamily="34" charset="0"/>
                </a:endParaRPr>
              </a:p>
            </p:txBody>
          </p:sp>
        </p:grpSp>
        <p:sp>
          <p:nvSpPr>
            <p:cNvPr id="247" name="Szövegdoboz 246"/>
            <p:cNvSpPr txBox="1"/>
            <p:nvPr/>
          </p:nvSpPr>
          <p:spPr>
            <a:xfrm>
              <a:off x="638175" y="3829050"/>
              <a:ext cx="320922" cy="400110"/>
            </a:xfrm>
            <a:prstGeom prst="rect">
              <a:avLst/>
            </a:prstGeom>
            <a:noFill/>
          </p:spPr>
          <p:txBody>
            <a:bodyPr wrap="none" rtlCol="0">
              <a:spAutoFit/>
            </a:bodyPr>
            <a:lstStyle/>
            <a:p>
              <a:r>
                <a:rPr lang="hu-HU" sz="2000" smtClean="0"/>
                <a:t>C</a:t>
              </a:r>
              <a:endParaRPr lang="hu-HU" sz="2000"/>
            </a:p>
          </p:txBody>
        </p:sp>
        <p:sp>
          <p:nvSpPr>
            <p:cNvPr id="248" name="Téglalap 247"/>
            <p:cNvSpPr/>
            <p:nvPr/>
          </p:nvSpPr>
          <p:spPr>
            <a:xfrm>
              <a:off x="3314702" y="3982413"/>
              <a:ext cx="360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9" name="Téglalap 248"/>
            <p:cNvSpPr/>
            <p:nvPr/>
          </p:nvSpPr>
          <p:spPr>
            <a:xfrm>
              <a:off x="3314697" y="4091946"/>
              <a:ext cx="360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0" name="Téglalap 249"/>
            <p:cNvSpPr/>
            <p:nvPr/>
          </p:nvSpPr>
          <p:spPr>
            <a:xfrm>
              <a:off x="3319445" y="4639639"/>
              <a:ext cx="360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1" name="Téglalap 250"/>
            <p:cNvSpPr/>
            <p:nvPr/>
          </p:nvSpPr>
          <p:spPr>
            <a:xfrm>
              <a:off x="3319433" y="4739646"/>
              <a:ext cx="360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2" name="Téglalap 251"/>
            <p:cNvSpPr/>
            <p:nvPr/>
          </p:nvSpPr>
          <p:spPr>
            <a:xfrm>
              <a:off x="3319431" y="4830129"/>
              <a:ext cx="360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3" name="Téglalap 252"/>
            <p:cNvSpPr/>
            <p:nvPr/>
          </p:nvSpPr>
          <p:spPr>
            <a:xfrm>
              <a:off x="3319421" y="4925373"/>
              <a:ext cx="360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4" name="Téglalap 253"/>
            <p:cNvSpPr/>
            <p:nvPr/>
          </p:nvSpPr>
          <p:spPr>
            <a:xfrm>
              <a:off x="3319421" y="5292092"/>
              <a:ext cx="360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5" name="Téglalap 254"/>
            <p:cNvSpPr/>
            <p:nvPr/>
          </p:nvSpPr>
          <p:spPr>
            <a:xfrm>
              <a:off x="3319410" y="5392099"/>
              <a:ext cx="360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6" name="Téglalap 255"/>
            <p:cNvSpPr/>
            <p:nvPr/>
          </p:nvSpPr>
          <p:spPr>
            <a:xfrm>
              <a:off x="3319402" y="5482582"/>
              <a:ext cx="360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7" name="Téglalap 256"/>
            <p:cNvSpPr/>
            <p:nvPr/>
          </p:nvSpPr>
          <p:spPr>
            <a:xfrm>
              <a:off x="3319396" y="5577826"/>
              <a:ext cx="360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8" name="Téglalap 257"/>
            <p:cNvSpPr/>
            <p:nvPr/>
          </p:nvSpPr>
          <p:spPr>
            <a:xfrm>
              <a:off x="3444864" y="4187151"/>
              <a:ext cx="147600" cy="6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9" name="Egyenes összekötő 258"/>
            <p:cNvCxnSpPr/>
            <p:nvPr/>
          </p:nvCxnSpPr>
          <p:spPr>
            <a:xfrm>
              <a:off x="3577956" y="4219497"/>
              <a:ext cx="201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0" name="Téglalap 259"/>
            <p:cNvSpPr/>
            <p:nvPr/>
          </p:nvSpPr>
          <p:spPr>
            <a:xfrm>
              <a:off x="3454388" y="4282401"/>
              <a:ext cx="122400" cy="6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1" name="Egyenes összekötő 260"/>
            <p:cNvCxnSpPr/>
            <p:nvPr/>
          </p:nvCxnSpPr>
          <p:spPr>
            <a:xfrm>
              <a:off x="3572025" y="4309277"/>
              <a:ext cx="202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2" name="Téglalap 261"/>
            <p:cNvSpPr/>
            <p:nvPr/>
          </p:nvSpPr>
          <p:spPr>
            <a:xfrm>
              <a:off x="3314696" y="4187196"/>
              <a:ext cx="360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3" name="Téglalap 262"/>
            <p:cNvSpPr/>
            <p:nvPr/>
          </p:nvSpPr>
          <p:spPr>
            <a:xfrm>
              <a:off x="3314692" y="4282446"/>
              <a:ext cx="360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Tree>
    <p:extLst>
      <p:ext uri="{BB962C8B-B14F-4D97-AF65-F5344CB8AC3E}">
        <p14:creationId xmlns="" xmlns:p14="http://schemas.microsoft.com/office/powerpoint/2010/main" val="2255500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 name="Csoportba foglalás 206"/>
          <p:cNvGrpSpPr/>
          <p:nvPr/>
        </p:nvGrpSpPr>
        <p:grpSpPr>
          <a:xfrm>
            <a:off x="593646" y="1191791"/>
            <a:ext cx="5627330" cy="7069029"/>
            <a:chOff x="573445" y="657225"/>
            <a:chExt cx="5627330" cy="7069029"/>
          </a:xfrm>
        </p:grpSpPr>
        <p:sp>
          <p:nvSpPr>
            <p:cNvPr id="12" name="Szövegdoboz 11">
              <a:extLst>
                <a:ext uri="{FF2B5EF4-FFF2-40B4-BE49-F238E27FC236}">
                  <a16:creationId xmlns="" xmlns:a16="http://schemas.microsoft.com/office/drawing/2014/main" id="{A2E63531-9A42-4942-ACC7-6E6F90A84DAE}"/>
                </a:ext>
              </a:extLst>
            </p:cNvPr>
            <p:cNvSpPr txBox="1"/>
            <p:nvPr/>
          </p:nvSpPr>
          <p:spPr>
            <a:xfrm>
              <a:off x="610560" y="682860"/>
              <a:ext cx="322418" cy="369332"/>
            </a:xfrm>
            <a:prstGeom prst="rect">
              <a:avLst/>
            </a:prstGeom>
            <a:noFill/>
          </p:spPr>
          <p:txBody>
            <a:bodyPr wrap="square" rtlCol="0">
              <a:spAutoFit/>
            </a:bodyPr>
            <a:lstStyle/>
            <a:p>
              <a:r>
                <a:rPr lang="hu-HU" dirty="0"/>
                <a:t>A</a:t>
              </a:r>
            </a:p>
          </p:txBody>
        </p:sp>
        <p:grpSp>
          <p:nvGrpSpPr>
            <p:cNvPr id="228" name="Csoportba foglalás 227"/>
            <p:cNvGrpSpPr/>
            <p:nvPr/>
          </p:nvGrpSpPr>
          <p:grpSpPr>
            <a:xfrm>
              <a:off x="895349" y="781051"/>
              <a:ext cx="2448000" cy="1332000"/>
              <a:chOff x="752475" y="152401"/>
              <a:chExt cx="2333625" cy="1190624"/>
            </a:xfrm>
          </p:grpSpPr>
          <p:sp>
            <p:nvSpPr>
              <p:cNvPr id="5" name="Szövegdoboz 4">
                <a:extLst>
                  <a:ext uri="{FF2B5EF4-FFF2-40B4-BE49-F238E27FC236}">
                    <a16:creationId xmlns="" xmlns:a16="http://schemas.microsoft.com/office/drawing/2014/main" id="{ADC3D068-9F49-4AD6-BE6A-3850C9C2B5B3}"/>
                  </a:ext>
                </a:extLst>
              </p:cNvPr>
              <p:cNvSpPr txBox="1"/>
              <p:nvPr/>
            </p:nvSpPr>
            <p:spPr>
              <a:xfrm>
                <a:off x="752475" y="589158"/>
                <a:ext cx="628069" cy="230832"/>
              </a:xfrm>
              <a:prstGeom prst="rect">
                <a:avLst/>
              </a:prstGeom>
              <a:noFill/>
            </p:spPr>
            <p:txBody>
              <a:bodyPr wrap="square" rtlCol="0">
                <a:spAutoFit/>
              </a:bodyPr>
              <a:lstStyle/>
              <a:p>
                <a:r>
                  <a:rPr lang="hu-HU" sz="900" dirty="0">
                    <a:latin typeface="Arial" pitchFamily="34" charset="0"/>
                    <a:cs typeface="Arial" pitchFamily="34" charset="0"/>
                  </a:rPr>
                  <a:t>250 bp</a:t>
                </a:r>
              </a:p>
            </p:txBody>
          </p:sp>
          <p:sp>
            <p:nvSpPr>
              <p:cNvPr id="6" name="Szövegdoboz 5">
                <a:extLst>
                  <a:ext uri="{FF2B5EF4-FFF2-40B4-BE49-F238E27FC236}">
                    <a16:creationId xmlns="" xmlns:a16="http://schemas.microsoft.com/office/drawing/2014/main" id="{DC3DD95D-2BD0-4413-A527-ACCA70A55AE0}"/>
                  </a:ext>
                </a:extLst>
              </p:cNvPr>
              <p:cNvSpPr txBox="1"/>
              <p:nvPr/>
            </p:nvSpPr>
            <p:spPr>
              <a:xfrm>
                <a:off x="1194492" y="395454"/>
                <a:ext cx="221184" cy="230832"/>
              </a:xfrm>
              <a:prstGeom prst="rect">
                <a:avLst/>
              </a:prstGeom>
              <a:noFill/>
            </p:spPr>
            <p:txBody>
              <a:bodyPr wrap="square" rtlCol="0">
                <a:spAutoFit/>
              </a:bodyPr>
              <a:lstStyle/>
              <a:p>
                <a:r>
                  <a:rPr lang="hu-HU" sz="900" dirty="0">
                    <a:latin typeface="Arial" pitchFamily="34" charset="0"/>
                    <a:cs typeface="Arial" pitchFamily="34" charset="0"/>
                  </a:rPr>
                  <a:t>M</a:t>
                </a:r>
              </a:p>
            </p:txBody>
          </p:sp>
          <p:sp>
            <p:nvSpPr>
              <p:cNvPr id="7" name="Szövegdoboz 6">
                <a:extLst>
                  <a:ext uri="{FF2B5EF4-FFF2-40B4-BE49-F238E27FC236}">
                    <a16:creationId xmlns="" xmlns:a16="http://schemas.microsoft.com/office/drawing/2014/main" id="{A08FC417-0E71-4BA6-9954-44014B148A1C}"/>
                  </a:ext>
                </a:extLst>
              </p:cNvPr>
              <p:cNvSpPr txBox="1"/>
              <p:nvPr/>
            </p:nvSpPr>
            <p:spPr>
              <a:xfrm>
                <a:off x="1564916" y="158986"/>
                <a:ext cx="679311" cy="276999"/>
              </a:xfrm>
              <a:prstGeom prst="rect">
                <a:avLst/>
              </a:prstGeom>
              <a:noFill/>
            </p:spPr>
            <p:txBody>
              <a:bodyPr wrap="square" rtlCol="0">
                <a:spAutoFit/>
              </a:bodyPr>
              <a:lstStyle/>
              <a:p>
                <a:r>
                  <a:rPr lang="hu-HU" sz="1200" dirty="0">
                    <a:latin typeface="Arial" pitchFamily="34" charset="0"/>
                    <a:cs typeface="Arial" pitchFamily="34" charset="0"/>
                  </a:rPr>
                  <a:t>eGI.12</a:t>
                </a:r>
              </a:p>
            </p:txBody>
          </p:sp>
          <p:cxnSp>
            <p:nvCxnSpPr>
              <p:cNvPr id="8" name="Egyenes összekötő 7">
                <a:extLst>
                  <a:ext uri="{FF2B5EF4-FFF2-40B4-BE49-F238E27FC236}">
                    <a16:creationId xmlns="" xmlns:a16="http://schemas.microsoft.com/office/drawing/2014/main" id="{3EA79431-4CE1-44D2-96EF-203302BE0FBC}"/>
                  </a:ext>
                </a:extLst>
              </p:cNvPr>
              <p:cNvCxnSpPr/>
              <p:nvPr/>
            </p:nvCxnSpPr>
            <p:spPr>
              <a:xfrm>
                <a:off x="1488006" y="393824"/>
                <a:ext cx="756000" cy="0"/>
              </a:xfrm>
              <a:prstGeom prst="line">
                <a:avLst/>
              </a:prstGeom>
            </p:spPr>
            <p:style>
              <a:lnRef idx="1">
                <a:schemeClr val="dk1"/>
              </a:lnRef>
              <a:fillRef idx="0">
                <a:schemeClr val="dk1"/>
              </a:fillRef>
              <a:effectRef idx="0">
                <a:schemeClr val="dk1"/>
              </a:effectRef>
              <a:fontRef idx="minor">
                <a:schemeClr val="tx1"/>
              </a:fontRef>
            </p:style>
          </p:cxnSp>
          <p:sp>
            <p:nvSpPr>
              <p:cNvPr id="9" name="Téglalap 8">
                <a:extLst>
                  <a:ext uri="{FF2B5EF4-FFF2-40B4-BE49-F238E27FC236}">
                    <a16:creationId xmlns="" xmlns:a16="http://schemas.microsoft.com/office/drawing/2014/main" id="{4A6A010D-0163-4E27-A413-39AB71FA6B26}"/>
                  </a:ext>
                </a:extLst>
              </p:cNvPr>
              <p:cNvSpPr/>
              <p:nvPr/>
            </p:nvSpPr>
            <p:spPr>
              <a:xfrm>
                <a:off x="769938" y="152401"/>
                <a:ext cx="2316162" cy="1190624"/>
              </a:xfrm>
              <a:prstGeom prst="rect">
                <a:avLst/>
              </a:prstGeom>
              <a:noFill/>
              <a:ln w="9525" cap="flat" cmpd="sng" algn="ctr">
                <a:solidFill>
                  <a:schemeClr val="bg2">
                    <a:lumMod val="9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hu-HU"/>
              </a:p>
            </p:txBody>
          </p:sp>
          <p:sp>
            <p:nvSpPr>
              <p:cNvPr id="227" name="Szövegdoboz 226"/>
              <p:cNvSpPr txBox="1"/>
              <p:nvPr/>
            </p:nvSpPr>
            <p:spPr>
              <a:xfrm flipH="1">
                <a:off x="1474469" y="400050"/>
                <a:ext cx="1411606" cy="230832"/>
              </a:xfrm>
              <a:prstGeom prst="rect">
                <a:avLst/>
              </a:prstGeom>
              <a:noFill/>
            </p:spPr>
            <p:txBody>
              <a:bodyPr wrap="square" rtlCol="0">
                <a:spAutoFit/>
              </a:bodyPr>
              <a:lstStyle/>
              <a:p>
                <a:r>
                  <a:rPr lang="hu-HU" sz="900" smtClean="0">
                    <a:latin typeface="Arial" pitchFamily="34" charset="0"/>
                    <a:cs typeface="Arial" pitchFamily="34" charset="0"/>
                  </a:rPr>
                  <a:t>1       2      3    DES     -</a:t>
                </a:r>
                <a:endParaRPr lang="hu-HU" sz="900">
                  <a:latin typeface="Arial" pitchFamily="34" charset="0"/>
                  <a:cs typeface="Arial" pitchFamily="34" charset="0"/>
                </a:endParaRPr>
              </a:p>
            </p:txBody>
          </p:sp>
        </p:grpSp>
        <p:pic>
          <p:nvPicPr>
            <p:cNvPr id="2" name="Picture 3"/>
            <p:cNvPicPr>
              <a:picLocks noChangeAspect="1" noChangeArrowheads="1"/>
            </p:cNvPicPr>
            <p:nvPr/>
          </p:nvPicPr>
          <p:blipFill>
            <a:blip r:embed="rId2" cstate="print"/>
            <a:srcRect/>
            <a:stretch>
              <a:fillRect/>
            </a:stretch>
          </p:blipFill>
          <p:spPr bwMode="auto">
            <a:xfrm>
              <a:off x="1366837" y="1240984"/>
              <a:ext cx="1730958" cy="648000"/>
            </a:xfrm>
            <a:prstGeom prst="rect">
              <a:avLst/>
            </a:prstGeom>
            <a:noFill/>
            <a:ln w="9525">
              <a:noFill/>
              <a:miter lim="800000"/>
              <a:headEnd/>
              <a:tailEnd/>
            </a:ln>
          </p:spPr>
        </p:pic>
        <p:grpSp>
          <p:nvGrpSpPr>
            <p:cNvPr id="3" name="Csoportba foglalás 2"/>
            <p:cNvGrpSpPr/>
            <p:nvPr/>
          </p:nvGrpSpPr>
          <p:grpSpPr>
            <a:xfrm>
              <a:off x="890588" y="2453639"/>
              <a:ext cx="5257800" cy="3633812"/>
              <a:chOff x="904875" y="4657724"/>
              <a:chExt cx="5257800" cy="3633812"/>
            </a:xfrm>
          </p:grpSpPr>
          <p:grpSp>
            <p:nvGrpSpPr>
              <p:cNvPr id="444" name="Csoportba foglalás 443"/>
              <p:cNvGrpSpPr/>
              <p:nvPr/>
            </p:nvGrpSpPr>
            <p:grpSpPr>
              <a:xfrm>
                <a:off x="926676" y="4797112"/>
                <a:ext cx="4695261" cy="3494424"/>
                <a:chOff x="736176" y="4168462"/>
                <a:chExt cx="4695261" cy="3494424"/>
              </a:xfrm>
            </p:grpSpPr>
            <p:cxnSp>
              <p:nvCxnSpPr>
                <p:cNvPr id="16" name="Egyenes összekötő 15">
                  <a:extLst>
                    <a:ext uri="{FF2B5EF4-FFF2-40B4-BE49-F238E27FC236}">
                      <a16:creationId xmlns="" xmlns:a16="http://schemas.microsoft.com/office/drawing/2014/main" id="{21744F18-E543-4CA1-B8B7-29879E501D29}"/>
                    </a:ext>
                  </a:extLst>
                </p:cNvPr>
                <p:cNvCxnSpPr>
                  <a:cxnSpLocks/>
                </p:cNvCxnSpPr>
                <p:nvPr/>
              </p:nvCxnSpPr>
              <p:spPr>
                <a:xfrm flipH="1">
                  <a:off x="1983103" y="4618495"/>
                  <a:ext cx="1989371" cy="3396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Szövegdoboz 16">
                  <a:extLst>
                    <a:ext uri="{FF2B5EF4-FFF2-40B4-BE49-F238E27FC236}">
                      <a16:creationId xmlns="" xmlns:a16="http://schemas.microsoft.com/office/drawing/2014/main" id="{63283CA1-49E6-47C4-BB78-ED347B63DB7D}"/>
                    </a:ext>
                  </a:extLst>
                </p:cNvPr>
                <p:cNvSpPr txBox="1"/>
                <p:nvPr/>
              </p:nvSpPr>
              <p:spPr>
                <a:xfrm>
                  <a:off x="2349167" y="4168462"/>
                  <a:ext cx="2041858" cy="276999"/>
                </a:xfrm>
                <a:prstGeom prst="rect">
                  <a:avLst/>
                </a:prstGeom>
                <a:noFill/>
              </p:spPr>
              <p:txBody>
                <a:bodyPr wrap="square" rtlCol="0">
                  <a:spAutoFit/>
                </a:bodyPr>
                <a:lstStyle/>
                <a:p>
                  <a:r>
                    <a:rPr lang="hu-HU" sz="1200" i="1" dirty="0" err="1"/>
                    <a:t>Solanum</a:t>
                  </a:r>
                  <a:r>
                    <a:rPr lang="hu-HU" sz="1200" i="1" dirty="0"/>
                    <a:t> </a:t>
                  </a:r>
                  <a:r>
                    <a:rPr lang="hu-HU" sz="1200" i="1" dirty="0" err="1"/>
                    <a:t>tuberosum</a:t>
                  </a:r>
                  <a:r>
                    <a:rPr lang="hu-HU" sz="1200" i="1" dirty="0"/>
                    <a:t> GI.12</a:t>
                  </a:r>
                </a:p>
              </p:txBody>
            </p:sp>
            <p:sp>
              <p:nvSpPr>
                <p:cNvPr id="25" name="Szövegdoboz 24">
                  <a:extLst>
                    <a:ext uri="{FF2B5EF4-FFF2-40B4-BE49-F238E27FC236}">
                      <a16:creationId xmlns="" xmlns:a16="http://schemas.microsoft.com/office/drawing/2014/main" id="{829C3DFD-29D1-4E72-951A-0416D3E1B156}"/>
                    </a:ext>
                  </a:extLst>
                </p:cNvPr>
                <p:cNvSpPr txBox="1"/>
                <p:nvPr/>
              </p:nvSpPr>
              <p:spPr>
                <a:xfrm>
                  <a:off x="736176" y="4440123"/>
                  <a:ext cx="585063" cy="215444"/>
                </a:xfrm>
                <a:prstGeom prst="rect">
                  <a:avLst/>
                </a:prstGeom>
                <a:noFill/>
              </p:spPr>
              <p:txBody>
                <a:bodyPr wrap="square" rtlCol="0">
                  <a:spAutoFit/>
                </a:bodyPr>
                <a:lstStyle/>
                <a:p>
                  <a:r>
                    <a:rPr lang="hu-HU" sz="800" dirty="0"/>
                    <a:t>chr12</a:t>
                  </a:r>
                </a:p>
              </p:txBody>
            </p:sp>
            <p:grpSp>
              <p:nvGrpSpPr>
                <p:cNvPr id="26" name="Csoportba foglalás 25">
                  <a:extLst>
                    <a:ext uri="{FF2B5EF4-FFF2-40B4-BE49-F238E27FC236}">
                      <a16:creationId xmlns="" xmlns:a16="http://schemas.microsoft.com/office/drawing/2014/main" id="{CCAD5959-CFEC-4883-802E-BCBC618B58A3}"/>
                    </a:ext>
                  </a:extLst>
                </p:cNvPr>
                <p:cNvGrpSpPr/>
                <p:nvPr/>
              </p:nvGrpSpPr>
              <p:grpSpPr>
                <a:xfrm>
                  <a:off x="1111437" y="4524357"/>
                  <a:ext cx="4320000" cy="68400"/>
                  <a:chOff x="2171700" y="1310366"/>
                  <a:chExt cx="8867775" cy="147521"/>
                </a:xfrm>
              </p:grpSpPr>
              <p:cxnSp>
                <p:nvCxnSpPr>
                  <p:cNvPr id="27" name="Egyenes összekötő 26">
                    <a:extLst>
                      <a:ext uri="{FF2B5EF4-FFF2-40B4-BE49-F238E27FC236}">
                        <a16:creationId xmlns="" xmlns:a16="http://schemas.microsoft.com/office/drawing/2014/main" id="{9548D016-323A-4249-BA1E-975CD6BC5FC6}"/>
                      </a:ext>
                    </a:extLst>
                  </p:cNvPr>
                  <p:cNvCxnSpPr/>
                  <p:nvPr/>
                </p:nvCxnSpPr>
                <p:spPr>
                  <a:xfrm>
                    <a:off x="2171700" y="1385887"/>
                    <a:ext cx="8867775" cy="0"/>
                  </a:xfrm>
                  <a:prstGeom prst="line">
                    <a:avLst/>
                  </a:prstGeom>
                  <a:ln w="19050"/>
                </p:spPr>
                <p:style>
                  <a:lnRef idx="1">
                    <a:schemeClr val="dk1"/>
                  </a:lnRef>
                  <a:fillRef idx="0">
                    <a:schemeClr val="dk1"/>
                  </a:fillRef>
                  <a:effectRef idx="0">
                    <a:schemeClr val="dk1"/>
                  </a:effectRef>
                  <a:fontRef idx="minor">
                    <a:schemeClr val="tx1"/>
                  </a:fontRef>
                </p:style>
              </p:cxnSp>
              <p:sp>
                <p:nvSpPr>
                  <p:cNvPr id="28" name="Téglalap 27">
                    <a:extLst>
                      <a:ext uri="{FF2B5EF4-FFF2-40B4-BE49-F238E27FC236}">
                        <a16:creationId xmlns="" xmlns:a16="http://schemas.microsoft.com/office/drawing/2014/main" id="{1CDA86C2-450D-4F19-BDE5-05AF2D28B57F}"/>
                      </a:ext>
                    </a:extLst>
                  </p:cNvPr>
                  <p:cNvSpPr/>
                  <p:nvPr/>
                </p:nvSpPr>
                <p:spPr>
                  <a:xfrm>
                    <a:off x="2173420" y="1310366"/>
                    <a:ext cx="71999" cy="14399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29" name="Téglalap 28">
                    <a:extLst>
                      <a:ext uri="{FF2B5EF4-FFF2-40B4-BE49-F238E27FC236}">
                        <a16:creationId xmlns="" xmlns:a16="http://schemas.microsoft.com/office/drawing/2014/main" id="{EB78B985-E6CD-4AE9-8B81-FBAC373D9383}"/>
                      </a:ext>
                    </a:extLst>
                  </p:cNvPr>
                  <p:cNvSpPr/>
                  <p:nvPr/>
                </p:nvSpPr>
                <p:spPr>
                  <a:xfrm>
                    <a:off x="3627792" y="1313887"/>
                    <a:ext cx="576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30" name="Téglalap 29">
                    <a:extLst>
                      <a:ext uri="{FF2B5EF4-FFF2-40B4-BE49-F238E27FC236}">
                        <a16:creationId xmlns="" xmlns:a16="http://schemas.microsoft.com/office/drawing/2014/main" id="{6F99E38D-C544-4D70-9033-0E58AAACCD4B}"/>
                      </a:ext>
                    </a:extLst>
                  </p:cNvPr>
                  <p:cNvSpPr/>
                  <p:nvPr/>
                </p:nvSpPr>
                <p:spPr>
                  <a:xfrm>
                    <a:off x="3747028" y="1313887"/>
                    <a:ext cx="36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31" name="Téglalap 30">
                    <a:extLst>
                      <a:ext uri="{FF2B5EF4-FFF2-40B4-BE49-F238E27FC236}">
                        <a16:creationId xmlns="" xmlns:a16="http://schemas.microsoft.com/office/drawing/2014/main" id="{7B598772-8CFA-4493-B76D-2A6FE50310F2}"/>
                      </a:ext>
                    </a:extLst>
                  </p:cNvPr>
                  <p:cNvSpPr/>
                  <p:nvPr/>
                </p:nvSpPr>
                <p:spPr>
                  <a:xfrm>
                    <a:off x="3841855" y="1313887"/>
                    <a:ext cx="972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32" name="Téglalap 31">
                    <a:extLst>
                      <a:ext uri="{FF2B5EF4-FFF2-40B4-BE49-F238E27FC236}">
                        <a16:creationId xmlns="" xmlns:a16="http://schemas.microsoft.com/office/drawing/2014/main" id="{98CE9F32-16EF-4BCA-BE37-A7DE39585C48}"/>
                      </a:ext>
                    </a:extLst>
                  </p:cNvPr>
                  <p:cNvSpPr/>
                  <p:nvPr/>
                </p:nvSpPr>
                <p:spPr>
                  <a:xfrm>
                    <a:off x="4002620" y="1313887"/>
                    <a:ext cx="180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33" name="Téglalap 32">
                    <a:extLst>
                      <a:ext uri="{FF2B5EF4-FFF2-40B4-BE49-F238E27FC236}">
                        <a16:creationId xmlns="" xmlns:a16="http://schemas.microsoft.com/office/drawing/2014/main" id="{2B8E9714-9CFE-4A45-8C1F-C1C18F8F6728}"/>
                      </a:ext>
                    </a:extLst>
                  </p:cNvPr>
                  <p:cNvSpPr/>
                  <p:nvPr/>
                </p:nvSpPr>
                <p:spPr>
                  <a:xfrm>
                    <a:off x="5131262" y="1310366"/>
                    <a:ext cx="36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34" name="Téglalap 33">
                    <a:extLst>
                      <a:ext uri="{FF2B5EF4-FFF2-40B4-BE49-F238E27FC236}">
                        <a16:creationId xmlns="" xmlns:a16="http://schemas.microsoft.com/office/drawing/2014/main" id="{B49EAF6E-4F66-4DB6-8723-8CCB7687313A}"/>
                      </a:ext>
                    </a:extLst>
                  </p:cNvPr>
                  <p:cNvSpPr/>
                  <p:nvPr/>
                </p:nvSpPr>
                <p:spPr>
                  <a:xfrm>
                    <a:off x="5737453" y="1310366"/>
                    <a:ext cx="180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35" name="Téglalap 34">
                    <a:extLst>
                      <a:ext uri="{FF2B5EF4-FFF2-40B4-BE49-F238E27FC236}">
                        <a16:creationId xmlns="" xmlns:a16="http://schemas.microsoft.com/office/drawing/2014/main" id="{D54594EA-C72F-4D59-A152-855009180ABA}"/>
                      </a:ext>
                    </a:extLst>
                  </p:cNvPr>
                  <p:cNvSpPr/>
                  <p:nvPr/>
                </p:nvSpPr>
                <p:spPr>
                  <a:xfrm>
                    <a:off x="5953253" y="1310366"/>
                    <a:ext cx="972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36" name="Téglalap 35">
                    <a:extLst>
                      <a:ext uri="{FF2B5EF4-FFF2-40B4-BE49-F238E27FC236}">
                        <a16:creationId xmlns="" xmlns:a16="http://schemas.microsoft.com/office/drawing/2014/main" id="{8E00F8C9-7F34-4201-AA65-EFF65800FD31}"/>
                      </a:ext>
                    </a:extLst>
                  </p:cNvPr>
                  <p:cNvSpPr/>
                  <p:nvPr/>
                </p:nvSpPr>
                <p:spPr>
                  <a:xfrm>
                    <a:off x="7091120" y="1310366"/>
                    <a:ext cx="1368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37" name="Téglalap 36">
                    <a:extLst>
                      <a:ext uri="{FF2B5EF4-FFF2-40B4-BE49-F238E27FC236}">
                        <a16:creationId xmlns="" xmlns:a16="http://schemas.microsoft.com/office/drawing/2014/main" id="{67ECF4B0-13BF-4F38-B402-E8D4F4F6D4D4}"/>
                      </a:ext>
                    </a:extLst>
                  </p:cNvPr>
                  <p:cNvSpPr/>
                  <p:nvPr/>
                </p:nvSpPr>
                <p:spPr>
                  <a:xfrm>
                    <a:off x="7283544" y="1310366"/>
                    <a:ext cx="1008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38" name="Téglalap 37">
                    <a:extLst>
                      <a:ext uri="{FF2B5EF4-FFF2-40B4-BE49-F238E27FC236}">
                        <a16:creationId xmlns="" xmlns:a16="http://schemas.microsoft.com/office/drawing/2014/main" id="{C5330F7F-7AB7-46C9-9818-D93FB5E54D74}"/>
                      </a:ext>
                    </a:extLst>
                  </p:cNvPr>
                  <p:cNvSpPr/>
                  <p:nvPr/>
                </p:nvSpPr>
                <p:spPr>
                  <a:xfrm>
                    <a:off x="9216055" y="1310366"/>
                    <a:ext cx="36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39" name="Téglalap 38">
                    <a:extLst>
                      <a:ext uri="{FF2B5EF4-FFF2-40B4-BE49-F238E27FC236}">
                        <a16:creationId xmlns="" xmlns:a16="http://schemas.microsoft.com/office/drawing/2014/main" id="{BC0199D5-D726-4E02-9905-80869930239F}"/>
                      </a:ext>
                    </a:extLst>
                  </p:cNvPr>
                  <p:cNvSpPr/>
                  <p:nvPr/>
                </p:nvSpPr>
                <p:spPr>
                  <a:xfrm>
                    <a:off x="9960683" y="1310366"/>
                    <a:ext cx="648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40" name="Téglalap 39">
                    <a:extLst>
                      <a:ext uri="{FF2B5EF4-FFF2-40B4-BE49-F238E27FC236}">
                        <a16:creationId xmlns="" xmlns:a16="http://schemas.microsoft.com/office/drawing/2014/main" id="{347D9DFC-802C-4CB3-8494-E11B78F97E2F}"/>
                      </a:ext>
                    </a:extLst>
                  </p:cNvPr>
                  <p:cNvSpPr/>
                  <p:nvPr/>
                </p:nvSpPr>
                <p:spPr>
                  <a:xfrm>
                    <a:off x="9690651" y="1310366"/>
                    <a:ext cx="1368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41" name="Téglalap 40">
                    <a:extLst>
                      <a:ext uri="{FF2B5EF4-FFF2-40B4-BE49-F238E27FC236}">
                        <a16:creationId xmlns="" xmlns:a16="http://schemas.microsoft.com/office/drawing/2014/main" id="{9A8FFCEC-7BA0-4955-9807-11CCF0CDDA8B}"/>
                      </a:ext>
                    </a:extLst>
                  </p:cNvPr>
                  <p:cNvSpPr/>
                  <p:nvPr/>
                </p:nvSpPr>
                <p:spPr>
                  <a:xfrm>
                    <a:off x="10857349" y="1310366"/>
                    <a:ext cx="180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grpSp>
            <p:grpSp>
              <p:nvGrpSpPr>
                <p:cNvPr id="42" name="Csoportba foglalás 41">
                  <a:extLst>
                    <a:ext uri="{FF2B5EF4-FFF2-40B4-BE49-F238E27FC236}">
                      <a16:creationId xmlns="" xmlns:a16="http://schemas.microsoft.com/office/drawing/2014/main" id="{AADFCCC9-03EE-4EDA-9CC7-B5E72E70B37F}"/>
                    </a:ext>
                  </a:extLst>
                </p:cNvPr>
                <p:cNvGrpSpPr/>
                <p:nvPr/>
              </p:nvGrpSpPr>
              <p:grpSpPr>
                <a:xfrm>
                  <a:off x="1865898" y="4724786"/>
                  <a:ext cx="3210586" cy="398596"/>
                  <a:chOff x="3865401" y="1245204"/>
                  <a:chExt cx="926544" cy="398596"/>
                </a:xfrm>
              </p:grpSpPr>
              <p:sp>
                <p:nvSpPr>
                  <p:cNvPr id="43" name="Téglalap 42">
                    <a:extLst>
                      <a:ext uri="{FF2B5EF4-FFF2-40B4-BE49-F238E27FC236}">
                        <a16:creationId xmlns="" xmlns:a16="http://schemas.microsoft.com/office/drawing/2014/main" id="{C6526088-E069-475B-9043-D9326B61D0D0}"/>
                      </a:ext>
                    </a:extLst>
                  </p:cNvPr>
                  <p:cNvSpPr/>
                  <p:nvPr/>
                </p:nvSpPr>
                <p:spPr>
                  <a:xfrm>
                    <a:off x="3895080" y="1578904"/>
                    <a:ext cx="846724" cy="64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grpSp>
                <p:nvGrpSpPr>
                  <p:cNvPr id="44" name="Csoportba foglalás 58">
                    <a:extLst>
                      <a:ext uri="{FF2B5EF4-FFF2-40B4-BE49-F238E27FC236}">
                        <a16:creationId xmlns="" xmlns:a16="http://schemas.microsoft.com/office/drawing/2014/main" id="{19A3D901-BC8B-47B6-AB4A-DC65582BEA59}"/>
                      </a:ext>
                    </a:extLst>
                  </p:cNvPr>
                  <p:cNvGrpSpPr/>
                  <p:nvPr/>
                </p:nvGrpSpPr>
                <p:grpSpPr>
                  <a:xfrm>
                    <a:off x="3865401" y="1245204"/>
                    <a:ext cx="926544" cy="398596"/>
                    <a:chOff x="4306421" y="1561808"/>
                    <a:chExt cx="1123976" cy="563917"/>
                  </a:xfrm>
                </p:grpSpPr>
                <p:cxnSp>
                  <p:nvCxnSpPr>
                    <p:cNvPr id="45" name="Egyenes összekötő 44">
                      <a:extLst>
                        <a:ext uri="{FF2B5EF4-FFF2-40B4-BE49-F238E27FC236}">
                          <a16:creationId xmlns="" xmlns:a16="http://schemas.microsoft.com/office/drawing/2014/main" id="{3A6C8C74-B8E1-4DB5-BA83-D5B3889F5689}"/>
                        </a:ext>
                      </a:extLst>
                    </p:cNvPr>
                    <p:cNvCxnSpPr/>
                    <p:nvPr/>
                  </p:nvCxnSpPr>
                  <p:spPr>
                    <a:xfrm>
                      <a:off x="4342444" y="1967953"/>
                      <a:ext cx="0" cy="152793"/>
                    </a:xfrm>
                    <a:prstGeom prst="line">
                      <a:avLst/>
                    </a:prstGeom>
                  </p:spPr>
                  <p:style>
                    <a:lnRef idx="1">
                      <a:schemeClr val="dk1"/>
                    </a:lnRef>
                    <a:fillRef idx="0">
                      <a:schemeClr val="dk1"/>
                    </a:fillRef>
                    <a:effectRef idx="0">
                      <a:schemeClr val="dk1"/>
                    </a:effectRef>
                    <a:fontRef idx="minor">
                      <a:schemeClr val="tx1"/>
                    </a:fontRef>
                  </p:style>
                </p:cxnSp>
                <p:cxnSp>
                  <p:nvCxnSpPr>
                    <p:cNvPr id="46" name="Egyenes összekötő 45">
                      <a:extLst>
                        <a:ext uri="{FF2B5EF4-FFF2-40B4-BE49-F238E27FC236}">
                          <a16:creationId xmlns="" xmlns:a16="http://schemas.microsoft.com/office/drawing/2014/main" id="{ACB16904-72E7-4111-9BFB-F34B68B2678C}"/>
                        </a:ext>
                      </a:extLst>
                    </p:cNvPr>
                    <p:cNvCxnSpPr/>
                    <p:nvPr/>
                  </p:nvCxnSpPr>
                  <p:spPr>
                    <a:xfrm>
                      <a:off x="4829654" y="1833589"/>
                      <a:ext cx="0" cy="203724"/>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7" name="Egyenes összekötő 46">
                      <a:extLst>
                        <a:ext uri="{FF2B5EF4-FFF2-40B4-BE49-F238E27FC236}">
                          <a16:creationId xmlns="" xmlns:a16="http://schemas.microsoft.com/office/drawing/2014/main" id="{69BFE437-76A3-43A3-9F7B-23FFF32374FC}"/>
                        </a:ext>
                      </a:extLst>
                    </p:cNvPr>
                    <p:cNvCxnSpPr/>
                    <p:nvPr/>
                  </p:nvCxnSpPr>
                  <p:spPr>
                    <a:xfrm>
                      <a:off x="5045724" y="1824500"/>
                      <a:ext cx="0" cy="203724"/>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8" name="Egyenes összekötő 47">
                      <a:extLst>
                        <a:ext uri="{FF2B5EF4-FFF2-40B4-BE49-F238E27FC236}">
                          <a16:creationId xmlns="" xmlns:a16="http://schemas.microsoft.com/office/drawing/2014/main" id="{DCCEE626-5839-4CE1-8108-8307B9F3456B}"/>
                        </a:ext>
                      </a:extLst>
                    </p:cNvPr>
                    <p:cNvCxnSpPr/>
                    <p:nvPr/>
                  </p:nvCxnSpPr>
                  <p:spPr>
                    <a:xfrm>
                      <a:off x="5370045" y="1972933"/>
                      <a:ext cx="0" cy="152792"/>
                    </a:xfrm>
                    <a:prstGeom prst="line">
                      <a:avLst/>
                    </a:prstGeom>
                  </p:spPr>
                  <p:style>
                    <a:lnRef idx="1">
                      <a:schemeClr val="dk1"/>
                    </a:lnRef>
                    <a:fillRef idx="0">
                      <a:schemeClr val="dk1"/>
                    </a:fillRef>
                    <a:effectRef idx="0">
                      <a:schemeClr val="dk1"/>
                    </a:effectRef>
                    <a:fontRef idx="minor">
                      <a:schemeClr val="tx1"/>
                    </a:fontRef>
                  </p:style>
                </p:cxnSp>
                <p:sp>
                  <p:nvSpPr>
                    <p:cNvPr id="49" name="Szövegdoboz 48">
                      <a:extLst>
                        <a:ext uri="{FF2B5EF4-FFF2-40B4-BE49-F238E27FC236}">
                          <a16:creationId xmlns="" xmlns:a16="http://schemas.microsoft.com/office/drawing/2014/main" id="{FB5D1EFF-46EC-4938-B102-FB865C9DF97C}"/>
                        </a:ext>
                      </a:extLst>
                    </p:cNvPr>
                    <p:cNvSpPr txBox="1"/>
                    <p:nvPr/>
                  </p:nvSpPr>
                  <p:spPr>
                    <a:xfrm>
                      <a:off x="4306421" y="1707586"/>
                      <a:ext cx="122866" cy="348340"/>
                    </a:xfrm>
                    <a:prstGeom prst="rect">
                      <a:avLst/>
                    </a:prstGeom>
                    <a:noFill/>
                  </p:spPr>
                  <p:txBody>
                    <a:bodyPr wrap="square" rtlCol="0">
                      <a:spAutoFit/>
                    </a:bodyPr>
                    <a:lstStyle/>
                    <a:p>
                      <a:r>
                        <a:rPr lang="hu-HU" sz="1000" smtClean="0"/>
                        <a:t>P7</a:t>
                      </a:r>
                      <a:endParaRPr lang="hu-HU" sz="1000" dirty="0"/>
                    </a:p>
                  </p:txBody>
                </p:sp>
                <p:sp>
                  <p:nvSpPr>
                    <p:cNvPr id="50" name="Szövegdoboz 49">
                      <a:extLst>
                        <a:ext uri="{FF2B5EF4-FFF2-40B4-BE49-F238E27FC236}">
                          <a16:creationId xmlns="" xmlns:a16="http://schemas.microsoft.com/office/drawing/2014/main" id="{3A1EEC3D-865D-4204-8E2A-CA40DDA6608F}"/>
                        </a:ext>
                      </a:extLst>
                    </p:cNvPr>
                    <p:cNvSpPr txBox="1"/>
                    <p:nvPr/>
                  </p:nvSpPr>
                  <p:spPr>
                    <a:xfrm>
                      <a:off x="4739728" y="1572696"/>
                      <a:ext cx="211898" cy="348342"/>
                    </a:xfrm>
                    <a:prstGeom prst="rect">
                      <a:avLst/>
                    </a:prstGeom>
                    <a:noFill/>
                  </p:spPr>
                  <p:txBody>
                    <a:bodyPr wrap="square" rtlCol="0">
                      <a:spAutoFit/>
                    </a:bodyPr>
                    <a:lstStyle/>
                    <a:p>
                      <a:r>
                        <a:rPr lang="hu-HU" sz="1000" smtClean="0"/>
                        <a:t>gRNA5</a:t>
                      </a:r>
                      <a:endParaRPr lang="hu-HU" sz="1000" dirty="0"/>
                    </a:p>
                  </p:txBody>
                </p:sp>
                <p:sp>
                  <p:nvSpPr>
                    <p:cNvPr id="51" name="Szövegdoboz 50">
                      <a:extLst>
                        <a:ext uri="{FF2B5EF4-FFF2-40B4-BE49-F238E27FC236}">
                          <a16:creationId xmlns="" xmlns:a16="http://schemas.microsoft.com/office/drawing/2014/main" id="{47A99A6F-722B-48B9-B67C-18E3C04FF8BE}"/>
                        </a:ext>
                      </a:extLst>
                    </p:cNvPr>
                    <p:cNvSpPr txBox="1"/>
                    <p:nvPr/>
                  </p:nvSpPr>
                  <p:spPr>
                    <a:xfrm>
                      <a:off x="4947968" y="1561808"/>
                      <a:ext cx="230228" cy="348342"/>
                    </a:xfrm>
                    <a:prstGeom prst="rect">
                      <a:avLst/>
                    </a:prstGeom>
                    <a:noFill/>
                  </p:spPr>
                  <p:txBody>
                    <a:bodyPr wrap="square" rtlCol="0">
                      <a:spAutoFit/>
                    </a:bodyPr>
                    <a:lstStyle/>
                    <a:p>
                      <a:r>
                        <a:rPr lang="hu-HU" sz="1000" smtClean="0"/>
                        <a:t>gRNA6</a:t>
                      </a:r>
                      <a:endParaRPr lang="hu-HU" sz="1000" dirty="0"/>
                    </a:p>
                  </p:txBody>
                </p:sp>
                <p:sp>
                  <p:nvSpPr>
                    <p:cNvPr id="52" name="Szövegdoboz 51">
                      <a:extLst>
                        <a:ext uri="{FF2B5EF4-FFF2-40B4-BE49-F238E27FC236}">
                          <a16:creationId xmlns="" xmlns:a16="http://schemas.microsoft.com/office/drawing/2014/main" id="{4EE76BA7-CD12-41BB-977C-C5A7BBC8776B}"/>
                        </a:ext>
                      </a:extLst>
                    </p:cNvPr>
                    <p:cNvSpPr txBox="1"/>
                    <p:nvPr/>
                  </p:nvSpPr>
                  <p:spPr>
                    <a:xfrm>
                      <a:off x="5294127" y="1707153"/>
                      <a:ext cx="136270" cy="348340"/>
                    </a:xfrm>
                    <a:prstGeom prst="rect">
                      <a:avLst/>
                    </a:prstGeom>
                    <a:noFill/>
                  </p:spPr>
                  <p:txBody>
                    <a:bodyPr wrap="square" rtlCol="0">
                      <a:spAutoFit/>
                    </a:bodyPr>
                    <a:lstStyle/>
                    <a:p>
                      <a:r>
                        <a:rPr lang="hu-HU" sz="1000" smtClean="0"/>
                        <a:t>P8</a:t>
                      </a:r>
                      <a:endParaRPr lang="hu-HU" sz="1000" dirty="0"/>
                    </a:p>
                  </p:txBody>
                </p:sp>
              </p:grpSp>
            </p:grpSp>
            <p:cxnSp>
              <p:nvCxnSpPr>
                <p:cNvPr id="53" name="Egyenes összekötő 52">
                  <a:extLst>
                    <a:ext uri="{FF2B5EF4-FFF2-40B4-BE49-F238E27FC236}">
                      <a16:creationId xmlns="" xmlns:a16="http://schemas.microsoft.com/office/drawing/2014/main" id="{2C82966B-2363-481B-A1D1-E35BFC0A9AD4}"/>
                    </a:ext>
                  </a:extLst>
                </p:cNvPr>
                <p:cNvCxnSpPr>
                  <a:cxnSpLocks/>
                </p:cNvCxnSpPr>
                <p:nvPr/>
              </p:nvCxnSpPr>
              <p:spPr>
                <a:xfrm>
                  <a:off x="4054708" y="4617396"/>
                  <a:ext cx="818736" cy="3612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5" name="Szövegdoboz 54">
                  <a:extLst>
                    <a:ext uri="{FF2B5EF4-FFF2-40B4-BE49-F238E27FC236}">
                      <a16:creationId xmlns="" xmlns:a16="http://schemas.microsoft.com/office/drawing/2014/main" id="{A79371A4-8410-41E7-85AA-060F27BB2D4D}"/>
                    </a:ext>
                  </a:extLst>
                </p:cNvPr>
                <p:cNvSpPr txBox="1"/>
                <p:nvPr/>
              </p:nvSpPr>
              <p:spPr>
                <a:xfrm>
                  <a:off x="1025523" y="4608151"/>
                  <a:ext cx="371920" cy="215444"/>
                </a:xfrm>
                <a:prstGeom prst="rect">
                  <a:avLst/>
                </a:prstGeom>
                <a:noFill/>
              </p:spPr>
              <p:txBody>
                <a:bodyPr wrap="square" rtlCol="0">
                  <a:spAutoFit/>
                </a:bodyPr>
                <a:lstStyle/>
                <a:p>
                  <a:r>
                    <a:rPr lang="hu-HU" sz="800" dirty="0"/>
                    <a:t>ATG</a:t>
                  </a:r>
                </a:p>
              </p:txBody>
            </p:sp>
            <p:sp>
              <p:nvSpPr>
                <p:cNvPr id="56" name="Téglalap 55">
                  <a:extLst>
                    <a:ext uri="{FF2B5EF4-FFF2-40B4-BE49-F238E27FC236}">
                      <a16:creationId xmlns="" xmlns:a16="http://schemas.microsoft.com/office/drawing/2014/main" id="{8E00F8C9-7F34-4201-AA65-EFF65800FD31}"/>
                    </a:ext>
                  </a:extLst>
                </p:cNvPr>
                <p:cNvSpPr/>
                <p:nvPr/>
              </p:nvSpPr>
              <p:spPr>
                <a:xfrm>
                  <a:off x="1964917" y="5057757"/>
                  <a:ext cx="194400" cy="64800"/>
                </a:xfrm>
                <a:prstGeom prst="rect">
                  <a:avLst/>
                </a:prstGeom>
                <a:solidFill>
                  <a:srgbClr val="00B0F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57" name="Téglalap 56">
                  <a:extLst>
                    <a:ext uri="{FF2B5EF4-FFF2-40B4-BE49-F238E27FC236}">
                      <a16:creationId xmlns="" xmlns:a16="http://schemas.microsoft.com/office/drawing/2014/main" id="{8E00F8C9-7F34-4201-AA65-EFF65800FD31}"/>
                    </a:ext>
                  </a:extLst>
                </p:cNvPr>
                <p:cNvSpPr/>
                <p:nvPr/>
              </p:nvSpPr>
              <p:spPr>
                <a:xfrm>
                  <a:off x="4712870" y="5057758"/>
                  <a:ext cx="187200" cy="64800"/>
                </a:xfrm>
                <a:prstGeom prst="rect">
                  <a:avLst/>
                </a:prstGeom>
                <a:solidFill>
                  <a:srgbClr val="00B0F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58" name="Téglalap 57">
                  <a:extLst>
                    <a:ext uri="{FF2B5EF4-FFF2-40B4-BE49-F238E27FC236}">
                      <a16:creationId xmlns="" xmlns:a16="http://schemas.microsoft.com/office/drawing/2014/main" id="{8E00F8C9-7F34-4201-AA65-EFF65800FD31}"/>
                    </a:ext>
                  </a:extLst>
                </p:cNvPr>
                <p:cNvSpPr/>
                <p:nvPr/>
              </p:nvSpPr>
              <p:spPr>
                <a:xfrm>
                  <a:off x="3269870" y="5057757"/>
                  <a:ext cx="187200" cy="64800"/>
                </a:xfrm>
                <a:prstGeom prst="rect">
                  <a:avLst/>
                </a:prstGeom>
                <a:solidFill>
                  <a:srgbClr val="FFC00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59" name="Téglalap 58">
                  <a:extLst>
                    <a:ext uri="{FF2B5EF4-FFF2-40B4-BE49-F238E27FC236}">
                      <a16:creationId xmlns="" xmlns:a16="http://schemas.microsoft.com/office/drawing/2014/main" id="{8E00F8C9-7F34-4201-AA65-EFF65800FD31}"/>
                    </a:ext>
                  </a:extLst>
                </p:cNvPr>
                <p:cNvSpPr/>
                <p:nvPr/>
              </p:nvSpPr>
              <p:spPr>
                <a:xfrm>
                  <a:off x="3884215" y="5057757"/>
                  <a:ext cx="187200" cy="66767"/>
                </a:xfrm>
                <a:prstGeom prst="rect">
                  <a:avLst/>
                </a:prstGeom>
                <a:solidFill>
                  <a:srgbClr val="FFC00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78" name="Szövegdoboz 77">
                  <a:extLst>
                    <a:ext uri="{FF2B5EF4-FFF2-40B4-BE49-F238E27FC236}">
                      <a16:creationId xmlns="" xmlns:a16="http://schemas.microsoft.com/office/drawing/2014/main" id="{BC287979-B98A-42D3-AD89-C23A7FBEC4A6}"/>
                    </a:ext>
                  </a:extLst>
                </p:cNvPr>
                <p:cNvSpPr txBox="1"/>
                <p:nvPr/>
              </p:nvSpPr>
              <p:spPr>
                <a:xfrm rot="16200000">
                  <a:off x="1514003" y="6222426"/>
                  <a:ext cx="585843" cy="273300"/>
                </a:xfrm>
                <a:prstGeom prst="rect">
                  <a:avLst/>
                </a:prstGeom>
                <a:noFill/>
              </p:spPr>
              <p:txBody>
                <a:bodyPr wrap="square" rtlCol="0">
                  <a:spAutoFit/>
                </a:bodyPr>
                <a:lstStyle/>
                <a:p>
                  <a:r>
                    <a:rPr lang="hu-HU" sz="900" dirty="0">
                      <a:latin typeface="Calibri" panose="020F0502020204030204" pitchFamily="34" charset="0"/>
                      <a:cs typeface="Calibri" panose="020F0502020204030204" pitchFamily="34" charset="0"/>
                    </a:rPr>
                    <a:t>eGI.12/2</a:t>
                  </a:r>
                </a:p>
              </p:txBody>
            </p:sp>
            <p:sp>
              <p:nvSpPr>
                <p:cNvPr id="1092" name="AutoShape 68"/>
                <p:cNvSpPr>
                  <a:spLocks noChangeAspect="1" noChangeArrowheads="1" noTextEdit="1"/>
                </p:cNvSpPr>
                <p:nvPr/>
              </p:nvSpPr>
              <p:spPr bwMode="auto">
                <a:xfrm>
                  <a:off x="1846263" y="5324463"/>
                  <a:ext cx="3448050" cy="646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62" name="Szövegdoboz 61">
                  <a:extLst>
                    <a:ext uri="{FF2B5EF4-FFF2-40B4-BE49-F238E27FC236}">
                      <a16:creationId xmlns="" xmlns:a16="http://schemas.microsoft.com/office/drawing/2014/main" id="{4D87E8C7-21EE-4DEC-A10A-6BE3F526CD97}"/>
                    </a:ext>
                  </a:extLst>
                </p:cNvPr>
                <p:cNvSpPr txBox="1"/>
                <p:nvPr/>
              </p:nvSpPr>
              <p:spPr>
                <a:xfrm rot="16200000">
                  <a:off x="1494326" y="5524309"/>
                  <a:ext cx="615005" cy="275184"/>
                </a:xfrm>
                <a:prstGeom prst="rect">
                  <a:avLst/>
                </a:prstGeom>
                <a:noFill/>
              </p:spPr>
              <p:txBody>
                <a:bodyPr wrap="square" rtlCol="0">
                  <a:spAutoFit/>
                </a:bodyPr>
                <a:lstStyle/>
                <a:p>
                  <a:r>
                    <a:rPr lang="hu-HU" sz="900" dirty="0">
                      <a:latin typeface="Calibri" panose="020F0502020204030204" pitchFamily="34" charset="0"/>
                      <a:cs typeface="Calibri" panose="020F0502020204030204" pitchFamily="34" charset="0"/>
                    </a:rPr>
                    <a:t>eGI.12/1</a:t>
                  </a:r>
                </a:p>
              </p:txBody>
            </p:sp>
            <p:sp>
              <p:nvSpPr>
                <p:cNvPr id="1094" name="Rectangle 70"/>
                <p:cNvSpPr>
                  <a:spLocks noChangeArrowheads="1"/>
                </p:cNvSpPr>
                <p:nvPr/>
              </p:nvSpPr>
              <p:spPr bwMode="auto">
                <a:xfrm>
                  <a:off x="1976438" y="5595934"/>
                  <a:ext cx="1944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96" name="Rectangle 72"/>
                <p:cNvSpPr>
                  <a:spLocks noChangeArrowheads="1"/>
                </p:cNvSpPr>
                <p:nvPr/>
              </p:nvSpPr>
              <p:spPr bwMode="auto">
                <a:xfrm>
                  <a:off x="3030538" y="5595934"/>
                  <a:ext cx="1182688"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97" name="Rectangle 73"/>
                <p:cNvSpPr>
                  <a:spLocks noChangeArrowheads="1"/>
                </p:cNvSpPr>
                <p:nvPr/>
              </p:nvSpPr>
              <p:spPr bwMode="auto">
                <a:xfrm>
                  <a:off x="4213226" y="5595934"/>
                  <a:ext cx="30163"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98" name="Rectangle 74"/>
                <p:cNvSpPr>
                  <a:spLocks noChangeArrowheads="1"/>
                </p:cNvSpPr>
                <p:nvPr/>
              </p:nvSpPr>
              <p:spPr bwMode="auto">
                <a:xfrm>
                  <a:off x="4243388" y="5595934"/>
                  <a:ext cx="150813"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99" name="Rectangle 75"/>
                <p:cNvSpPr>
                  <a:spLocks noChangeArrowheads="1"/>
                </p:cNvSpPr>
                <p:nvPr/>
              </p:nvSpPr>
              <p:spPr bwMode="auto">
                <a:xfrm>
                  <a:off x="4394201" y="5595934"/>
                  <a:ext cx="38100" cy="65088"/>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00" name="Rectangle 76"/>
                <p:cNvSpPr>
                  <a:spLocks noChangeArrowheads="1"/>
                </p:cNvSpPr>
                <p:nvPr/>
              </p:nvSpPr>
              <p:spPr bwMode="auto">
                <a:xfrm>
                  <a:off x="4724391" y="5595934"/>
                  <a:ext cx="1872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08" name="Rectangle 84"/>
                <p:cNvSpPr>
                  <a:spLocks noChangeArrowheads="1"/>
                </p:cNvSpPr>
                <p:nvPr/>
              </p:nvSpPr>
              <p:spPr bwMode="auto">
                <a:xfrm>
                  <a:off x="4394201" y="5713413"/>
                  <a:ext cx="39688" cy="158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00" b="0" i="0" u="none" strike="noStrike" cap="none" normalizeH="0" baseline="0" smtClean="0">
                      <a:ln>
                        <a:noFill/>
                      </a:ln>
                      <a:solidFill>
                        <a:srgbClr val="FFFFFF"/>
                      </a:solidFill>
                      <a:effectLst/>
                      <a:latin typeface="Courier New" pitchFamily="49" charset="0"/>
                      <a:cs typeface="Arial" pitchFamily="34" charset="0"/>
                    </a:rPr>
                    <a:t>AATT</a:t>
                  </a: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111" name="Rectangle 87"/>
                <p:cNvSpPr>
                  <a:spLocks noChangeArrowheads="1"/>
                </p:cNvSpPr>
                <p:nvPr/>
              </p:nvSpPr>
              <p:spPr bwMode="auto">
                <a:xfrm>
                  <a:off x="1976433" y="5784837"/>
                  <a:ext cx="194400"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12" name="Rectangle 88"/>
                <p:cNvSpPr>
                  <a:spLocks noChangeArrowheads="1"/>
                </p:cNvSpPr>
                <p:nvPr/>
              </p:nvSpPr>
              <p:spPr bwMode="auto">
                <a:xfrm>
                  <a:off x="2660651" y="5784837"/>
                  <a:ext cx="1184275"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13" name="Rectangle 89"/>
                <p:cNvSpPr>
                  <a:spLocks noChangeArrowheads="1"/>
                </p:cNvSpPr>
                <p:nvPr/>
              </p:nvSpPr>
              <p:spPr bwMode="auto">
                <a:xfrm>
                  <a:off x="3844926" y="5784837"/>
                  <a:ext cx="28575"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14" name="Rectangle 90"/>
                <p:cNvSpPr>
                  <a:spLocks noChangeArrowheads="1"/>
                </p:cNvSpPr>
                <p:nvPr/>
              </p:nvSpPr>
              <p:spPr bwMode="auto">
                <a:xfrm>
                  <a:off x="3873501" y="5784837"/>
                  <a:ext cx="652463"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15" name="Rectangle 91"/>
                <p:cNvSpPr>
                  <a:spLocks noChangeArrowheads="1"/>
                </p:cNvSpPr>
                <p:nvPr/>
              </p:nvSpPr>
              <p:spPr bwMode="auto">
                <a:xfrm>
                  <a:off x="4525963" y="5784837"/>
                  <a:ext cx="38100" cy="64800"/>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16" name="Rectangle 92"/>
                <p:cNvSpPr>
                  <a:spLocks noChangeArrowheads="1"/>
                </p:cNvSpPr>
                <p:nvPr/>
              </p:nvSpPr>
              <p:spPr bwMode="auto">
                <a:xfrm>
                  <a:off x="4724397" y="5784837"/>
                  <a:ext cx="187200"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22" name="Rectangle 98"/>
                <p:cNvSpPr>
                  <a:spLocks noChangeArrowheads="1"/>
                </p:cNvSpPr>
                <p:nvPr/>
              </p:nvSpPr>
              <p:spPr bwMode="auto">
                <a:xfrm>
                  <a:off x="4527551" y="5864212"/>
                  <a:ext cx="39688" cy="158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00" b="0" i="0" u="none" strike="noStrike" cap="none" normalizeH="0" baseline="0" smtClean="0">
                      <a:ln>
                        <a:noFill/>
                      </a:ln>
                      <a:solidFill>
                        <a:srgbClr val="FFFFFF"/>
                      </a:solidFill>
                      <a:effectLst/>
                      <a:latin typeface="Courier New" pitchFamily="49" charset="0"/>
                      <a:cs typeface="Arial" pitchFamily="34" charset="0"/>
                    </a:rPr>
                    <a:t>TGCT</a:t>
                  </a: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125" name="Rectangle 101"/>
                <p:cNvSpPr>
                  <a:spLocks noChangeArrowheads="1"/>
                </p:cNvSpPr>
                <p:nvPr/>
              </p:nvSpPr>
              <p:spPr bwMode="auto">
                <a:xfrm>
                  <a:off x="1976438" y="5695942"/>
                  <a:ext cx="1944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26" name="Rectangle 102"/>
                <p:cNvSpPr>
                  <a:spLocks noChangeArrowheads="1"/>
                </p:cNvSpPr>
                <p:nvPr/>
              </p:nvSpPr>
              <p:spPr bwMode="auto">
                <a:xfrm>
                  <a:off x="2660651" y="5695942"/>
                  <a:ext cx="38100" cy="64800"/>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27" name="Rectangle 103"/>
                <p:cNvSpPr>
                  <a:spLocks noChangeArrowheads="1"/>
                </p:cNvSpPr>
                <p:nvPr/>
              </p:nvSpPr>
              <p:spPr bwMode="auto">
                <a:xfrm>
                  <a:off x="2698751" y="5695942"/>
                  <a:ext cx="1184275"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28" name="Rectangle 104"/>
                <p:cNvSpPr>
                  <a:spLocks noChangeArrowheads="1"/>
                </p:cNvSpPr>
                <p:nvPr/>
              </p:nvSpPr>
              <p:spPr bwMode="auto">
                <a:xfrm>
                  <a:off x="3883026" y="5695942"/>
                  <a:ext cx="26988"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29" name="Rectangle 105"/>
                <p:cNvSpPr>
                  <a:spLocks noChangeArrowheads="1"/>
                </p:cNvSpPr>
                <p:nvPr/>
              </p:nvSpPr>
              <p:spPr bwMode="auto">
                <a:xfrm>
                  <a:off x="3910013" y="5695942"/>
                  <a:ext cx="654050"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30" name="Rectangle 106"/>
                <p:cNvSpPr>
                  <a:spLocks noChangeArrowheads="1"/>
                </p:cNvSpPr>
                <p:nvPr/>
              </p:nvSpPr>
              <p:spPr bwMode="auto">
                <a:xfrm>
                  <a:off x="4724397" y="5695942"/>
                  <a:ext cx="1872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33" name="Rectangle 109"/>
                <p:cNvSpPr>
                  <a:spLocks noChangeArrowheads="1"/>
                </p:cNvSpPr>
                <p:nvPr/>
              </p:nvSpPr>
              <p:spPr bwMode="auto">
                <a:xfrm>
                  <a:off x="2662238" y="5856288"/>
                  <a:ext cx="0" cy="2762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137" name="Rectangle 113"/>
                <p:cNvSpPr>
                  <a:spLocks noChangeArrowheads="1"/>
                </p:cNvSpPr>
                <p:nvPr/>
              </p:nvSpPr>
              <p:spPr bwMode="auto">
                <a:xfrm>
                  <a:off x="4565651" y="5856288"/>
                  <a:ext cx="0" cy="2762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139" name="Rectangle 115"/>
                <p:cNvSpPr>
                  <a:spLocks noChangeArrowheads="1"/>
                </p:cNvSpPr>
                <p:nvPr/>
              </p:nvSpPr>
              <p:spPr bwMode="auto">
                <a:xfrm>
                  <a:off x="1976438" y="5499100"/>
                  <a:ext cx="1944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41" name="Rectangle 117"/>
                <p:cNvSpPr>
                  <a:spLocks noChangeArrowheads="1"/>
                </p:cNvSpPr>
                <p:nvPr/>
              </p:nvSpPr>
              <p:spPr bwMode="auto">
                <a:xfrm>
                  <a:off x="3030538" y="5499100"/>
                  <a:ext cx="38100" cy="65088"/>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42" name="Rectangle 118"/>
                <p:cNvSpPr>
                  <a:spLocks noChangeArrowheads="1"/>
                </p:cNvSpPr>
                <p:nvPr/>
              </p:nvSpPr>
              <p:spPr bwMode="auto">
                <a:xfrm>
                  <a:off x="3068638" y="5499100"/>
                  <a:ext cx="1182688"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43" name="Rectangle 119"/>
                <p:cNvSpPr>
                  <a:spLocks noChangeArrowheads="1"/>
                </p:cNvSpPr>
                <p:nvPr/>
              </p:nvSpPr>
              <p:spPr bwMode="auto">
                <a:xfrm>
                  <a:off x="4251326" y="5499100"/>
                  <a:ext cx="30163"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44" name="Rectangle 120"/>
                <p:cNvSpPr>
                  <a:spLocks noChangeArrowheads="1"/>
                </p:cNvSpPr>
                <p:nvPr/>
              </p:nvSpPr>
              <p:spPr bwMode="auto">
                <a:xfrm>
                  <a:off x="4281488" y="5499100"/>
                  <a:ext cx="150813"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45" name="Rectangle 121"/>
                <p:cNvSpPr>
                  <a:spLocks noChangeArrowheads="1"/>
                </p:cNvSpPr>
                <p:nvPr/>
              </p:nvSpPr>
              <p:spPr bwMode="auto">
                <a:xfrm>
                  <a:off x="4719627" y="5499100"/>
                  <a:ext cx="1872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213" name="Egyenes összekötő 212"/>
                <p:cNvCxnSpPr/>
                <p:nvPr/>
              </p:nvCxnSpPr>
              <p:spPr>
                <a:xfrm>
                  <a:off x="2170122" y="5528325"/>
                  <a:ext cx="86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Egyenes összekötő 213"/>
                <p:cNvCxnSpPr/>
                <p:nvPr/>
              </p:nvCxnSpPr>
              <p:spPr>
                <a:xfrm>
                  <a:off x="4427539" y="5533088"/>
                  <a:ext cx="2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Egyenes összekötő 214"/>
                <p:cNvCxnSpPr/>
                <p:nvPr/>
              </p:nvCxnSpPr>
              <p:spPr>
                <a:xfrm>
                  <a:off x="2160580" y="5633095"/>
                  <a:ext cx="86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Egyenes összekötő 215"/>
                <p:cNvCxnSpPr/>
                <p:nvPr/>
              </p:nvCxnSpPr>
              <p:spPr>
                <a:xfrm>
                  <a:off x="4432286" y="5628332"/>
                  <a:ext cx="2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Egyenes összekötő 216"/>
                <p:cNvCxnSpPr/>
                <p:nvPr/>
              </p:nvCxnSpPr>
              <p:spPr>
                <a:xfrm>
                  <a:off x="4560871" y="5733102"/>
                  <a:ext cx="16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Egyenes összekötő 217"/>
                <p:cNvCxnSpPr/>
                <p:nvPr/>
              </p:nvCxnSpPr>
              <p:spPr>
                <a:xfrm>
                  <a:off x="2165327" y="5728339"/>
                  <a:ext cx="50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Egyenes összekötő 218"/>
                <p:cNvCxnSpPr/>
                <p:nvPr/>
              </p:nvCxnSpPr>
              <p:spPr>
                <a:xfrm>
                  <a:off x="2165311" y="5818820"/>
                  <a:ext cx="50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Egyenes összekötő 219"/>
                <p:cNvCxnSpPr/>
                <p:nvPr/>
              </p:nvCxnSpPr>
              <p:spPr>
                <a:xfrm>
                  <a:off x="4560855" y="5818820"/>
                  <a:ext cx="169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1" name="Csoportba foglalás 220"/>
                <p:cNvGrpSpPr/>
                <p:nvPr/>
              </p:nvGrpSpPr>
              <p:grpSpPr>
                <a:xfrm>
                  <a:off x="1816965" y="5415650"/>
                  <a:ext cx="245274" cy="502496"/>
                  <a:chOff x="1083463" y="5972921"/>
                  <a:chExt cx="245274" cy="502496"/>
                </a:xfrm>
              </p:grpSpPr>
              <p:sp>
                <p:nvSpPr>
                  <p:cNvPr id="222" name="Szövegdoboz 221">
                    <a:extLst>
                      <a:ext uri="{FF2B5EF4-FFF2-40B4-BE49-F238E27FC236}">
                        <a16:creationId xmlns="" xmlns:a16="http://schemas.microsoft.com/office/drawing/2014/main" id="{74DA1930-34C2-44D5-B5B4-E8B68926C6BD}"/>
                      </a:ext>
                    </a:extLst>
                  </p:cNvPr>
                  <p:cNvSpPr txBox="1"/>
                  <p:nvPr/>
                </p:nvSpPr>
                <p:spPr>
                  <a:xfrm>
                    <a:off x="1086183" y="5972921"/>
                    <a:ext cx="190167" cy="215444"/>
                  </a:xfrm>
                  <a:prstGeom prst="rect">
                    <a:avLst/>
                  </a:prstGeom>
                  <a:noFill/>
                </p:spPr>
                <p:txBody>
                  <a:bodyPr wrap="square" rtlCol="0">
                    <a:spAutoFit/>
                  </a:bodyPr>
                  <a:lstStyle/>
                  <a:p>
                    <a:r>
                      <a:rPr lang="hu-HU" sz="800" dirty="0"/>
                      <a:t>a</a:t>
                    </a:r>
                  </a:p>
                </p:txBody>
              </p:sp>
              <p:sp>
                <p:nvSpPr>
                  <p:cNvPr id="223" name="Szövegdoboz 222">
                    <a:extLst>
                      <a:ext uri="{FF2B5EF4-FFF2-40B4-BE49-F238E27FC236}">
                        <a16:creationId xmlns="" xmlns:a16="http://schemas.microsoft.com/office/drawing/2014/main" id="{8899D434-0AD4-4495-BB7F-85F7A8B52F31}"/>
                      </a:ext>
                    </a:extLst>
                  </p:cNvPr>
                  <p:cNvSpPr txBox="1"/>
                  <p:nvPr/>
                </p:nvSpPr>
                <p:spPr>
                  <a:xfrm>
                    <a:off x="1085087" y="6085529"/>
                    <a:ext cx="234125" cy="215444"/>
                  </a:xfrm>
                  <a:prstGeom prst="rect">
                    <a:avLst/>
                  </a:prstGeom>
                  <a:noFill/>
                </p:spPr>
                <p:txBody>
                  <a:bodyPr wrap="square" rtlCol="0">
                    <a:spAutoFit/>
                  </a:bodyPr>
                  <a:lstStyle/>
                  <a:p>
                    <a:r>
                      <a:rPr lang="hu-HU" sz="800" smtClean="0"/>
                      <a:t>b</a:t>
                    </a:r>
                    <a:endParaRPr lang="hu-HU" sz="800" dirty="0"/>
                  </a:p>
                </p:txBody>
              </p:sp>
              <p:sp>
                <p:nvSpPr>
                  <p:cNvPr id="224" name="Szövegdoboz 223">
                    <a:extLst>
                      <a:ext uri="{FF2B5EF4-FFF2-40B4-BE49-F238E27FC236}">
                        <a16:creationId xmlns="" xmlns:a16="http://schemas.microsoft.com/office/drawing/2014/main" id="{E7E32106-6AE2-481E-B093-7B8D0658A3EF}"/>
                      </a:ext>
                    </a:extLst>
                  </p:cNvPr>
                  <p:cNvSpPr txBox="1"/>
                  <p:nvPr/>
                </p:nvSpPr>
                <p:spPr>
                  <a:xfrm>
                    <a:off x="1085685" y="6170295"/>
                    <a:ext cx="219244" cy="215444"/>
                  </a:xfrm>
                  <a:prstGeom prst="rect">
                    <a:avLst/>
                  </a:prstGeom>
                  <a:noFill/>
                </p:spPr>
                <p:txBody>
                  <a:bodyPr wrap="square" rtlCol="0">
                    <a:spAutoFit/>
                  </a:bodyPr>
                  <a:lstStyle/>
                  <a:p>
                    <a:r>
                      <a:rPr lang="hu-HU" sz="800" smtClean="0"/>
                      <a:t>c</a:t>
                    </a:r>
                    <a:endParaRPr lang="hu-HU" sz="800" dirty="0"/>
                  </a:p>
                </p:txBody>
              </p:sp>
              <p:sp>
                <p:nvSpPr>
                  <p:cNvPr id="225" name="Szövegdoboz 224">
                    <a:extLst>
                      <a:ext uri="{FF2B5EF4-FFF2-40B4-BE49-F238E27FC236}">
                        <a16:creationId xmlns="" xmlns:a16="http://schemas.microsoft.com/office/drawing/2014/main" id="{45D2D956-0AEE-4A7C-B7C6-B6BE81EFCAA8}"/>
                      </a:ext>
                    </a:extLst>
                  </p:cNvPr>
                  <p:cNvSpPr txBox="1"/>
                  <p:nvPr/>
                </p:nvSpPr>
                <p:spPr>
                  <a:xfrm>
                    <a:off x="1083463" y="6259973"/>
                    <a:ext cx="245274" cy="215444"/>
                  </a:xfrm>
                  <a:prstGeom prst="rect">
                    <a:avLst/>
                  </a:prstGeom>
                  <a:noFill/>
                </p:spPr>
                <p:txBody>
                  <a:bodyPr wrap="square" rtlCol="0">
                    <a:spAutoFit/>
                  </a:bodyPr>
                  <a:lstStyle/>
                  <a:p>
                    <a:r>
                      <a:rPr lang="hu-HU" sz="800" smtClean="0"/>
                      <a:t>d</a:t>
                    </a:r>
                    <a:endParaRPr lang="hu-HU" sz="800" dirty="0"/>
                  </a:p>
                </p:txBody>
              </p:sp>
              <p:sp>
                <p:nvSpPr>
                  <p:cNvPr id="230" name="Bal oldali kapcsos zárójel 229"/>
                  <p:cNvSpPr/>
                  <p:nvPr/>
                </p:nvSpPr>
                <p:spPr>
                  <a:xfrm>
                    <a:off x="1100145" y="6022975"/>
                    <a:ext cx="72000" cy="40957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grpSp>
            <p:sp>
              <p:nvSpPr>
                <p:cNvPr id="1196" name="Rectangle 172"/>
                <p:cNvSpPr>
                  <a:spLocks noChangeArrowheads="1"/>
                </p:cNvSpPr>
                <p:nvPr/>
              </p:nvSpPr>
              <p:spPr bwMode="auto">
                <a:xfrm>
                  <a:off x="1971670" y="6286496"/>
                  <a:ext cx="195263"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97" name="Rectangle 173"/>
                <p:cNvSpPr>
                  <a:spLocks noChangeArrowheads="1"/>
                </p:cNvSpPr>
                <p:nvPr/>
              </p:nvSpPr>
              <p:spPr bwMode="auto">
                <a:xfrm>
                  <a:off x="3276595" y="6286496"/>
                  <a:ext cx="38100" cy="64800"/>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98" name="Rectangle 174"/>
                <p:cNvSpPr>
                  <a:spLocks noChangeArrowheads="1"/>
                </p:cNvSpPr>
                <p:nvPr/>
              </p:nvSpPr>
              <p:spPr bwMode="auto">
                <a:xfrm>
                  <a:off x="3314695" y="6286496"/>
                  <a:ext cx="9525" cy="64800"/>
                </a:xfrm>
                <a:prstGeom prst="rect">
                  <a:avLst/>
                </a:prstGeom>
                <a:solidFill>
                  <a:srgbClr val="00FFFF"/>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99" name="Rectangle 175"/>
                <p:cNvSpPr>
                  <a:spLocks noChangeArrowheads="1"/>
                </p:cNvSpPr>
                <p:nvPr/>
              </p:nvSpPr>
              <p:spPr bwMode="auto">
                <a:xfrm>
                  <a:off x="3324220" y="6286496"/>
                  <a:ext cx="93663" cy="64800"/>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00" name="Rectangle 176"/>
                <p:cNvSpPr>
                  <a:spLocks noChangeArrowheads="1"/>
                </p:cNvSpPr>
                <p:nvPr/>
              </p:nvSpPr>
              <p:spPr bwMode="auto">
                <a:xfrm>
                  <a:off x="3417882" y="6286496"/>
                  <a:ext cx="17463" cy="64800"/>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01" name="Rectangle 177"/>
                <p:cNvSpPr>
                  <a:spLocks noChangeArrowheads="1"/>
                </p:cNvSpPr>
                <p:nvPr/>
              </p:nvSpPr>
              <p:spPr bwMode="auto">
                <a:xfrm>
                  <a:off x="3435345" y="6286496"/>
                  <a:ext cx="179388"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02" name="Rectangle 178"/>
                <p:cNvSpPr>
                  <a:spLocks noChangeArrowheads="1"/>
                </p:cNvSpPr>
                <p:nvPr/>
              </p:nvSpPr>
              <p:spPr bwMode="auto">
                <a:xfrm>
                  <a:off x="3889370" y="6286496"/>
                  <a:ext cx="187325" cy="64800"/>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04" name="Rectangle 180"/>
                <p:cNvSpPr>
                  <a:spLocks noChangeArrowheads="1"/>
                </p:cNvSpPr>
                <p:nvPr/>
              </p:nvSpPr>
              <p:spPr bwMode="auto">
                <a:xfrm>
                  <a:off x="4719636" y="6286496"/>
                  <a:ext cx="200025"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08" name="Rectangle 184"/>
                <p:cNvSpPr>
                  <a:spLocks noChangeArrowheads="1"/>
                </p:cNvSpPr>
                <p:nvPr/>
              </p:nvSpPr>
              <p:spPr bwMode="auto">
                <a:xfrm>
                  <a:off x="3316282" y="6357933"/>
                  <a:ext cx="17463" cy="142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00" b="0" i="0" u="none" strike="noStrike" cap="none" normalizeH="0" baseline="0" smtClean="0">
                      <a:ln>
                        <a:noFill/>
                      </a:ln>
                      <a:solidFill>
                        <a:srgbClr val="FFFFFF"/>
                      </a:solidFill>
                      <a:effectLst/>
                      <a:latin typeface="Courier New" pitchFamily="49" charset="0"/>
                      <a:cs typeface="Arial" pitchFamily="34" charset="0"/>
                    </a:rPr>
                    <a:t>T</a:t>
                  </a: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218" name="Rectangle 194"/>
                <p:cNvSpPr>
                  <a:spLocks noChangeArrowheads="1"/>
                </p:cNvSpPr>
                <p:nvPr/>
              </p:nvSpPr>
              <p:spPr bwMode="auto">
                <a:xfrm>
                  <a:off x="1971670" y="6188075"/>
                  <a:ext cx="1944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20" name="Rectangle 196"/>
                <p:cNvSpPr>
                  <a:spLocks noChangeArrowheads="1"/>
                </p:cNvSpPr>
                <p:nvPr/>
              </p:nvSpPr>
              <p:spPr bwMode="auto">
                <a:xfrm>
                  <a:off x="3276595" y="6188075"/>
                  <a:ext cx="38100" cy="65088"/>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21" name="Rectangle 197"/>
                <p:cNvSpPr>
                  <a:spLocks noChangeArrowheads="1"/>
                </p:cNvSpPr>
                <p:nvPr/>
              </p:nvSpPr>
              <p:spPr bwMode="auto">
                <a:xfrm>
                  <a:off x="3314695" y="6188075"/>
                  <a:ext cx="261938"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22" name="Rectangle 198"/>
                <p:cNvSpPr>
                  <a:spLocks noChangeArrowheads="1"/>
                </p:cNvSpPr>
                <p:nvPr/>
              </p:nvSpPr>
              <p:spPr bwMode="auto">
                <a:xfrm>
                  <a:off x="3576632" y="6188075"/>
                  <a:ext cx="11113"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23" name="Rectangle 199"/>
                <p:cNvSpPr>
                  <a:spLocks noChangeArrowheads="1"/>
                </p:cNvSpPr>
                <p:nvPr/>
              </p:nvSpPr>
              <p:spPr bwMode="auto">
                <a:xfrm>
                  <a:off x="3878257" y="6188075"/>
                  <a:ext cx="187325" cy="65088"/>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24" name="Rectangle 200"/>
                <p:cNvSpPr>
                  <a:spLocks noChangeArrowheads="1"/>
                </p:cNvSpPr>
                <p:nvPr/>
              </p:nvSpPr>
              <p:spPr bwMode="auto">
                <a:xfrm>
                  <a:off x="4719638" y="6192837"/>
                  <a:ext cx="187200"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36" name="Rectangle 212"/>
                <p:cNvSpPr>
                  <a:spLocks noChangeArrowheads="1"/>
                </p:cNvSpPr>
                <p:nvPr/>
              </p:nvSpPr>
              <p:spPr bwMode="auto">
                <a:xfrm>
                  <a:off x="1971670" y="6383316"/>
                  <a:ext cx="195263"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37" name="Rectangle 213"/>
                <p:cNvSpPr>
                  <a:spLocks noChangeArrowheads="1"/>
                </p:cNvSpPr>
                <p:nvPr/>
              </p:nvSpPr>
              <p:spPr bwMode="auto">
                <a:xfrm>
                  <a:off x="2185982" y="6383316"/>
                  <a:ext cx="57150" cy="64800"/>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38" name="Rectangle 214"/>
                <p:cNvSpPr>
                  <a:spLocks noChangeArrowheads="1"/>
                </p:cNvSpPr>
                <p:nvPr/>
              </p:nvSpPr>
              <p:spPr bwMode="auto">
                <a:xfrm>
                  <a:off x="2243132" y="6383316"/>
                  <a:ext cx="1174750"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39" name="Rectangle 215"/>
                <p:cNvSpPr>
                  <a:spLocks noChangeArrowheads="1"/>
                </p:cNvSpPr>
                <p:nvPr/>
              </p:nvSpPr>
              <p:spPr bwMode="auto">
                <a:xfrm>
                  <a:off x="3417882" y="6383316"/>
                  <a:ext cx="26988"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40" name="Rectangle 216"/>
                <p:cNvSpPr>
                  <a:spLocks noChangeArrowheads="1"/>
                </p:cNvSpPr>
                <p:nvPr/>
              </p:nvSpPr>
              <p:spPr bwMode="auto">
                <a:xfrm>
                  <a:off x="3444870" y="6383316"/>
                  <a:ext cx="320675"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41" name="Rectangle 217"/>
                <p:cNvSpPr>
                  <a:spLocks noChangeArrowheads="1"/>
                </p:cNvSpPr>
                <p:nvPr/>
              </p:nvSpPr>
              <p:spPr bwMode="auto">
                <a:xfrm>
                  <a:off x="3878257" y="6383316"/>
                  <a:ext cx="187325" cy="64800"/>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42" name="Rectangle 218"/>
                <p:cNvSpPr>
                  <a:spLocks noChangeArrowheads="1"/>
                </p:cNvSpPr>
                <p:nvPr/>
              </p:nvSpPr>
              <p:spPr bwMode="auto">
                <a:xfrm>
                  <a:off x="4719635" y="6383316"/>
                  <a:ext cx="198438"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372" name="Egyenes összekötő 371"/>
                <p:cNvCxnSpPr/>
                <p:nvPr/>
              </p:nvCxnSpPr>
              <p:spPr>
                <a:xfrm>
                  <a:off x="2165359" y="6223650"/>
                  <a:ext cx="111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Egyenes összekötő 372"/>
                <p:cNvCxnSpPr/>
                <p:nvPr/>
              </p:nvCxnSpPr>
              <p:spPr>
                <a:xfrm>
                  <a:off x="3584542" y="6223633"/>
                  <a:ext cx="2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4" name="Egyenes összekötő 373"/>
                <p:cNvCxnSpPr/>
                <p:nvPr/>
              </p:nvCxnSpPr>
              <p:spPr>
                <a:xfrm>
                  <a:off x="4056029" y="6223633"/>
                  <a:ext cx="66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Egyenes összekötő 245"/>
                <p:cNvCxnSpPr/>
                <p:nvPr/>
              </p:nvCxnSpPr>
              <p:spPr>
                <a:xfrm>
                  <a:off x="2155817" y="6328420"/>
                  <a:ext cx="111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Egyenes összekötő 246"/>
                <p:cNvCxnSpPr/>
                <p:nvPr/>
              </p:nvCxnSpPr>
              <p:spPr>
                <a:xfrm>
                  <a:off x="3603592" y="6323642"/>
                  <a:ext cx="2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Egyenes összekötő 247"/>
                <p:cNvCxnSpPr/>
                <p:nvPr/>
              </p:nvCxnSpPr>
              <p:spPr>
                <a:xfrm>
                  <a:off x="4075065" y="6323640"/>
                  <a:ext cx="6588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Egyenes összekötő 248"/>
                <p:cNvCxnSpPr/>
                <p:nvPr/>
              </p:nvCxnSpPr>
              <p:spPr>
                <a:xfrm>
                  <a:off x="2160555" y="6414111"/>
                  <a:ext cx="324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Egyenes összekötő 249"/>
                <p:cNvCxnSpPr/>
                <p:nvPr/>
              </p:nvCxnSpPr>
              <p:spPr>
                <a:xfrm>
                  <a:off x="3765518" y="6418873"/>
                  <a:ext cx="10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Egyenes összekötő 250"/>
                <p:cNvCxnSpPr/>
                <p:nvPr/>
              </p:nvCxnSpPr>
              <p:spPr>
                <a:xfrm>
                  <a:off x="4065539" y="6414137"/>
                  <a:ext cx="64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52" name="Rectangle 212"/>
                <p:cNvSpPr>
                  <a:spLocks noChangeArrowheads="1"/>
                </p:cNvSpPr>
                <p:nvPr/>
              </p:nvSpPr>
              <p:spPr bwMode="auto">
                <a:xfrm>
                  <a:off x="1971654" y="6478560"/>
                  <a:ext cx="195263"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53" name="Rectangle 213"/>
                <p:cNvSpPr>
                  <a:spLocks noChangeArrowheads="1"/>
                </p:cNvSpPr>
                <p:nvPr/>
              </p:nvSpPr>
              <p:spPr bwMode="auto">
                <a:xfrm>
                  <a:off x="3709966" y="6478576"/>
                  <a:ext cx="57150" cy="64800"/>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54" name="Rectangle 214"/>
                <p:cNvSpPr>
                  <a:spLocks noChangeArrowheads="1"/>
                </p:cNvSpPr>
                <p:nvPr/>
              </p:nvSpPr>
              <p:spPr bwMode="auto">
                <a:xfrm>
                  <a:off x="2190723" y="6478560"/>
                  <a:ext cx="1174750"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55" name="Rectangle 215"/>
                <p:cNvSpPr>
                  <a:spLocks noChangeArrowheads="1"/>
                </p:cNvSpPr>
                <p:nvPr/>
              </p:nvSpPr>
              <p:spPr bwMode="auto">
                <a:xfrm>
                  <a:off x="3422629" y="6478560"/>
                  <a:ext cx="26988"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56" name="Rectangle 216"/>
                <p:cNvSpPr>
                  <a:spLocks noChangeArrowheads="1"/>
                </p:cNvSpPr>
                <p:nvPr/>
              </p:nvSpPr>
              <p:spPr bwMode="auto">
                <a:xfrm>
                  <a:off x="3363892" y="6478560"/>
                  <a:ext cx="360000" cy="64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57" name="Rectangle 217"/>
                <p:cNvSpPr>
                  <a:spLocks noChangeArrowheads="1"/>
                </p:cNvSpPr>
                <p:nvPr/>
              </p:nvSpPr>
              <p:spPr bwMode="auto">
                <a:xfrm>
                  <a:off x="3883004" y="6478560"/>
                  <a:ext cx="187325" cy="64800"/>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58" name="Rectangle 218"/>
                <p:cNvSpPr>
                  <a:spLocks noChangeArrowheads="1"/>
                </p:cNvSpPr>
                <p:nvPr/>
              </p:nvSpPr>
              <p:spPr bwMode="auto">
                <a:xfrm>
                  <a:off x="4724382" y="6478560"/>
                  <a:ext cx="198438"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259" name="Egyenes összekötő 258"/>
                <p:cNvCxnSpPr/>
                <p:nvPr/>
              </p:nvCxnSpPr>
              <p:spPr>
                <a:xfrm>
                  <a:off x="2165302" y="6509355"/>
                  <a:ext cx="324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Egyenes összekötő 259"/>
                <p:cNvCxnSpPr/>
                <p:nvPr/>
              </p:nvCxnSpPr>
              <p:spPr>
                <a:xfrm>
                  <a:off x="3770265" y="6514117"/>
                  <a:ext cx="10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Egyenes összekötő 260"/>
                <p:cNvCxnSpPr/>
                <p:nvPr/>
              </p:nvCxnSpPr>
              <p:spPr>
                <a:xfrm>
                  <a:off x="4070286" y="6514144"/>
                  <a:ext cx="64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2" name="Csoportba foglalás 261"/>
                <p:cNvGrpSpPr/>
                <p:nvPr/>
              </p:nvGrpSpPr>
              <p:grpSpPr>
                <a:xfrm>
                  <a:off x="1816973" y="6096688"/>
                  <a:ext cx="245274" cy="512022"/>
                  <a:chOff x="1083463" y="5972921"/>
                  <a:chExt cx="245274" cy="512022"/>
                </a:xfrm>
              </p:grpSpPr>
              <p:sp>
                <p:nvSpPr>
                  <p:cNvPr id="266" name="Szövegdoboz 265">
                    <a:extLst>
                      <a:ext uri="{FF2B5EF4-FFF2-40B4-BE49-F238E27FC236}">
                        <a16:creationId xmlns="" xmlns:a16="http://schemas.microsoft.com/office/drawing/2014/main" id="{45D2D956-0AEE-4A7C-B7C6-B6BE81EFCAA8}"/>
                      </a:ext>
                    </a:extLst>
                  </p:cNvPr>
                  <p:cNvSpPr txBox="1"/>
                  <p:nvPr/>
                </p:nvSpPr>
                <p:spPr>
                  <a:xfrm>
                    <a:off x="1083463" y="6269499"/>
                    <a:ext cx="245274" cy="215444"/>
                  </a:xfrm>
                  <a:prstGeom prst="rect">
                    <a:avLst/>
                  </a:prstGeom>
                  <a:noFill/>
                </p:spPr>
                <p:txBody>
                  <a:bodyPr wrap="square" rtlCol="0">
                    <a:spAutoFit/>
                  </a:bodyPr>
                  <a:lstStyle/>
                  <a:p>
                    <a:r>
                      <a:rPr lang="hu-HU" sz="800" smtClean="0"/>
                      <a:t>d</a:t>
                    </a:r>
                    <a:endParaRPr lang="hu-HU" sz="800" dirty="0"/>
                  </a:p>
                </p:txBody>
              </p:sp>
              <p:sp>
                <p:nvSpPr>
                  <p:cNvPr id="263" name="Szövegdoboz 262">
                    <a:extLst>
                      <a:ext uri="{FF2B5EF4-FFF2-40B4-BE49-F238E27FC236}">
                        <a16:creationId xmlns="" xmlns:a16="http://schemas.microsoft.com/office/drawing/2014/main" id="{74DA1930-34C2-44D5-B5B4-E8B68926C6BD}"/>
                      </a:ext>
                    </a:extLst>
                  </p:cNvPr>
                  <p:cNvSpPr txBox="1"/>
                  <p:nvPr/>
                </p:nvSpPr>
                <p:spPr>
                  <a:xfrm>
                    <a:off x="1086183" y="5972921"/>
                    <a:ext cx="190167" cy="215444"/>
                  </a:xfrm>
                  <a:prstGeom prst="rect">
                    <a:avLst/>
                  </a:prstGeom>
                  <a:noFill/>
                </p:spPr>
                <p:txBody>
                  <a:bodyPr wrap="square" rtlCol="0">
                    <a:spAutoFit/>
                  </a:bodyPr>
                  <a:lstStyle/>
                  <a:p>
                    <a:r>
                      <a:rPr lang="hu-HU" sz="800" dirty="0"/>
                      <a:t>a</a:t>
                    </a:r>
                  </a:p>
                </p:txBody>
              </p:sp>
              <p:sp>
                <p:nvSpPr>
                  <p:cNvPr id="264" name="Szövegdoboz 263">
                    <a:extLst>
                      <a:ext uri="{FF2B5EF4-FFF2-40B4-BE49-F238E27FC236}">
                        <a16:creationId xmlns="" xmlns:a16="http://schemas.microsoft.com/office/drawing/2014/main" id="{8899D434-0AD4-4495-BB7F-85F7A8B52F31}"/>
                      </a:ext>
                    </a:extLst>
                  </p:cNvPr>
                  <p:cNvSpPr txBox="1"/>
                  <p:nvPr/>
                </p:nvSpPr>
                <p:spPr>
                  <a:xfrm>
                    <a:off x="1085087" y="6085529"/>
                    <a:ext cx="234125" cy="215444"/>
                  </a:xfrm>
                  <a:prstGeom prst="rect">
                    <a:avLst/>
                  </a:prstGeom>
                  <a:noFill/>
                </p:spPr>
                <p:txBody>
                  <a:bodyPr wrap="square" rtlCol="0">
                    <a:spAutoFit/>
                  </a:bodyPr>
                  <a:lstStyle/>
                  <a:p>
                    <a:r>
                      <a:rPr lang="hu-HU" sz="800" smtClean="0"/>
                      <a:t>b</a:t>
                    </a:r>
                    <a:endParaRPr lang="hu-HU" sz="800" dirty="0"/>
                  </a:p>
                </p:txBody>
              </p:sp>
              <p:sp>
                <p:nvSpPr>
                  <p:cNvPr id="265" name="Szövegdoboz 264">
                    <a:extLst>
                      <a:ext uri="{FF2B5EF4-FFF2-40B4-BE49-F238E27FC236}">
                        <a16:creationId xmlns="" xmlns:a16="http://schemas.microsoft.com/office/drawing/2014/main" id="{E7E32106-6AE2-481E-B093-7B8D0658A3EF}"/>
                      </a:ext>
                    </a:extLst>
                  </p:cNvPr>
                  <p:cNvSpPr txBox="1"/>
                  <p:nvPr/>
                </p:nvSpPr>
                <p:spPr>
                  <a:xfrm>
                    <a:off x="1085685" y="6170295"/>
                    <a:ext cx="219244" cy="215444"/>
                  </a:xfrm>
                  <a:prstGeom prst="rect">
                    <a:avLst/>
                  </a:prstGeom>
                  <a:noFill/>
                </p:spPr>
                <p:txBody>
                  <a:bodyPr wrap="square" rtlCol="0">
                    <a:spAutoFit/>
                  </a:bodyPr>
                  <a:lstStyle/>
                  <a:p>
                    <a:r>
                      <a:rPr lang="hu-HU" sz="800" smtClean="0"/>
                      <a:t>c</a:t>
                    </a:r>
                    <a:endParaRPr lang="hu-HU" sz="800" dirty="0"/>
                  </a:p>
                </p:txBody>
              </p:sp>
              <p:sp>
                <p:nvSpPr>
                  <p:cNvPr id="267" name="Bal oldali kapcsos zárójel 266"/>
                  <p:cNvSpPr/>
                  <p:nvPr/>
                </p:nvSpPr>
                <p:spPr>
                  <a:xfrm>
                    <a:off x="1100145" y="6022975"/>
                    <a:ext cx="72000" cy="40957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grpSp>
            <p:sp>
              <p:nvSpPr>
                <p:cNvPr id="278" name="Szövegdoboz 277">
                  <a:extLst>
                    <a:ext uri="{FF2B5EF4-FFF2-40B4-BE49-F238E27FC236}">
                      <a16:creationId xmlns="" xmlns:a16="http://schemas.microsoft.com/office/drawing/2014/main" id="{6DDD2063-93BF-4E32-B6D9-6877E5B07A8E}"/>
                    </a:ext>
                  </a:extLst>
                </p:cNvPr>
                <p:cNvSpPr txBox="1"/>
                <p:nvPr/>
              </p:nvSpPr>
              <p:spPr>
                <a:xfrm rot="16200000">
                  <a:off x="1512824" y="6904803"/>
                  <a:ext cx="585843" cy="273847"/>
                </a:xfrm>
                <a:prstGeom prst="rect">
                  <a:avLst/>
                </a:prstGeom>
                <a:noFill/>
              </p:spPr>
              <p:txBody>
                <a:bodyPr wrap="square" rtlCol="0">
                  <a:spAutoFit/>
                </a:bodyPr>
                <a:lstStyle/>
                <a:p>
                  <a:r>
                    <a:rPr lang="hu-HU" sz="900" dirty="0">
                      <a:latin typeface="Calibri" panose="020F0502020204030204" pitchFamily="34" charset="0"/>
                      <a:cs typeface="Calibri" panose="020F0502020204030204" pitchFamily="34" charset="0"/>
                    </a:rPr>
                    <a:t>eGI.12/3</a:t>
                  </a:r>
                </a:p>
              </p:txBody>
            </p:sp>
            <p:sp>
              <p:nvSpPr>
                <p:cNvPr id="1030" name="Rectangle 6"/>
                <p:cNvSpPr>
                  <a:spLocks noChangeArrowheads="1"/>
                </p:cNvSpPr>
                <p:nvPr/>
              </p:nvSpPr>
              <p:spPr bwMode="auto">
                <a:xfrm>
                  <a:off x="1970101" y="6983401"/>
                  <a:ext cx="195263"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33" name="Rectangle 9"/>
                <p:cNvSpPr>
                  <a:spLocks noChangeArrowheads="1"/>
                </p:cNvSpPr>
                <p:nvPr/>
              </p:nvSpPr>
              <p:spPr bwMode="auto">
                <a:xfrm>
                  <a:off x="3278201" y="6983401"/>
                  <a:ext cx="38100" cy="65088"/>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34" name="Rectangle 10"/>
                <p:cNvSpPr>
                  <a:spLocks noChangeArrowheads="1"/>
                </p:cNvSpPr>
                <p:nvPr/>
              </p:nvSpPr>
              <p:spPr bwMode="auto">
                <a:xfrm>
                  <a:off x="3316301" y="6983401"/>
                  <a:ext cx="26988"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35" name="Rectangle 11"/>
                <p:cNvSpPr>
                  <a:spLocks noChangeArrowheads="1"/>
                </p:cNvSpPr>
                <p:nvPr/>
              </p:nvSpPr>
              <p:spPr bwMode="auto">
                <a:xfrm>
                  <a:off x="3343289" y="6983401"/>
                  <a:ext cx="9525" cy="65088"/>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36" name="Rectangle 12"/>
                <p:cNvSpPr>
                  <a:spLocks noChangeArrowheads="1"/>
                </p:cNvSpPr>
                <p:nvPr/>
              </p:nvSpPr>
              <p:spPr bwMode="auto">
                <a:xfrm>
                  <a:off x="3352814" y="6983401"/>
                  <a:ext cx="11113"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37" name="Rectangle 13"/>
                <p:cNvSpPr>
                  <a:spLocks noChangeArrowheads="1"/>
                </p:cNvSpPr>
                <p:nvPr/>
              </p:nvSpPr>
              <p:spPr bwMode="auto">
                <a:xfrm>
                  <a:off x="3363926" y="6983401"/>
                  <a:ext cx="103188" cy="65088"/>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38" name="Rectangle 14"/>
                <p:cNvSpPr>
                  <a:spLocks noChangeArrowheads="1"/>
                </p:cNvSpPr>
                <p:nvPr/>
              </p:nvSpPr>
              <p:spPr bwMode="auto">
                <a:xfrm>
                  <a:off x="3881451" y="6983401"/>
                  <a:ext cx="187325" cy="65088"/>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39" name="Rectangle 15"/>
                <p:cNvSpPr>
                  <a:spLocks noChangeArrowheads="1"/>
                </p:cNvSpPr>
                <p:nvPr/>
              </p:nvSpPr>
              <p:spPr bwMode="auto">
                <a:xfrm>
                  <a:off x="4710126" y="6983401"/>
                  <a:ext cx="198438"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51" name="Rectangle 27"/>
                <p:cNvSpPr>
                  <a:spLocks noChangeArrowheads="1"/>
                </p:cNvSpPr>
                <p:nvPr/>
              </p:nvSpPr>
              <p:spPr bwMode="auto">
                <a:xfrm>
                  <a:off x="3467114" y="7386661"/>
                  <a:ext cx="0" cy="2762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052" name="Rectangle 28"/>
                <p:cNvSpPr>
                  <a:spLocks noChangeArrowheads="1"/>
                </p:cNvSpPr>
                <p:nvPr/>
              </p:nvSpPr>
              <p:spPr bwMode="auto">
                <a:xfrm>
                  <a:off x="3881451" y="7386661"/>
                  <a:ext cx="0" cy="2762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053" name="Rectangle 29"/>
                <p:cNvSpPr>
                  <a:spLocks noChangeArrowheads="1"/>
                </p:cNvSpPr>
                <p:nvPr/>
              </p:nvSpPr>
              <p:spPr bwMode="auto">
                <a:xfrm>
                  <a:off x="4070364" y="7386661"/>
                  <a:ext cx="0" cy="2762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064" name="Rectangle 40"/>
                <p:cNvSpPr>
                  <a:spLocks noChangeArrowheads="1"/>
                </p:cNvSpPr>
                <p:nvPr/>
              </p:nvSpPr>
              <p:spPr bwMode="auto">
                <a:xfrm>
                  <a:off x="2627326" y="6978587"/>
                  <a:ext cx="0" cy="2762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065" name="Rectangle 41"/>
                <p:cNvSpPr>
                  <a:spLocks noChangeArrowheads="1"/>
                </p:cNvSpPr>
                <p:nvPr/>
              </p:nvSpPr>
              <p:spPr bwMode="auto">
                <a:xfrm>
                  <a:off x="2655901" y="6978587"/>
                  <a:ext cx="0" cy="2762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071" name="Rectangle 47"/>
                <p:cNvSpPr>
                  <a:spLocks noChangeArrowheads="1"/>
                </p:cNvSpPr>
                <p:nvPr/>
              </p:nvSpPr>
              <p:spPr bwMode="auto">
                <a:xfrm>
                  <a:off x="1970101" y="7073884"/>
                  <a:ext cx="195263"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73" name="Rectangle 49"/>
                <p:cNvSpPr>
                  <a:spLocks noChangeArrowheads="1"/>
                </p:cNvSpPr>
                <p:nvPr/>
              </p:nvSpPr>
              <p:spPr bwMode="auto">
                <a:xfrm>
                  <a:off x="2627326" y="7073884"/>
                  <a:ext cx="28575" cy="65088"/>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74" name="Rectangle 50"/>
                <p:cNvSpPr>
                  <a:spLocks noChangeArrowheads="1"/>
                </p:cNvSpPr>
                <p:nvPr/>
              </p:nvSpPr>
              <p:spPr bwMode="auto">
                <a:xfrm>
                  <a:off x="2655901" y="7073884"/>
                  <a:ext cx="1177925"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75" name="Rectangle 51"/>
                <p:cNvSpPr>
                  <a:spLocks noChangeArrowheads="1"/>
                </p:cNvSpPr>
                <p:nvPr/>
              </p:nvSpPr>
              <p:spPr bwMode="auto">
                <a:xfrm>
                  <a:off x="3833826" y="7073884"/>
                  <a:ext cx="28575"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76" name="Rectangle 52"/>
                <p:cNvSpPr>
                  <a:spLocks noChangeArrowheads="1"/>
                </p:cNvSpPr>
                <p:nvPr/>
              </p:nvSpPr>
              <p:spPr bwMode="auto">
                <a:xfrm>
                  <a:off x="3862401" y="7073884"/>
                  <a:ext cx="187325"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77" name="Rectangle 53"/>
                <p:cNvSpPr>
                  <a:spLocks noChangeArrowheads="1"/>
                </p:cNvSpPr>
                <p:nvPr/>
              </p:nvSpPr>
              <p:spPr bwMode="auto">
                <a:xfrm>
                  <a:off x="4049726" y="7073884"/>
                  <a:ext cx="19050" cy="65088"/>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78" name="Rectangle 54"/>
                <p:cNvSpPr>
                  <a:spLocks noChangeArrowheads="1"/>
                </p:cNvSpPr>
                <p:nvPr/>
              </p:nvSpPr>
              <p:spPr bwMode="auto">
                <a:xfrm>
                  <a:off x="4710126" y="7073884"/>
                  <a:ext cx="198438"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82" name="Rectangle 58"/>
                <p:cNvSpPr>
                  <a:spLocks noChangeArrowheads="1"/>
                </p:cNvSpPr>
                <p:nvPr/>
              </p:nvSpPr>
              <p:spPr bwMode="auto">
                <a:xfrm>
                  <a:off x="2468576" y="6708712"/>
                  <a:ext cx="0" cy="2762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090" name="Rectangle 66"/>
                <p:cNvSpPr>
                  <a:spLocks noChangeArrowheads="1"/>
                </p:cNvSpPr>
                <p:nvPr/>
              </p:nvSpPr>
              <p:spPr bwMode="auto">
                <a:xfrm>
                  <a:off x="1970101" y="7173850"/>
                  <a:ext cx="195263"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 name="Rectangle 68"/>
                <p:cNvSpPr>
                  <a:spLocks noChangeArrowheads="1"/>
                </p:cNvSpPr>
                <p:nvPr/>
              </p:nvSpPr>
              <p:spPr bwMode="auto">
                <a:xfrm>
                  <a:off x="2598751" y="7173850"/>
                  <a:ext cx="1177925"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93" name="Rectangle 69"/>
                <p:cNvSpPr>
                  <a:spLocks noChangeArrowheads="1"/>
                </p:cNvSpPr>
                <p:nvPr/>
              </p:nvSpPr>
              <p:spPr bwMode="auto">
                <a:xfrm>
                  <a:off x="3776676" y="7173850"/>
                  <a:ext cx="30163"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5" name="Rectangle 70"/>
                <p:cNvSpPr>
                  <a:spLocks noChangeArrowheads="1"/>
                </p:cNvSpPr>
                <p:nvPr/>
              </p:nvSpPr>
              <p:spPr bwMode="auto">
                <a:xfrm>
                  <a:off x="3806839" y="7173850"/>
                  <a:ext cx="290513"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95" name="Rectangle 71"/>
                <p:cNvSpPr>
                  <a:spLocks noChangeArrowheads="1"/>
                </p:cNvSpPr>
                <p:nvPr/>
              </p:nvSpPr>
              <p:spPr bwMode="auto">
                <a:xfrm>
                  <a:off x="4710127" y="7173850"/>
                  <a:ext cx="198438"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4" name="Rectangle 73"/>
                <p:cNvSpPr>
                  <a:spLocks noChangeArrowheads="1"/>
                </p:cNvSpPr>
                <p:nvPr/>
              </p:nvSpPr>
              <p:spPr bwMode="auto">
                <a:xfrm>
                  <a:off x="2166951" y="7248462"/>
                  <a:ext cx="0" cy="2762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Rectangle 75"/>
                <p:cNvSpPr>
                  <a:spLocks noChangeArrowheads="1"/>
                </p:cNvSpPr>
                <p:nvPr/>
              </p:nvSpPr>
              <p:spPr bwMode="auto">
                <a:xfrm>
                  <a:off x="2516201" y="7248462"/>
                  <a:ext cx="0" cy="2762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101" name="Rectangle 77"/>
                <p:cNvSpPr>
                  <a:spLocks noChangeArrowheads="1"/>
                </p:cNvSpPr>
                <p:nvPr/>
              </p:nvSpPr>
              <p:spPr bwMode="auto">
                <a:xfrm>
                  <a:off x="3778264" y="7248462"/>
                  <a:ext cx="0" cy="2762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102" name="Rectangle 78"/>
                <p:cNvSpPr>
                  <a:spLocks noChangeArrowheads="1"/>
                </p:cNvSpPr>
                <p:nvPr/>
              </p:nvSpPr>
              <p:spPr bwMode="auto">
                <a:xfrm>
                  <a:off x="3806839" y="7248462"/>
                  <a:ext cx="0" cy="2762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132" name="Rectangle 108"/>
                <p:cNvSpPr>
                  <a:spLocks noChangeArrowheads="1"/>
                </p:cNvSpPr>
                <p:nvPr/>
              </p:nvSpPr>
              <p:spPr bwMode="auto">
                <a:xfrm>
                  <a:off x="2460639" y="6837300"/>
                  <a:ext cx="0" cy="2762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98" name="Rectangle 133"/>
                <p:cNvSpPr>
                  <a:spLocks noChangeArrowheads="1"/>
                </p:cNvSpPr>
                <p:nvPr/>
              </p:nvSpPr>
              <p:spPr bwMode="auto">
                <a:xfrm>
                  <a:off x="1970101" y="6880231"/>
                  <a:ext cx="195263"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58" name="Rectangle 134"/>
                <p:cNvSpPr>
                  <a:spLocks noChangeArrowheads="1"/>
                </p:cNvSpPr>
                <p:nvPr/>
              </p:nvSpPr>
              <p:spPr bwMode="auto">
                <a:xfrm>
                  <a:off x="3278201" y="6880231"/>
                  <a:ext cx="17463" cy="65088"/>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99" name="Rectangle 135"/>
                <p:cNvSpPr>
                  <a:spLocks noChangeArrowheads="1"/>
                </p:cNvSpPr>
                <p:nvPr/>
              </p:nvSpPr>
              <p:spPr bwMode="auto">
                <a:xfrm>
                  <a:off x="3295664" y="6880231"/>
                  <a:ext cx="20638" cy="65088"/>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00" name="Rectangle 136"/>
                <p:cNvSpPr>
                  <a:spLocks noChangeArrowheads="1"/>
                </p:cNvSpPr>
                <p:nvPr/>
              </p:nvSpPr>
              <p:spPr bwMode="auto">
                <a:xfrm>
                  <a:off x="3316301" y="6880231"/>
                  <a:ext cx="17463"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01" name="Rectangle 137"/>
                <p:cNvSpPr>
                  <a:spLocks noChangeArrowheads="1"/>
                </p:cNvSpPr>
                <p:nvPr/>
              </p:nvSpPr>
              <p:spPr bwMode="auto">
                <a:xfrm>
                  <a:off x="3333764" y="6880231"/>
                  <a:ext cx="131763" cy="65088"/>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02" name="Rectangle 138"/>
                <p:cNvSpPr>
                  <a:spLocks noChangeArrowheads="1"/>
                </p:cNvSpPr>
                <p:nvPr/>
              </p:nvSpPr>
              <p:spPr bwMode="auto">
                <a:xfrm>
                  <a:off x="3879864" y="6880231"/>
                  <a:ext cx="188913" cy="65088"/>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03" name="Rectangle 139"/>
                <p:cNvSpPr>
                  <a:spLocks noChangeArrowheads="1"/>
                </p:cNvSpPr>
                <p:nvPr/>
              </p:nvSpPr>
              <p:spPr bwMode="auto">
                <a:xfrm>
                  <a:off x="4710126" y="6880231"/>
                  <a:ext cx="198438"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06" name="Rectangle 142"/>
                <p:cNvSpPr>
                  <a:spLocks noChangeArrowheads="1"/>
                </p:cNvSpPr>
                <p:nvPr/>
              </p:nvSpPr>
              <p:spPr bwMode="auto">
                <a:xfrm>
                  <a:off x="3278201" y="6883398"/>
                  <a:ext cx="0" cy="2762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09" name="Rectangle 145"/>
                <p:cNvSpPr>
                  <a:spLocks noChangeArrowheads="1"/>
                </p:cNvSpPr>
                <p:nvPr/>
              </p:nvSpPr>
              <p:spPr bwMode="auto">
                <a:xfrm>
                  <a:off x="3335351" y="6883398"/>
                  <a:ext cx="0" cy="2762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426" name="Egyenes összekötő 425"/>
                <p:cNvCxnSpPr/>
                <p:nvPr/>
              </p:nvCxnSpPr>
              <p:spPr>
                <a:xfrm>
                  <a:off x="2165342" y="6914212"/>
                  <a:ext cx="111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Egyenes összekötő 426"/>
                <p:cNvCxnSpPr/>
                <p:nvPr/>
              </p:nvCxnSpPr>
              <p:spPr>
                <a:xfrm>
                  <a:off x="3455925" y="6914252"/>
                  <a:ext cx="43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8" name="Egyenes összekötő 427"/>
                <p:cNvCxnSpPr/>
                <p:nvPr/>
              </p:nvCxnSpPr>
              <p:spPr>
                <a:xfrm>
                  <a:off x="4065523" y="6914199"/>
                  <a:ext cx="64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9" name="Egyenes összekötő 428"/>
                <p:cNvCxnSpPr/>
                <p:nvPr/>
              </p:nvCxnSpPr>
              <p:spPr>
                <a:xfrm>
                  <a:off x="2160580" y="7014207"/>
                  <a:ext cx="111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0" name="Egyenes összekötő 429"/>
                <p:cNvCxnSpPr/>
                <p:nvPr/>
              </p:nvCxnSpPr>
              <p:spPr>
                <a:xfrm>
                  <a:off x="3460688" y="7019010"/>
                  <a:ext cx="421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1" name="Egyenes összekötő 430"/>
                <p:cNvCxnSpPr/>
                <p:nvPr/>
              </p:nvCxnSpPr>
              <p:spPr>
                <a:xfrm>
                  <a:off x="4065523" y="7018957"/>
                  <a:ext cx="64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2" name="Egyenes összekötő 431"/>
                <p:cNvCxnSpPr/>
                <p:nvPr/>
              </p:nvCxnSpPr>
              <p:spPr>
                <a:xfrm>
                  <a:off x="2165288" y="7104730"/>
                  <a:ext cx="46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3" name="Egyenes összekötő 432"/>
                <p:cNvCxnSpPr/>
                <p:nvPr/>
              </p:nvCxnSpPr>
              <p:spPr>
                <a:xfrm>
                  <a:off x="4070285" y="7109440"/>
                  <a:ext cx="64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4" name="Egyenes összekötő 433"/>
                <p:cNvCxnSpPr/>
                <p:nvPr/>
              </p:nvCxnSpPr>
              <p:spPr>
                <a:xfrm>
                  <a:off x="2165288" y="7204696"/>
                  <a:ext cx="46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5" name="Egyenes összekötő 434"/>
                <p:cNvCxnSpPr/>
                <p:nvPr/>
              </p:nvCxnSpPr>
              <p:spPr>
                <a:xfrm>
                  <a:off x="4094097" y="7204644"/>
                  <a:ext cx="619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38" name="Csoportba foglalás 437"/>
                <p:cNvGrpSpPr/>
                <p:nvPr/>
              </p:nvGrpSpPr>
              <p:grpSpPr>
                <a:xfrm>
                  <a:off x="1812223" y="6792014"/>
                  <a:ext cx="245274" cy="512022"/>
                  <a:chOff x="1083463" y="5972921"/>
                  <a:chExt cx="245274" cy="512022"/>
                </a:xfrm>
              </p:grpSpPr>
              <p:sp>
                <p:nvSpPr>
                  <p:cNvPr id="439" name="Szövegdoboz 438">
                    <a:extLst>
                      <a:ext uri="{FF2B5EF4-FFF2-40B4-BE49-F238E27FC236}">
                        <a16:creationId xmlns="" xmlns:a16="http://schemas.microsoft.com/office/drawing/2014/main" id="{74DA1930-34C2-44D5-B5B4-E8B68926C6BD}"/>
                      </a:ext>
                    </a:extLst>
                  </p:cNvPr>
                  <p:cNvSpPr txBox="1"/>
                  <p:nvPr/>
                </p:nvSpPr>
                <p:spPr>
                  <a:xfrm>
                    <a:off x="1086183" y="5972921"/>
                    <a:ext cx="190167" cy="215444"/>
                  </a:xfrm>
                  <a:prstGeom prst="rect">
                    <a:avLst/>
                  </a:prstGeom>
                  <a:noFill/>
                </p:spPr>
                <p:txBody>
                  <a:bodyPr wrap="square" rtlCol="0">
                    <a:spAutoFit/>
                  </a:bodyPr>
                  <a:lstStyle/>
                  <a:p>
                    <a:r>
                      <a:rPr lang="hu-HU" sz="800" dirty="0"/>
                      <a:t>a</a:t>
                    </a:r>
                  </a:p>
                </p:txBody>
              </p:sp>
              <p:sp>
                <p:nvSpPr>
                  <p:cNvPr id="440" name="Szövegdoboz 439">
                    <a:extLst>
                      <a:ext uri="{FF2B5EF4-FFF2-40B4-BE49-F238E27FC236}">
                        <a16:creationId xmlns="" xmlns:a16="http://schemas.microsoft.com/office/drawing/2014/main" id="{8899D434-0AD4-4495-BB7F-85F7A8B52F31}"/>
                      </a:ext>
                    </a:extLst>
                  </p:cNvPr>
                  <p:cNvSpPr txBox="1"/>
                  <p:nvPr/>
                </p:nvSpPr>
                <p:spPr>
                  <a:xfrm>
                    <a:off x="1085087" y="6085529"/>
                    <a:ext cx="234125" cy="215444"/>
                  </a:xfrm>
                  <a:prstGeom prst="rect">
                    <a:avLst/>
                  </a:prstGeom>
                  <a:noFill/>
                </p:spPr>
                <p:txBody>
                  <a:bodyPr wrap="square" rtlCol="0">
                    <a:spAutoFit/>
                  </a:bodyPr>
                  <a:lstStyle/>
                  <a:p>
                    <a:r>
                      <a:rPr lang="hu-HU" sz="800" smtClean="0"/>
                      <a:t>b</a:t>
                    </a:r>
                    <a:endParaRPr lang="hu-HU" sz="800" dirty="0"/>
                  </a:p>
                </p:txBody>
              </p:sp>
              <p:sp>
                <p:nvSpPr>
                  <p:cNvPr id="441" name="Szövegdoboz 440">
                    <a:extLst>
                      <a:ext uri="{FF2B5EF4-FFF2-40B4-BE49-F238E27FC236}">
                        <a16:creationId xmlns="" xmlns:a16="http://schemas.microsoft.com/office/drawing/2014/main" id="{E7E32106-6AE2-481E-B093-7B8D0658A3EF}"/>
                      </a:ext>
                    </a:extLst>
                  </p:cNvPr>
                  <p:cNvSpPr txBox="1"/>
                  <p:nvPr/>
                </p:nvSpPr>
                <p:spPr>
                  <a:xfrm>
                    <a:off x="1085685" y="6170295"/>
                    <a:ext cx="219244" cy="215444"/>
                  </a:xfrm>
                  <a:prstGeom prst="rect">
                    <a:avLst/>
                  </a:prstGeom>
                  <a:noFill/>
                </p:spPr>
                <p:txBody>
                  <a:bodyPr wrap="square" rtlCol="0">
                    <a:spAutoFit/>
                  </a:bodyPr>
                  <a:lstStyle/>
                  <a:p>
                    <a:r>
                      <a:rPr lang="hu-HU" sz="800" smtClean="0"/>
                      <a:t>c</a:t>
                    </a:r>
                    <a:endParaRPr lang="hu-HU" sz="800" dirty="0"/>
                  </a:p>
                </p:txBody>
              </p:sp>
              <p:sp>
                <p:nvSpPr>
                  <p:cNvPr id="442" name="Szövegdoboz 441">
                    <a:extLst>
                      <a:ext uri="{FF2B5EF4-FFF2-40B4-BE49-F238E27FC236}">
                        <a16:creationId xmlns="" xmlns:a16="http://schemas.microsoft.com/office/drawing/2014/main" id="{45D2D956-0AEE-4A7C-B7C6-B6BE81EFCAA8}"/>
                      </a:ext>
                    </a:extLst>
                  </p:cNvPr>
                  <p:cNvSpPr txBox="1"/>
                  <p:nvPr/>
                </p:nvSpPr>
                <p:spPr>
                  <a:xfrm>
                    <a:off x="1083463" y="6269499"/>
                    <a:ext cx="245274" cy="215444"/>
                  </a:xfrm>
                  <a:prstGeom prst="rect">
                    <a:avLst/>
                  </a:prstGeom>
                  <a:noFill/>
                </p:spPr>
                <p:txBody>
                  <a:bodyPr wrap="square" rtlCol="0">
                    <a:spAutoFit/>
                  </a:bodyPr>
                  <a:lstStyle/>
                  <a:p>
                    <a:r>
                      <a:rPr lang="hu-HU" sz="800" smtClean="0"/>
                      <a:t>d</a:t>
                    </a:r>
                    <a:endParaRPr lang="hu-HU" sz="800" dirty="0"/>
                  </a:p>
                </p:txBody>
              </p:sp>
              <p:sp>
                <p:nvSpPr>
                  <p:cNvPr id="443" name="Bal oldali kapcsos zárójel 442"/>
                  <p:cNvSpPr/>
                  <p:nvPr/>
                </p:nvSpPr>
                <p:spPr>
                  <a:xfrm>
                    <a:off x="1100145" y="6022975"/>
                    <a:ext cx="72000" cy="40957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grpSp>
          </p:grpSp>
          <p:sp>
            <p:nvSpPr>
              <p:cNvPr id="445" name="Téglalap 444"/>
              <p:cNvSpPr/>
              <p:nvPr/>
            </p:nvSpPr>
            <p:spPr>
              <a:xfrm>
                <a:off x="904875" y="4657724"/>
                <a:ext cx="5257800" cy="360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1" name="Szövegdoboz 210"/>
              <p:cNvSpPr txBox="1"/>
              <p:nvPr/>
            </p:nvSpPr>
            <p:spPr>
              <a:xfrm>
                <a:off x="1211263" y="5176833"/>
                <a:ext cx="409086" cy="169277"/>
              </a:xfrm>
              <a:prstGeom prst="rect">
                <a:avLst/>
              </a:prstGeom>
              <a:noFill/>
            </p:spPr>
            <p:txBody>
              <a:bodyPr wrap="none" rtlCol="0">
                <a:spAutoFit/>
              </a:bodyPr>
              <a:lstStyle/>
              <a:p>
                <a:r>
                  <a:rPr lang="hu-HU" sz="500" smtClean="0"/>
                  <a:t>6420024</a:t>
                </a:r>
                <a:endParaRPr lang="hu-HU" sz="500">
                  <a:latin typeface="Arial" pitchFamily="34" charset="0"/>
                  <a:cs typeface="Arial" pitchFamily="34" charset="0"/>
                </a:endParaRPr>
              </a:p>
            </p:txBody>
          </p:sp>
          <p:sp>
            <p:nvSpPr>
              <p:cNvPr id="212" name="Szövegdoboz 211"/>
              <p:cNvSpPr txBox="1"/>
              <p:nvPr/>
            </p:nvSpPr>
            <p:spPr>
              <a:xfrm>
                <a:off x="5297490" y="5167304"/>
                <a:ext cx="409086" cy="169277"/>
              </a:xfrm>
              <a:prstGeom prst="rect">
                <a:avLst/>
              </a:prstGeom>
              <a:noFill/>
            </p:spPr>
            <p:txBody>
              <a:bodyPr wrap="none" rtlCol="0">
                <a:spAutoFit/>
              </a:bodyPr>
              <a:lstStyle/>
              <a:p>
                <a:r>
                  <a:rPr lang="hu-HU" sz="500" smtClean="0"/>
                  <a:t>6435424</a:t>
                </a:r>
                <a:endParaRPr lang="hu-HU" sz="500">
                  <a:latin typeface="Arial" pitchFamily="34" charset="0"/>
                  <a:cs typeface="Arial" pitchFamily="34" charset="0"/>
                </a:endParaRPr>
              </a:p>
            </p:txBody>
          </p:sp>
          <p:sp>
            <p:nvSpPr>
              <p:cNvPr id="226" name="Szövegdoboz 225"/>
              <p:cNvSpPr txBox="1"/>
              <p:nvPr/>
            </p:nvSpPr>
            <p:spPr>
              <a:xfrm>
                <a:off x="2068508" y="5714994"/>
                <a:ext cx="409086" cy="169277"/>
              </a:xfrm>
              <a:prstGeom prst="rect">
                <a:avLst/>
              </a:prstGeom>
              <a:noFill/>
            </p:spPr>
            <p:txBody>
              <a:bodyPr wrap="none" rtlCol="0">
                <a:spAutoFit/>
              </a:bodyPr>
              <a:lstStyle/>
              <a:p>
                <a:r>
                  <a:rPr lang="hu-HU" sz="500" smtClean="0"/>
                  <a:t>6430132</a:t>
                </a:r>
                <a:endParaRPr lang="hu-HU" sz="500">
                  <a:latin typeface="Arial" pitchFamily="34" charset="0"/>
                  <a:cs typeface="Arial" pitchFamily="34" charset="0"/>
                </a:endParaRPr>
              </a:p>
            </p:txBody>
          </p:sp>
          <p:sp>
            <p:nvSpPr>
              <p:cNvPr id="229" name="Szövegdoboz 228"/>
              <p:cNvSpPr txBox="1"/>
              <p:nvPr/>
            </p:nvSpPr>
            <p:spPr>
              <a:xfrm>
                <a:off x="4778378" y="5710227"/>
                <a:ext cx="409086" cy="169277"/>
              </a:xfrm>
              <a:prstGeom prst="rect">
                <a:avLst/>
              </a:prstGeom>
              <a:noFill/>
            </p:spPr>
            <p:txBody>
              <a:bodyPr wrap="none" rtlCol="0">
                <a:spAutoFit/>
              </a:bodyPr>
              <a:lstStyle/>
              <a:p>
                <a:r>
                  <a:rPr lang="hu-HU" sz="500" smtClean="0"/>
                  <a:t>6430441</a:t>
                </a:r>
                <a:endParaRPr lang="hu-HU" sz="500">
                  <a:latin typeface="Arial" pitchFamily="34" charset="0"/>
                  <a:cs typeface="Arial" pitchFamily="34" charset="0"/>
                </a:endParaRPr>
              </a:p>
            </p:txBody>
          </p:sp>
        </p:grpSp>
        <p:sp>
          <p:nvSpPr>
            <p:cNvPr id="231" name="Szövegdoboz 230">
              <a:extLst>
                <a:ext uri="{FF2B5EF4-FFF2-40B4-BE49-F238E27FC236}">
                  <a16:creationId xmlns="" xmlns:a16="http://schemas.microsoft.com/office/drawing/2014/main" id="{16F29B35-23DB-42A3-B738-FF19B461D464}"/>
                </a:ext>
              </a:extLst>
            </p:cNvPr>
            <p:cNvSpPr txBox="1"/>
            <p:nvPr/>
          </p:nvSpPr>
          <p:spPr>
            <a:xfrm>
              <a:off x="3514725" y="657225"/>
              <a:ext cx="322418" cy="400110"/>
            </a:xfrm>
            <a:prstGeom prst="rect">
              <a:avLst/>
            </a:prstGeom>
            <a:noFill/>
          </p:spPr>
          <p:txBody>
            <a:bodyPr wrap="square" rtlCol="0">
              <a:spAutoFit/>
            </a:bodyPr>
            <a:lstStyle/>
            <a:p>
              <a:r>
                <a:rPr lang="hu-HU" sz="2000" dirty="0"/>
                <a:t>B</a:t>
              </a:r>
            </a:p>
          </p:txBody>
        </p:sp>
        <p:sp>
          <p:nvSpPr>
            <p:cNvPr id="233" name="Szövegdoboz 232">
              <a:extLst>
                <a:ext uri="{FF2B5EF4-FFF2-40B4-BE49-F238E27FC236}">
                  <a16:creationId xmlns="" xmlns:a16="http://schemas.microsoft.com/office/drawing/2014/main" id="{16F29B35-23DB-42A3-B738-FF19B461D464}"/>
                </a:ext>
              </a:extLst>
            </p:cNvPr>
            <p:cNvSpPr txBox="1"/>
            <p:nvPr/>
          </p:nvSpPr>
          <p:spPr>
            <a:xfrm>
              <a:off x="573445" y="2337308"/>
              <a:ext cx="322418" cy="400110"/>
            </a:xfrm>
            <a:prstGeom prst="rect">
              <a:avLst/>
            </a:prstGeom>
            <a:noFill/>
          </p:spPr>
          <p:txBody>
            <a:bodyPr wrap="square" rtlCol="0">
              <a:spAutoFit/>
            </a:bodyPr>
            <a:lstStyle/>
            <a:p>
              <a:r>
                <a:rPr lang="hu-HU" sz="2000" smtClean="0"/>
                <a:t>C</a:t>
              </a:r>
              <a:endParaRPr lang="hu-HU" sz="2000" dirty="0"/>
            </a:p>
          </p:txBody>
        </p:sp>
        <p:sp>
          <p:nvSpPr>
            <p:cNvPr id="232" name="Szövegdoboz 231"/>
            <p:cNvSpPr txBox="1"/>
            <p:nvPr/>
          </p:nvSpPr>
          <p:spPr>
            <a:xfrm>
              <a:off x="743661" y="6341259"/>
              <a:ext cx="5457114" cy="1384995"/>
            </a:xfrm>
            <a:prstGeom prst="rect">
              <a:avLst/>
            </a:prstGeom>
            <a:noFill/>
          </p:spPr>
          <p:txBody>
            <a:bodyPr wrap="square" rtlCol="0">
              <a:spAutoFit/>
            </a:bodyPr>
            <a:lstStyle/>
            <a:p>
              <a:pPr algn="just"/>
              <a:r>
                <a:rPr lang="hu-HU" sz="1200" b="1" smtClean="0">
                  <a:latin typeface="Times New Roman" pitchFamily="18" charset="0"/>
                  <a:cs typeface="Times New Roman" pitchFamily="18" charset="0"/>
                </a:rPr>
                <a:t>Fig. S5 </a:t>
              </a:r>
              <a:r>
                <a:rPr lang="hu-HU" sz="1200" smtClean="0">
                  <a:latin typeface="Times New Roman" pitchFamily="18" charset="0"/>
                  <a:cs typeface="Times New Roman" pitchFamily="18" charset="0"/>
                </a:rPr>
                <a:t>Detection the mutations in the eGI.12 lines derived from the potato cv. Désirée. </a:t>
              </a:r>
              <a:r>
                <a:rPr lang="hu-HU" sz="1200" b="1" smtClean="0">
                  <a:latin typeface="Times New Roman" pitchFamily="18" charset="0"/>
                  <a:cs typeface="Times New Roman" pitchFamily="18" charset="0"/>
                </a:rPr>
                <a:t>(A) </a:t>
              </a:r>
              <a:r>
                <a:rPr lang="hu-HU" sz="1200" smtClean="0">
                  <a:latin typeface="Times New Roman" pitchFamily="18" charset="0"/>
                  <a:cs typeface="Times New Roman" pitchFamily="18" charset="0"/>
                </a:rPr>
                <a:t>PCR products on agarose gel obtained from the genomic DNA of eGI.12 mutants and Désirée (DES) using the primer pair corresponding to the gRNAs. </a:t>
              </a:r>
              <a:r>
                <a:rPr lang="hu-HU" sz="1200" b="1" smtClean="0">
                  <a:latin typeface="Times New Roman" pitchFamily="18" charset="0"/>
                  <a:cs typeface="Times New Roman" pitchFamily="18" charset="0"/>
                </a:rPr>
                <a:t>(B) </a:t>
              </a:r>
              <a:r>
                <a:rPr lang="hu-HU" sz="1200" smtClean="0">
                  <a:latin typeface="Times New Roman" pitchFamily="18" charset="0"/>
                  <a:cs typeface="Times New Roman" pitchFamily="18" charset="0"/>
                </a:rPr>
                <a:t>qPCR result obtained from the genomic DNA of the eGI.12 mutants and DES using the primer pair corresponding to the gRNAs. </a:t>
              </a:r>
              <a:r>
                <a:rPr lang="hu-HU" sz="1200" b="1" smtClean="0">
                  <a:latin typeface="Times New Roman" pitchFamily="18" charset="0"/>
                  <a:cs typeface="Times New Roman" pitchFamily="18" charset="0"/>
                </a:rPr>
                <a:t>(C) </a:t>
              </a:r>
              <a:r>
                <a:rPr lang="hu-HU" sz="1200" smtClean="0">
                  <a:latin typeface="Times New Roman" pitchFamily="18" charset="0"/>
                  <a:cs typeface="Times New Roman" pitchFamily="18" charset="0"/>
                </a:rPr>
                <a:t>Schematic drawing presenting the genomic structure of </a:t>
              </a:r>
              <a:r>
                <a:rPr lang="hu-HU" sz="1200" i="1" smtClean="0">
                  <a:latin typeface="Times New Roman" pitchFamily="18" charset="0"/>
                  <a:cs typeface="Times New Roman" pitchFamily="18" charset="0"/>
                </a:rPr>
                <a:t>GI.12 </a:t>
              </a:r>
              <a:r>
                <a:rPr lang="hu-HU" sz="1200" smtClean="0">
                  <a:latin typeface="Times New Roman" pitchFamily="18" charset="0"/>
                  <a:cs typeface="Times New Roman" pitchFamily="18" charset="0"/>
                </a:rPr>
                <a:t>and the mutations in the eGI.12 lines. See the Fig. S2 legend for more details. </a:t>
              </a:r>
              <a:endParaRPr lang="hu-HU" sz="120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3" cstate="print"/>
            <a:srcRect/>
            <a:stretch>
              <a:fillRect/>
            </a:stretch>
          </p:blipFill>
          <p:spPr bwMode="auto">
            <a:xfrm>
              <a:off x="3933826" y="795067"/>
              <a:ext cx="2213875" cy="1332000"/>
            </a:xfrm>
            <a:prstGeom prst="rect">
              <a:avLst/>
            </a:prstGeom>
            <a:noFill/>
            <a:ln w="9525">
              <a:noFill/>
              <a:miter lim="800000"/>
              <a:headEnd/>
              <a:tailEnd/>
            </a:ln>
            <a:effectLst/>
          </p:spPr>
        </p:pic>
      </p:grpSp>
    </p:spTree>
    <p:extLst>
      <p:ext uri="{BB962C8B-B14F-4D97-AF65-F5344CB8AC3E}">
        <p14:creationId xmlns="" xmlns:p14="http://schemas.microsoft.com/office/powerpoint/2010/main" val="2057632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9" name="Csoportba foglalás 218"/>
          <p:cNvGrpSpPr/>
          <p:nvPr/>
        </p:nvGrpSpPr>
        <p:grpSpPr>
          <a:xfrm>
            <a:off x="606580" y="1286946"/>
            <a:ext cx="5686115" cy="6495599"/>
            <a:chOff x="573445" y="657225"/>
            <a:chExt cx="5686115" cy="6495599"/>
          </a:xfrm>
        </p:grpSpPr>
        <p:cxnSp>
          <p:nvCxnSpPr>
            <p:cNvPr id="114" name="Egyenes összekötő 113"/>
            <p:cNvCxnSpPr/>
            <p:nvPr/>
          </p:nvCxnSpPr>
          <p:spPr>
            <a:xfrm>
              <a:off x="3581270" y="3911562"/>
              <a:ext cx="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Egyenes összekötő 112"/>
            <p:cNvCxnSpPr/>
            <p:nvPr/>
          </p:nvCxnSpPr>
          <p:spPr>
            <a:xfrm>
              <a:off x="3586049" y="3806792"/>
              <a:ext cx="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Csoportba foglalás 11"/>
            <p:cNvGrpSpPr/>
            <p:nvPr/>
          </p:nvGrpSpPr>
          <p:grpSpPr>
            <a:xfrm>
              <a:off x="897984" y="784872"/>
              <a:ext cx="2448000" cy="1331999"/>
              <a:chOff x="552450" y="1085851"/>
              <a:chExt cx="2419349" cy="1057274"/>
            </a:xfrm>
          </p:grpSpPr>
          <p:pic>
            <p:nvPicPr>
              <p:cNvPr id="2" name="Kép 1"/>
              <p:cNvPicPr/>
              <p:nvPr/>
            </p:nvPicPr>
            <p:blipFill>
              <a:blip r:embed="rId2" cstate="print">
                <a:extLst>
                  <a:ext uri="{28A0092B-C50C-407E-A947-70E740481C1C}">
                    <a14:useLocalDpi xmlns="" xmlns:a14="http://schemas.microsoft.com/office/drawing/2010/main" val="0"/>
                  </a:ext>
                </a:extLst>
              </a:blip>
              <a:srcRect l="34956" t="75483" r="29115" b="5212"/>
              <a:stretch>
                <a:fillRect/>
              </a:stretch>
            </p:blipFill>
            <p:spPr bwMode="auto">
              <a:xfrm>
                <a:off x="1009650" y="1562100"/>
                <a:ext cx="1836000" cy="476250"/>
              </a:xfrm>
              <a:prstGeom prst="rect">
                <a:avLst/>
              </a:prstGeom>
              <a:noFill/>
            </p:spPr>
          </p:pic>
          <p:sp>
            <p:nvSpPr>
              <p:cNvPr id="3" name="Szövegdoboz 2"/>
              <p:cNvSpPr txBox="1"/>
              <p:nvPr/>
            </p:nvSpPr>
            <p:spPr>
              <a:xfrm>
                <a:off x="1004395" y="1354521"/>
                <a:ext cx="292068" cy="246221"/>
              </a:xfrm>
              <a:prstGeom prst="rect">
                <a:avLst/>
              </a:prstGeom>
              <a:noFill/>
            </p:spPr>
            <p:txBody>
              <a:bodyPr wrap="none" rtlCol="0">
                <a:spAutoFit/>
              </a:bodyPr>
              <a:lstStyle/>
              <a:p>
                <a:r>
                  <a:rPr lang="hu-HU" sz="1000" smtClean="0">
                    <a:latin typeface="Arial" pitchFamily="34" charset="0"/>
                    <a:cs typeface="Arial" pitchFamily="34" charset="0"/>
                  </a:rPr>
                  <a:t>M</a:t>
                </a:r>
                <a:endParaRPr lang="hu-HU" sz="1000">
                  <a:latin typeface="Arial" pitchFamily="34" charset="0"/>
                  <a:cs typeface="Arial" pitchFamily="34" charset="0"/>
                </a:endParaRPr>
              </a:p>
            </p:txBody>
          </p:sp>
          <p:sp>
            <p:nvSpPr>
              <p:cNvPr id="4" name="Szövegdoboz 3"/>
              <p:cNvSpPr txBox="1"/>
              <p:nvPr/>
            </p:nvSpPr>
            <p:spPr>
              <a:xfrm>
                <a:off x="1334485" y="1353864"/>
                <a:ext cx="1513556" cy="246221"/>
              </a:xfrm>
              <a:prstGeom prst="rect">
                <a:avLst/>
              </a:prstGeom>
              <a:noFill/>
            </p:spPr>
            <p:txBody>
              <a:bodyPr wrap="none" rtlCol="0">
                <a:spAutoFit/>
              </a:bodyPr>
              <a:lstStyle/>
              <a:p>
                <a:r>
                  <a:rPr lang="hu-HU" sz="1000" smtClean="0">
                    <a:latin typeface="Arial" pitchFamily="34" charset="0"/>
                    <a:cs typeface="Arial" pitchFamily="34" charset="0"/>
                  </a:rPr>
                  <a:t>1      2      3      DES    -</a:t>
                </a:r>
                <a:endParaRPr lang="hu-HU" sz="1000">
                  <a:latin typeface="Arial" pitchFamily="34" charset="0"/>
                  <a:cs typeface="Arial" pitchFamily="34" charset="0"/>
                </a:endParaRPr>
              </a:p>
            </p:txBody>
          </p:sp>
          <p:sp>
            <p:nvSpPr>
              <p:cNvPr id="5" name="Szövegdoboz 4"/>
              <p:cNvSpPr txBox="1"/>
              <p:nvPr/>
            </p:nvSpPr>
            <p:spPr>
              <a:xfrm>
                <a:off x="1409700" y="1131212"/>
                <a:ext cx="689612" cy="276999"/>
              </a:xfrm>
              <a:prstGeom prst="rect">
                <a:avLst/>
              </a:prstGeom>
              <a:noFill/>
            </p:spPr>
            <p:txBody>
              <a:bodyPr wrap="none" rtlCol="0">
                <a:spAutoFit/>
              </a:bodyPr>
              <a:lstStyle/>
              <a:p>
                <a:r>
                  <a:rPr lang="hu-HU" sz="1200" smtClean="0">
                    <a:latin typeface="Arial" pitchFamily="34" charset="0"/>
                    <a:cs typeface="Arial" pitchFamily="34" charset="0"/>
                  </a:rPr>
                  <a:t>mGI.12</a:t>
                </a:r>
                <a:endParaRPr lang="hu-HU" sz="1200">
                  <a:latin typeface="Arial" pitchFamily="34" charset="0"/>
                  <a:cs typeface="Arial" pitchFamily="34" charset="0"/>
                </a:endParaRPr>
              </a:p>
            </p:txBody>
          </p:sp>
          <p:sp>
            <p:nvSpPr>
              <p:cNvPr id="6" name="Szövegdoboz 5"/>
              <p:cNvSpPr txBox="1"/>
              <p:nvPr/>
            </p:nvSpPr>
            <p:spPr>
              <a:xfrm>
                <a:off x="552450" y="1782842"/>
                <a:ext cx="537327" cy="230832"/>
              </a:xfrm>
              <a:prstGeom prst="rect">
                <a:avLst/>
              </a:prstGeom>
              <a:noFill/>
            </p:spPr>
            <p:txBody>
              <a:bodyPr wrap="none" rtlCol="0">
                <a:spAutoFit/>
              </a:bodyPr>
              <a:lstStyle/>
              <a:p>
                <a:r>
                  <a:rPr lang="hu-HU" sz="900" smtClean="0">
                    <a:latin typeface="Arial" pitchFamily="34" charset="0"/>
                    <a:cs typeface="Arial" pitchFamily="34" charset="0"/>
                  </a:rPr>
                  <a:t>250 bp</a:t>
                </a:r>
                <a:endParaRPr lang="hu-HU" sz="900">
                  <a:latin typeface="Arial" pitchFamily="34" charset="0"/>
                  <a:cs typeface="Arial" pitchFamily="34" charset="0"/>
                </a:endParaRPr>
              </a:p>
            </p:txBody>
          </p:sp>
          <p:sp>
            <p:nvSpPr>
              <p:cNvPr id="7" name="Szövegdoboz 6"/>
              <p:cNvSpPr txBox="1"/>
              <p:nvPr/>
            </p:nvSpPr>
            <p:spPr>
              <a:xfrm>
                <a:off x="552450" y="1537156"/>
                <a:ext cx="537327" cy="230832"/>
              </a:xfrm>
              <a:prstGeom prst="rect">
                <a:avLst/>
              </a:prstGeom>
              <a:noFill/>
            </p:spPr>
            <p:txBody>
              <a:bodyPr wrap="none" rtlCol="0">
                <a:spAutoFit/>
              </a:bodyPr>
              <a:lstStyle/>
              <a:p>
                <a:r>
                  <a:rPr lang="hu-HU" sz="900" smtClean="0">
                    <a:latin typeface="Arial" pitchFamily="34" charset="0"/>
                    <a:cs typeface="Arial" pitchFamily="34" charset="0"/>
                  </a:rPr>
                  <a:t>500 bp</a:t>
                </a:r>
                <a:endParaRPr lang="hu-HU" sz="900">
                  <a:latin typeface="Arial" pitchFamily="34" charset="0"/>
                  <a:cs typeface="Arial" pitchFamily="34" charset="0"/>
                </a:endParaRPr>
              </a:p>
            </p:txBody>
          </p:sp>
          <p:cxnSp>
            <p:nvCxnSpPr>
              <p:cNvPr id="9" name="Egyenes összekötő 8"/>
              <p:cNvCxnSpPr/>
              <p:nvPr/>
            </p:nvCxnSpPr>
            <p:spPr>
              <a:xfrm>
                <a:off x="1333500" y="1352550"/>
                <a:ext cx="8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églalap 10">
                <a:extLst>
                  <a:ext uri="{FF2B5EF4-FFF2-40B4-BE49-F238E27FC236}">
                    <a16:creationId xmlns="" xmlns:a16="http://schemas.microsoft.com/office/drawing/2014/main" id="{4A6A010D-0163-4E27-A413-39AB71FA6B26}"/>
                  </a:ext>
                </a:extLst>
              </p:cNvPr>
              <p:cNvSpPr/>
              <p:nvPr/>
            </p:nvSpPr>
            <p:spPr>
              <a:xfrm>
                <a:off x="581024" y="1085851"/>
                <a:ext cx="2390775" cy="1057274"/>
              </a:xfrm>
              <a:prstGeom prst="rect">
                <a:avLst/>
              </a:prstGeom>
              <a:noFill/>
              <a:ln w="9525" cap="flat" cmpd="sng" algn="ctr">
                <a:solidFill>
                  <a:schemeClr val="bg2">
                    <a:lumMod val="9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hu-HU"/>
              </a:p>
            </p:txBody>
          </p:sp>
        </p:grpSp>
        <p:cxnSp>
          <p:nvCxnSpPr>
            <p:cNvPr id="66" name="Egyenes összekötő 65"/>
            <p:cNvCxnSpPr/>
            <p:nvPr/>
          </p:nvCxnSpPr>
          <p:spPr>
            <a:xfrm>
              <a:off x="2185897" y="3905228"/>
              <a:ext cx="126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Egyenes összekötő 62"/>
            <p:cNvCxnSpPr/>
            <p:nvPr/>
          </p:nvCxnSpPr>
          <p:spPr>
            <a:xfrm>
              <a:off x="2185897" y="3805221"/>
              <a:ext cx="126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Rectangle 135"/>
            <p:cNvSpPr>
              <a:spLocks noChangeArrowheads="1"/>
            </p:cNvSpPr>
            <p:nvPr/>
          </p:nvSpPr>
          <p:spPr bwMode="auto">
            <a:xfrm>
              <a:off x="3454288" y="3871870"/>
              <a:ext cx="1332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1" name="Rectangle 135"/>
            <p:cNvSpPr>
              <a:spLocks noChangeArrowheads="1"/>
            </p:cNvSpPr>
            <p:nvPr/>
          </p:nvSpPr>
          <p:spPr bwMode="auto">
            <a:xfrm>
              <a:off x="3454288" y="3771863"/>
              <a:ext cx="1332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4" name="Rectangle 135"/>
            <p:cNvSpPr>
              <a:spLocks noChangeArrowheads="1"/>
            </p:cNvSpPr>
            <p:nvPr/>
          </p:nvSpPr>
          <p:spPr bwMode="auto">
            <a:xfrm>
              <a:off x="3454288" y="4060790"/>
              <a:ext cx="1332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3" name="Rectangle 135"/>
            <p:cNvSpPr>
              <a:spLocks noChangeArrowheads="1"/>
            </p:cNvSpPr>
            <p:nvPr/>
          </p:nvSpPr>
          <p:spPr bwMode="auto">
            <a:xfrm>
              <a:off x="3454400" y="3971877"/>
              <a:ext cx="1332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0" name="Rectangle 135"/>
            <p:cNvSpPr>
              <a:spLocks noChangeArrowheads="1"/>
            </p:cNvSpPr>
            <p:nvPr/>
          </p:nvSpPr>
          <p:spPr bwMode="auto">
            <a:xfrm>
              <a:off x="2051497" y="4062453"/>
              <a:ext cx="1332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79" name="Rectangle 135"/>
            <p:cNvSpPr>
              <a:spLocks noChangeArrowheads="1"/>
            </p:cNvSpPr>
            <p:nvPr/>
          </p:nvSpPr>
          <p:spPr bwMode="auto">
            <a:xfrm>
              <a:off x="2051497" y="3971956"/>
              <a:ext cx="1332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78" name="Rectangle 135"/>
            <p:cNvSpPr>
              <a:spLocks noChangeArrowheads="1"/>
            </p:cNvSpPr>
            <p:nvPr/>
          </p:nvSpPr>
          <p:spPr bwMode="auto">
            <a:xfrm>
              <a:off x="2051497" y="3871933"/>
              <a:ext cx="1332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77" name="Rectangle 135"/>
            <p:cNvSpPr>
              <a:spLocks noChangeArrowheads="1"/>
            </p:cNvSpPr>
            <p:nvPr/>
          </p:nvSpPr>
          <p:spPr bwMode="auto">
            <a:xfrm>
              <a:off x="2051497" y="3771910"/>
              <a:ext cx="1332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4" name="Egyenes összekötő 13">
              <a:extLst>
                <a:ext uri="{FF2B5EF4-FFF2-40B4-BE49-F238E27FC236}">
                  <a16:creationId xmlns="" xmlns:a16="http://schemas.microsoft.com/office/drawing/2014/main" id="{21744F18-E543-4CA1-B8B7-29879E501D29}"/>
                </a:ext>
              </a:extLst>
            </p:cNvPr>
            <p:cNvCxnSpPr>
              <a:cxnSpLocks/>
            </p:cNvCxnSpPr>
            <p:nvPr/>
          </p:nvCxnSpPr>
          <p:spPr>
            <a:xfrm flipH="1">
              <a:off x="1306772" y="3043238"/>
              <a:ext cx="2485766" cy="43199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Szövegdoboz 14">
              <a:extLst>
                <a:ext uri="{FF2B5EF4-FFF2-40B4-BE49-F238E27FC236}">
                  <a16:creationId xmlns="" xmlns:a16="http://schemas.microsoft.com/office/drawing/2014/main" id="{63283CA1-49E6-47C4-BB78-ED347B63DB7D}"/>
                </a:ext>
              </a:extLst>
            </p:cNvPr>
            <p:cNvSpPr txBox="1"/>
            <p:nvPr/>
          </p:nvSpPr>
          <p:spPr>
            <a:xfrm>
              <a:off x="2629724" y="2587452"/>
              <a:ext cx="1875601" cy="276999"/>
            </a:xfrm>
            <a:prstGeom prst="rect">
              <a:avLst/>
            </a:prstGeom>
            <a:noFill/>
          </p:spPr>
          <p:txBody>
            <a:bodyPr wrap="square" rtlCol="0">
              <a:spAutoFit/>
            </a:bodyPr>
            <a:lstStyle/>
            <a:p>
              <a:r>
                <a:rPr lang="hu-HU" sz="1200" i="1" dirty="0" err="1"/>
                <a:t>Solanum</a:t>
              </a:r>
              <a:r>
                <a:rPr lang="hu-HU" sz="1200" i="1" dirty="0"/>
                <a:t> </a:t>
              </a:r>
              <a:r>
                <a:rPr lang="hu-HU" sz="1200" i="1" dirty="0" err="1"/>
                <a:t>tuberosum</a:t>
              </a:r>
              <a:r>
                <a:rPr lang="hu-HU" sz="1200" i="1" dirty="0"/>
                <a:t> GI.12</a:t>
              </a:r>
            </a:p>
          </p:txBody>
        </p:sp>
        <p:sp>
          <p:nvSpPr>
            <p:cNvPr id="19" name="Szövegdoboz 18">
              <a:extLst>
                <a:ext uri="{FF2B5EF4-FFF2-40B4-BE49-F238E27FC236}">
                  <a16:creationId xmlns="" xmlns:a16="http://schemas.microsoft.com/office/drawing/2014/main" id="{829C3DFD-29D1-4E72-951A-0416D3E1B156}"/>
                </a:ext>
              </a:extLst>
            </p:cNvPr>
            <p:cNvSpPr txBox="1"/>
            <p:nvPr/>
          </p:nvSpPr>
          <p:spPr>
            <a:xfrm>
              <a:off x="886210" y="2873259"/>
              <a:ext cx="585063" cy="215444"/>
            </a:xfrm>
            <a:prstGeom prst="rect">
              <a:avLst/>
            </a:prstGeom>
            <a:noFill/>
          </p:spPr>
          <p:txBody>
            <a:bodyPr wrap="square" rtlCol="0">
              <a:spAutoFit/>
            </a:bodyPr>
            <a:lstStyle/>
            <a:p>
              <a:r>
                <a:rPr lang="hu-HU" sz="800" dirty="0"/>
                <a:t>chr12</a:t>
              </a:r>
            </a:p>
          </p:txBody>
        </p:sp>
        <p:grpSp>
          <p:nvGrpSpPr>
            <p:cNvPr id="20" name="Csoportba foglalás 19">
              <a:extLst>
                <a:ext uri="{FF2B5EF4-FFF2-40B4-BE49-F238E27FC236}">
                  <a16:creationId xmlns="" xmlns:a16="http://schemas.microsoft.com/office/drawing/2014/main" id="{CCAD5959-CFEC-4883-802E-BCBC618B58A3}"/>
                </a:ext>
              </a:extLst>
            </p:cNvPr>
            <p:cNvGrpSpPr/>
            <p:nvPr/>
          </p:nvGrpSpPr>
          <p:grpSpPr>
            <a:xfrm>
              <a:off x="1234446" y="2947101"/>
              <a:ext cx="4328688" cy="68400"/>
              <a:chOff x="2173420" y="1310366"/>
              <a:chExt cx="8885609" cy="147521"/>
            </a:xfrm>
          </p:grpSpPr>
          <p:cxnSp>
            <p:nvCxnSpPr>
              <p:cNvPr id="21" name="Egyenes összekötő 20">
                <a:extLst>
                  <a:ext uri="{FF2B5EF4-FFF2-40B4-BE49-F238E27FC236}">
                    <a16:creationId xmlns="" xmlns:a16="http://schemas.microsoft.com/office/drawing/2014/main" id="{9548D016-323A-4249-BA1E-975CD6BC5FC6}"/>
                  </a:ext>
                </a:extLst>
              </p:cNvPr>
              <p:cNvCxnSpPr/>
              <p:nvPr/>
            </p:nvCxnSpPr>
            <p:spPr>
              <a:xfrm>
                <a:off x="2191254" y="1385886"/>
                <a:ext cx="8867775" cy="0"/>
              </a:xfrm>
              <a:prstGeom prst="line">
                <a:avLst/>
              </a:prstGeom>
              <a:ln w="19050"/>
            </p:spPr>
            <p:style>
              <a:lnRef idx="1">
                <a:schemeClr val="dk1"/>
              </a:lnRef>
              <a:fillRef idx="0">
                <a:schemeClr val="dk1"/>
              </a:fillRef>
              <a:effectRef idx="0">
                <a:schemeClr val="dk1"/>
              </a:effectRef>
              <a:fontRef idx="minor">
                <a:schemeClr val="tx1"/>
              </a:fontRef>
            </p:style>
          </p:cxnSp>
          <p:sp>
            <p:nvSpPr>
              <p:cNvPr id="22" name="Téglalap 21">
                <a:extLst>
                  <a:ext uri="{FF2B5EF4-FFF2-40B4-BE49-F238E27FC236}">
                    <a16:creationId xmlns="" xmlns:a16="http://schemas.microsoft.com/office/drawing/2014/main" id="{1CDA86C2-450D-4F19-BDE5-05AF2D28B57F}"/>
                  </a:ext>
                </a:extLst>
              </p:cNvPr>
              <p:cNvSpPr/>
              <p:nvPr/>
            </p:nvSpPr>
            <p:spPr>
              <a:xfrm>
                <a:off x="2173420" y="1310366"/>
                <a:ext cx="71999" cy="14399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23" name="Téglalap 22">
                <a:extLst>
                  <a:ext uri="{FF2B5EF4-FFF2-40B4-BE49-F238E27FC236}">
                    <a16:creationId xmlns="" xmlns:a16="http://schemas.microsoft.com/office/drawing/2014/main" id="{EB78B985-E6CD-4AE9-8B81-FBAC373D9383}"/>
                  </a:ext>
                </a:extLst>
              </p:cNvPr>
              <p:cNvSpPr/>
              <p:nvPr/>
            </p:nvSpPr>
            <p:spPr>
              <a:xfrm>
                <a:off x="3627792" y="1313887"/>
                <a:ext cx="576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24" name="Téglalap 23">
                <a:extLst>
                  <a:ext uri="{FF2B5EF4-FFF2-40B4-BE49-F238E27FC236}">
                    <a16:creationId xmlns="" xmlns:a16="http://schemas.microsoft.com/office/drawing/2014/main" id="{6F99E38D-C544-4D70-9033-0E58AAACCD4B}"/>
                  </a:ext>
                </a:extLst>
              </p:cNvPr>
              <p:cNvSpPr/>
              <p:nvPr/>
            </p:nvSpPr>
            <p:spPr>
              <a:xfrm>
                <a:off x="3747028" y="1313887"/>
                <a:ext cx="36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25" name="Téglalap 24">
                <a:extLst>
                  <a:ext uri="{FF2B5EF4-FFF2-40B4-BE49-F238E27FC236}">
                    <a16:creationId xmlns="" xmlns:a16="http://schemas.microsoft.com/office/drawing/2014/main" id="{7B598772-8CFA-4493-B76D-2A6FE50310F2}"/>
                  </a:ext>
                </a:extLst>
              </p:cNvPr>
              <p:cNvSpPr/>
              <p:nvPr/>
            </p:nvSpPr>
            <p:spPr>
              <a:xfrm>
                <a:off x="3841855" y="1313887"/>
                <a:ext cx="972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26" name="Téglalap 25">
                <a:extLst>
                  <a:ext uri="{FF2B5EF4-FFF2-40B4-BE49-F238E27FC236}">
                    <a16:creationId xmlns="" xmlns:a16="http://schemas.microsoft.com/office/drawing/2014/main" id="{98CE9F32-16EF-4BCA-BE37-A7DE39585C48}"/>
                  </a:ext>
                </a:extLst>
              </p:cNvPr>
              <p:cNvSpPr/>
              <p:nvPr/>
            </p:nvSpPr>
            <p:spPr>
              <a:xfrm>
                <a:off x="4002620" y="1313887"/>
                <a:ext cx="180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27" name="Téglalap 26">
                <a:extLst>
                  <a:ext uri="{FF2B5EF4-FFF2-40B4-BE49-F238E27FC236}">
                    <a16:creationId xmlns="" xmlns:a16="http://schemas.microsoft.com/office/drawing/2014/main" id="{2B8E9714-9CFE-4A45-8C1F-C1C18F8F6728}"/>
                  </a:ext>
                </a:extLst>
              </p:cNvPr>
              <p:cNvSpPr/>
              <p:nvPr/>
            </p:nvSpPr>
            <p:spPr>
              <a:xfrm>
                <a:off x="5131262" y="1310366"/>
                <a:ext cx="36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28" name="Téglalap 27">
                <a:extLst>
                  <a:ext uri="{FF2B5EF4-FFF2-40B4-BE49-F238E27FC236}">
                    <a16:creationId xmlns="" xmlns:a16="http://schemas.microsoft.com/office/drawing/2014/main" id="{B49EAF6E-4F66-4DB6-8723-8CCB7687313A}"/>
                  </a:ext>
                </a:extLst>
              </p:cNvPr>
              <p:cNvSpPr/>
              <p:nvPr/>
            </p:nvSpPr>
            <p:spPr>
              <a:xfrm>
                <a:off x="5737453" y="1310366"/>
                <a:ext cx="180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29" name="Téglalap 28">
                <a:extLst>
                  <a:ext uri="{FF2B5EF4-FFF2-40B4-BE49-F238E27FC236}">
                    <a16:creationId xmlns="" xmlns:a16="http://schemas.microsoft.com/office/drawing/2014/main" id="{D54594EA-C72F-4D59-A152-855009180ABA}"/>
                  </a:ext>
                </a:extLst>
              </p:cNvPr>
              <p:cNvSpPr/>
              <p:nvPr/>
            </p:nvSpPr>
            <p:spPr>
              <a:xfrm>
                <a:off x="5953253" y="1310366"/>
                <a:ext cx="972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30" name="Téglalap 29">
                <a:extLst>
                  <a:ext uri="{FF2B5EF4-FFF2-40B4-BE49-F238E27FC236}">
                    <a16:creationId xmlns="" xmlns:a16="http://schemas.microsoft.com/office/drawing/2014/main" id="{8E00F8C9-7F34-4201-AA65-EFF65800FD31}"/>
                  </a:ext>
                </a:extLst>
              </p:cNvPr>
              <p:cNvSpPr/>
              <p:nvPr/>
            </p:nvSpPr>
            <p:spPr>
              <a:xfrm>
                <a:off x="7091120" y="1310366"/>
                <a:ext cx="1368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31" name="Téglalap 30">
                <a:extLst>
                  <a:ext uri="{FF2B5EF4-FFF2-40B4-BE49-F238E27FC236}">
                    <a16:creationId xmlns="" xmlns:a16="http://schemas.microsoft.com/office/drawing/2014/main" id="{67ECF4B0-13BF-4F38-B402-E8D4F4F6D4D4}"/>
                  </a:ext>
                </a:extLst>
              </p:cNvPr>
              <p:cNvSpPr/>
              <p:nvPr/>
            </p:nvSpPr>
            <p:spPr>
              <a:xfrm>
                <a:off x="7283544" y="1310366"/>
                <a:ext cx="1008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32" name="Téglalap 31">
                <a:extLst>
                  <a:ext uri="{FF2B5EF4-FFF2-40B4-BE49-F238E27FC236}">
                    <a16:creationId xmlns="" xmlns:a16="http://schemas.microsoft.com/office/drawing/2014/main" id="{C5330F7F-7AB7-46C9-9818-D93FB5E54D74}"/>
                  </a:ext>
                </a:extLst>
              </p:cNvPr>
              <p:cNvSpPr/>
              <p:nvPr/>
            </p:nvSpPr>
            <p:spPr>
              <a:xfrm>
                <a:off x="9216055" y="1310366"/>
                <a:ext cx="36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33" name="Téglalap 32">
                <a:extLst>
                  <a:ext uri="{FF2B5EF4-FFF2-40B4-BE49-F238E27FC236}">
                    <a16:creationId xmlns="" xmlns:a16="http://schemas.microsoft.com/office/drawing/2014/main" id="{BC0199D5-D726-4E02-9905-80869930239F}"/>
                  </a:ext>
                </a:extLst>
              </p:cNvPr>
              <p:cNvSpPr/>
              <p:nvPr/>
            </p:nvSpPr>
            <p:spPr>
              <a:xfrm>
                <a:off x="9960683" y="1310366"/>
                <a:ext cx="648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34" name="Téglalap 33">
                <a:extLst>
                  <a:ext uri="{FF2B5EF4-FFF2-40B4-BE49-F238E27FC236}">
                    <a16:creationId xmlns="" xmlns:a16="http://schemas.microsoft.com/office/drawing/2014/main" id="{347D9DFC-802C-4CB3-8494-E11B78F97E2F}"/>
                  </a:ext>
                </a:extLst>
              </p:cNvPr>
              <p:cNvSpPr/>
              <p:nvPr/>
            </p:nvSpPr>
            <p:spPr>
              <a:xfrm>
                <a:off x="9690651" y="1310366"/>
                <a:ext cx="1368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35" name="Téglalap 34">
                <a:extLst>
                  <a:ext uri="{FF2B5EF4-FFF2-40B4-BE49-F238E27FC236}">
                    <a16:creationId xmlns="" xmlns:a16="http://schemas.microsoft.com/office/drawing/2014/main" id="{9A8FFCEC-7BA0-4955-9807-11CCF0CDDA8B}"/>
                  </a:ext>
                </a:extLst>
              </p:cNvPr>
              <p:cNvSpPr/>
              <p:nvPr/>
            </p:nvSpPr>
            <p:spPr>
              <a:xfrm>
                <a:off x="10867126" y="1310366"/>
                <a:ext cx="179999" cy="14399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grpSp>
        <p:grpSp>
          <p:nvGrpSpPr>
            <p:cNvPr id="36" name="Csoportba foglalás 35">
              <a:extLst>
                <a:ext uri="{FF2B5EF4-FFF2-40B4-BE49-F238E27FC236}">
                  <a16:creationId xmlns="" xmlns:a16="http://schemas.microsoft.com/office/drawing/2014/main" id="{AADFCCC9-03EE-4EDA-9CC7-B5E72E70B37F}"/>
                </a:ext>
              </a:extLst>
            </p:cNvPr>
            <p:cNvGrpSpPr/>
            <p:nvPr/>
          </p:nvGrpSpPr>
          <p:grpSpPr>
            <a:xfrm>
              <a:off x="1128092" y="3096002"/>
              <a:ext cx="4603541" cy="453334"/>
              <a:chOff x="3635952" y="1197570"/>
              <a:chExt cx="1328524" cy="453334"/>
            </a:xfrm>
          </p:grpSpPr>
          <p:sp>
            <p:nvSpPr>
              <p:cNvPr id="37" name="Téglalap 36">
                <a:extLst>
                  <a:ext uri="{FF2B5EF4-FFF2-40B4-BE49-F238E27FC236}">
                    <a16:creationId xmlns="" xmlns:a16="http://schemas.microsoft.com/office/drawing/2014/main" id="{C6526088-E069-475B-9043-D9326B61D0D0}"/>
                  </a:ext>
                </a:extLst>
              </p:cNvPr>
              <p:cNvSpPr/>
              <p:nvPr/>
            </p:nvSpPr>
            <p:spPr>
              <a:xfrm>
                <a:off x="3717769" y="1578904"/>
                <a:ext cx="1246707" cy="7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grpSp>
            <p:nvGrpSpPr>
              <p:cNvPr id="38" name="Csoportba foglalás 58">
                <a:extLst>
                  <a:ext uri="{FF2B5EF4-FFF2-40B4-BE49-F238E27FC236}">
                    <a16:creationId xmlns="" xmlns:a16="http://schemas.microsoft.com/office/drawing/2014/main" id="{19A3D901-BC8B-47B6-AB4A-DC65582BEA59}"/>
                  </a:ext>
                </a:extLst>
              </p:cNvPr>
              <p:cNvGrpSpPr/>
              <p:nvPr/>
            </p:nvGrpSpPr>
            <p:grpSpPr>
              <a:xfrm>
                <a:off x="3635952" y="1197570"/>
                <a:ext cx="1327497" cy="452237"/>
                <a:chOff x="4027987" y="1494417"/>
                <a:chExt cx="1610325" cy="639805"/>
              </a:xfrm>
            </p:grpSpPr>
            <p:cxnSp>
              <p:nvCxnSpPr>
                <p:cNvPr id="39" name="Egyenes összekötő 38">
                  <a:extLst>
                    <a:ext uri="{FF2B5EF4-FFF2-40B4-BE49-F238E27FC236}">
                      <a16:creationId xmlns="" xmlns:a16="http://schemas.microsoft.com/office/drawing/2014/main" id="{3A6C8C74-B8E1-4DB5-BA83-D5B3889F5689}"/>
                    </a:ext>
                  </a:extLst>
                </p:cNvPr>
                <p:cNvCxnSpPr/>
                <p:nvPr/>
              </p:nvCxnSpPr>
              <p:spPr>
                <a:xfrm>
                  <a:off x="4085656" y="1981429"/>
                  <a:ext cx="0" cy="152793"/>
                </a:xfrm>
                <a:prstGeom prst="line">
                  <a:avLst/>
                </a:prstGeom>
              </p:spPr>
              <p:style>
                <a:lnRef idx="1">
                  <a:schemeClr val="dk1"/>
                </a:lnRef>
                <a:fillRef idx="0">
                  <a:schemeClr val="dk1"/>
                </a:fillRef>
                <a:effectRef idx="0">
                  <a:schemeClr val="dk1"/>
                </a:effectRef>
                <a:fontRef idx="minor">
                  <a:schemeClr val="tx1"/>
                </a:fontRef>
              </p:style>
            </p:cxnSp>
            <p:cxnSp>
              <p:nvCxnSpPr>
                <p:cNvPr id="40" name="Egyenes összekötő 39">
                  <a:extLst>
                    <a:ext uri="{FF2B5EF4-FFF2-40B4-BE49-F238E27FC236}">
                      <a16:creationId xmlns="" xmlns:a16="http://schemas.microsoft.com/office/drawing/2014/main" id="{ACB16904-72E7-4111-9BFB-F34B68B2678C}"/>
                    </a:ext>
                  </a:extLst>
                </p:cNvPr>
                <p:cNvCxnSpPr/>
                <p:nvPr/>
              </p:nvCxnSpPr>
              <p:spPr>
                <a:xfrm>
                  <a:off x="4372797" y="1786425"/>
                  <a:ext cx="0" cy="254656"/>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1" name="Egyenes összekötő 40">
                  <a:extLst>
                    <a:ext uri="{FF2B5EF4-FFF2-40B4-BE49-F238E27FC236}">
                      <a16:creationId xmlns="" xmlns:a16="http://schemas.microsoft.com/office/drawing/2014/main" id="{69BFE437-76A3-43A3-9F7B-23FFF32374FC}"/>
                    </a:ext>
                  </a:extLst>
                </p:cNvPr>
                <p:cNvCxnSpPr/>
                <p:nvPr/>
              </p:nvCxnSpPr>
              <p:spPr>
                <a:xfrm>
                  <a:off x="4863984" y="1777332"/>
                  <a:ext cx="0" cy="30558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2" name="Egyenes összekötő 41">
                  <a:extLst>
                    <a:ext uri="{FF2B5EF4-FFF2-40B4-BE49-F238E27FC236}">
                      <a16:creationId xmlns="" xmlns:a16="http://schemas.microsoft.com/office/drawing/2014/main" id="{DCCEE626-5839-4CE1-8108-8307B9F3456B}"/>
                    </a:ext>
                  </a:extLst>
                </p:cNvPr>
                <p:cNvCxnSpPr/>
                <p:nvPr/>
              </p:nvCxnSpPr>
              <p:spPr>
                <a:xfrm>
                  <a:off x="5638312" y="1979675"/>
                  <a:ext cx="0" cy="152794"/>
                </a:xfrm>
                <a:prstGeom prst="line">
                  <a:avLst/>
                </a:prstGeom>
              </p:spPr>
              <p:style>
                <a:lnRef idx="1">
                  <a:schemeClr val="dk1"/>
                </a:lnRef>
                <a:fillRef idx="0">
                  <a:schemeClr val="dk1"/>
                </a:fillRef>
                <a:effectRef idx="0">
                  <a:schemeClr val="dk1"/>
                </a:effectRef>
                <a:fontRef idx="minor">
                  <a:schemeClr val="tx1"/>
                </a:fontRef>
              </p:style>
            </p:cxnSp>
            <p:sp>
              <p:nvSpPr>
                <p:cNvPr id="43" name="Szövegdoboz 42">
                  <a:extLst>
                    <a:ext uri="{FF2B5EF4-FFF2-40B4-BE49-F238E27FC236}">
                      <a16:creationId xmlns="" xmlns:a16="http://schemas.microsoft.com/office/drawing/2014/main" id="{FB5D1EFF-46EC-4938-B102-FB865C9DF97C}"/>
                    </a:ext>
                  </a:extLst>
                </p:cNvPr>
                <p:cNvSpPr txBox="1"/>
                <p:nvPr/>
              </p:nvSpPr>
              <p:spPr>
                <a:xfrm>
                  <a:off x="4027987" y="1694103"/>
                  <a:ext cx="163745" cy="348343"/>
                </a:xfrm>
                <a:prstGeom prst="rect">
                  <a:avLst/>
                </a:prstGeom>
                <a:noFill/>
              </p:spPr>
              <p:txBody>
                <a:bodyPr wrap="square" rtlCol="0">
                  <a:spAutoFit/>
                </a:bodyPr>
                <a:lstStyle/>
                <a:p>
                  <a:r>
                    <a:rPr lang="hu-HU" sz="1000" smtClean="0"/>
                    <a:t>P9</a:t>
                  </a:r>
                  <a:endParaRPr lang="hu-HU" sz="1000" dirty="0"/>
                </a:p>
              </p:txBody>
            </p:sp>
            <p:sp>
              <p:nvSpPr>
                <p:cNvPr id="44" name="Szövegdoboz 43">
                  <a:extLst>
                    <a:ext uri="{FF2B5EF4-FFF2-40B4-BE49-F238E27FC236}">
                      <a16:creationId xmlns="" xmlns:a16="http://schemas.microsoft.com/office/drawing/2014/main" id="{3A1EEC3D-865D-4204-8E2A-CA40DDA6608F}"/>
                    </a:ext>
                  </a:extLst>
                </p:cNvPr>
                <p:cNvSpPr txBox="1"/>
                <p:nvPr/>
              </p:nvSpPr>
              <p:spPr>
                <a:xfrm>
                  <a:off x="4281241" y="1505316"/>
                  <a:ext cx="211898" cy="348343"/>
                </a:xfrm>
                <a:prstGeom prst="rect">
                  <a:avLst/>
                </a:prstGeom>
                <a:noFill/>
              </p:spPr>
              <p:txBody>
                <a:bodyPr wrap="square" rtlCol="0">
                  <a:spAutoFit/>
                </a:bodyPr>
                <a:lstStyle/>
                <a:p>
                  <a:r>
                    <a:rPr lang="hu-HU" sz="1000" smtClean="0"/>
                    <a:t>gRNA7</a:t>
                  </a:r>
                  <a:endParaRPr lang="hu-HU" sz="1000" dirty="0"/>
                </a:p>
              </p:txBody>
            </p:sp>
            <p:sp>
              <p:nvSpPr>
                <p:cNvPr id="45" name="Szövegdoboz 44">
                  <a:extLst>
                    <a:ext uri="{FF2B5EF4-FFF2-40B4-BE49-F238E27FC236}">
                      <a16:creationId xmlns="" xmlns:a16="http://schemas.microsoft.com/office/drawing/2014/main" id="{47A99A6F-722B-48B9-B67C-18E3C04FF8BE}"/>
                    </a:ext>
                  </a:extLst>
                </p:cNvPr>
                <p:cNvSpPr txBox="1"/>
                <p:nvPr/>
              </p:nvSpPr>
              <p:spPr>
                <a:xfrm>
                  <a:off x="4772898" y="1494417"/>
                  <a:ext cx="230229" cy="348341"/>
                </a:xfrm>
                <a:prstGeom prst="rect">
                  <a:avLst/>
                </a:prstGeom>
                <a:noFill/>
              </p:spPr>
              <p:txBody>
                <a:bodyPr wrap="square" rtlCol="0">
                  <a:spAutoFit/>
                </a:bodyPr>
                <a:lstStyle/>
                <a:p>
                  <a:r>
                    <a:rPr lang="hu-HU" sz="1000" smtClean="0"/>
                    <a:t>gRNA8</a:t>
                  </a:r>
                  <a:endParaRPr lang="hu-HU" sz="1000" dirty="0"/>
                </a:p>
              </p:txBody>
            </p:sp>
          </p:grpSp>
        </p:grpSp>
        <p:cxnSp>
          <p:nvCxnSpPr>
            <p:cNvPr id="47" name="Egyenes összekötő 46">
              <a:extLst>
                <a:ext uri="{FF2B5EF4-FFF2-40B4-BE49-F238E27FC236}">
                  <a16:creationId xmlns="" xmlns:a16="http://schemas.microsoft.com/office/drawing/2014/main" id="{2C82966B-2363-481B-A1D1-E35BFC0A9AD4}"/>
                </a:ext>
              </a:extLst>
            </p:cNvPr>
            <p:cNvCxnSpPr>
              <a:cxnSpLocks/>
            </p:cNvCxnSpPr>
            <p:nvPr/>
          </p:nvCxnSpPr>
          <p:spPr>
            <a:xfrm>
              <a:off x="3954695" y="3036243"/>
              <a:ext cx="1765068" cy="43562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9" name="Szövegdoboz 48">
              <a:extLst>
                <a:ext uri="{FF2B5EF4-FFF2-40B4-BE49-F238E27FC236}">
                  <a16:creationId xmlns="" xmlns:a16="http://schemas.microsoft.com/office/drawing/2014/main" id="{A79371A4-8410-41E7-85AA-060F27BB2D4D}"/>
                </a:ext>
              </a:extLst>
            </p:cNvPr>
            <p:cNvSpPr txBox="1"/>
            <p:nvPr/>
          </p:nvSpPr>
          <p:spPr>
            <a:xfrm>
              <a:off x="1141181" y="3022232"/>
              <a:ext cx="371920" cy="215444"/>
            </a:xfrm>
            <a:prstGeom prst="rect">
              <a:avLst/>
            </a:prstGeom>
            <a:noFill/>
          </p:spPr>
          <p:txBody>
            <a:bodyPr wrap="square" rtlCol="0">
              <a:spAutoFit/>
            </a:bodyPr>
            <a:lstStyle/>
            <a:p>
              <a:r>
                <a:rPr lang="hu-HU" sz="800" dirty="0"/>
                <a:t>ATG</a:t>
              </a:r>
            </a:p>
          </p:txBody>
        </p:sp>
        <p:sp>
          <p:nvSpPr>
            <p:cNvPr id="56" name="Rectangle 135"/>
            <p:cNvSpPr>
              <a:spLocks noChangeArrowheads="1"/>
            </p:cNvSpPr>
            <p:nvPr/>
          </p:nvSpPr>
          <p:spPr bwMode="auto">
            <a:xfrm>
              <a:off x="2051601" y="3481383"/>
              <a:ext cx="1332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57" name="Rectangle 135"/>
            <p:cNvSpPr>
              <a:spLocks noChangeArrowheads="1"/>
            </p:cNvSpPr>
            <p:nvPr/>
          </p:nvSpPr>
          <p:spPr bwMode="auto">
            <a:xfrm>
              <a:off x="3456565" y="3481367"/>
              <a:ext cx="1332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61" name="Egyenes összekötő 60"/>
            <p:cNvCxnSpPr/>
            <p:nvPr/>
          </p:nvCxnSpPr>
          <p:spPr>
            <a:xfrm>
              <a:off x="1290559" y="3805221"/>
              <a:ext cx="75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Egyenes összekötő 63"/>
            <p:cNvCxnSpPr/>
            <p:nvPr/>
          </p:nvCxnSpPr>
          <p:spPr>
            <a:xfrm>
              <a:off x="1290558" y="3905228"/>
              <a:ext cx="75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ectangle 197"/>
            <p:cNvSpPr>
              <a:spLocks noChangeArrowheads="1"/>
            </p:cNvSpPr>
            <p:nvPr/>
          </p:nvSpPr>
          <p:spPr bwMode="auto">
            <a:xfrm>
              <a:off x="2170504" y="3874744"/>
              <a:ext cx="10800"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67" name="Egyenes összekötő 66"/>
            <p:cNvCxnSpPr/>
            <p:nvPr/>
          </p:nvCxnSpPr>
          <p:spPr>
            <a:xfrm>
              <a:off x="1290542" y="4005235"/>
              <a:ext cx="75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Egyenes összekötő 68"/>
            <p:cNvCxnSpPr/>
            <p:nvPr/>
          </p:nvCxnSpPr>
          <p:spPr>
            <a:xfrm>
              <a:off x="2190643" y="4006823"/>
              <a:ext cx="126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Rectangle 197"/>
            <p:cNvSpPr>
              <a:spLocks noChangeArrowheads="1"/>
            </p:cNvSpPr>
            <p:nvPr/>
          </p:nvSpPr>
          <p:spPr bwMode="auto">
            <a:xfrm>
              <a:off x="3551762" y="3970004"/>
              <a:ext cx="39600"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71" name="Egyenes összekötő 70"/>
            <p:cNvCxnSpPr/>
            <p:nvPr/>
          </p:nvCxnSpPr>
          <p:spPr>
            <a:xfrm>
              <a:off x="3556475" y="4006823"/>
              <a:ext cx="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Egyenes összekötő 71"/>
            <p:cNvCxnSpPr/>
            <p:nvPr/>
          </p:nvCxnSpPr>
          <p:spPr>
            <a:xfrm>
              <a:off x="1300069" y="4095716"/>
              <a:ext cx="75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Rectangle 197"/>
            <p:cNvSpPr>
              <a:spLocks noChangeArrowheads="1"/>
            </p:cNvSpPr>
            <p:nvPr/>
          </p:nvSpPr>
          <p:spPr bwMode="auto">
            <a:xfrm>
              <a:off x="2160966" y="4065264"/>
              <a:ext cx="21600"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74" name="Egyenes összekötő 73"/>
            <p:cNvCxnSpPr/>
            <p:nvPr/>
          </p:nvCxnSpPr>
          <p:spPr>
            <a:xfrm>
              <a:off x="2185864" y="4102067"/>
              <a:ext cx="126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Rectangle 197"/>
            <p:cNvSpPr>
              <a:spLocks noChangeArrowheads="1"/>
            </p:cNvSpPr>
            <p:nvPr/>
          </p:nvSpPr>
          <p:spPr bwMode="auto">
            <a:xfrm>
              <a:off x="3556525" y="4060501"/>
              <a:ext cx="14400"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76" name="Egyenes összekötő 75"/>
            <p:cNvCxnSpPr/>
            <p:nvPr/>
          </p:nvCxnSpPr>
          <p:spPr>
            <a:xfrm>
              <a:off x="3581371" y="4092542"/>
              <a:ext cx="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Rectangle 135"/>
            <p:cNvSpPr>
              <a:spLocks noChangeArrowheads="1"/>
            </p:cNvSpPr>
            <p:nvPr/>
          </p:nvSpPr>
          <p:spPr bwMode="auto">
            <a:xfrm>
              <a:off x="1289474" y="3771879"/>
              <a:ext cx="1332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7" name="Rectangle 135"/>
            <p:cNvSpPr>
              <a:spLocks noChangeArrowheads="1"/>
            </p:cNvSpPr>
            <p:nvPr/>
          </p:nvSpPr>
          <p:spPr bwMode="auto">
            <a:xfrm>
              <a:off x="1289458" y="3871886"/>
              <a:ext cx="1332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8" name="Rectangle 135"/>
            <p:cNvSpPr>
              <a:spLocks noChangeArrowheads="1"/>
            </p:cNvSpPr>
            <p:nvPr/>
          </p:nvSpPr>
          <p:spPr bwMode="auto">
            <a:xfrm>
              <a:off x="1289442" y="3971893"/>
              <a:ext cx="1332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9" name="Rectangle 135"/>
            <p:cNvSpPr>
              <a:spLocks noChangeArrowheads="1"/>
            </p:cNvSpPr>
            <p:nvPr/>
          </p:nvSpPr>
          <p:spPr bwMode="auto">
            <a:xfrm>
              <a:off x="1289426" y="4062374"/>
              <a:ext cx="1332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0" name="Rectangle 135"/>
            <p:cNvSpPr>
              <a:spLocks noChangeArrowheads="1"/>
            </p:cNvSpPr>
            <p:nvPr/>
          </p:nvSpPr>
          <p:spPr bwMode="auto">
            <a:xfrm>
              <a:off x="3627975" y="4059373"/>
              <a:ext cx="1332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1" name="Rectangle 135"/>
            <p:cNvSpPr>
              <a:spLocks noChangeArrowheads="1"/>
            </p:cNvSpPr>
            <p:nvPr/>
          </p:nvSpPr>
          <p:spPr bwMode="auto">
            <a:xfrm>
              <a:off x="3627975" y="3971956"/>
              <a:ext cx="1332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2" name="Rectangle 135"/>
            <p:cNvSpPr>
              <a:spLocks noChangeArrowheads="1"/>
            </p:cNvSpPr>
            <p:nvPr/>
          </p:nvSpPr>
          <p:spPr bwMode="auto">
            <a:xfrm>
              <a:off x="3623254" y="3874670"/>
              <a:ext cx="1332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3" name="Rectangle 135"/>
            <p:cNvSpPr>
              <a:spLocks noChangeArrowheads="1"/>
            </p:cNvSpPr>
            <p:nvPr/>
          </p:nvSpPr>
          <p:spPr bwMode="auto">
            <a:xfrm>
              <a:off x="3628017" y="3766344"/>
              <a:ext cx="1332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4" name="Szövegdoboz 93">
              <a:extLst>
                <a:ext uri="{FF2B5EF4-FFF2-40B4-BE49-F238E27FC236}">
                  <a16:creationId xmlns="" xmlns:a16="http://schemas.microsoft.com/office/drawing/2014/main" id="{4D87E8C7-21EE-4DEC-A10A-6BE3F526CD97}"/>
                </a:ext>
              </a:extLst>
            </p:cNvPr>
            <p:cNvSpPr txBox="1"/>
            <p:nvPr/>
          </p:nvSpPr>
          <p:spPr>
            <a:xfrm rot="16200000">
              <a:off x="750515" y="3786314"/>
              <a:ext cx="692793" cy="230832"/>
            </a:xfrm>
            <a:prstGeom prst="rect">
              <a:avLst/>
            </a:prstGeom>
            <a:noFill/>
          </p:spPr>
          <p:txBody>
            <a:bodyPr wrap="square" rtlCol="0">
              <a:spAutoFit/>
            </a:bodyPr>
            <a:lstStyle/>
            <a:p>
              <a:r>
                <a:rPr lang="hu-HU" sz="900" dirty="0">
                  <a:latin typeface="Calibri" panose="020F0502020204030204" pitchFamily="34" charset="0"/>
                  <a:cs typeface="Calibri" panose="020F0502020204030204" pitchFamily="34" charset="0"/>
                </a:rPr>
                <a:t>m</a:t>
              </a:r>
              <a:r>
                <a:rPr lang="hu-HU" sz="900" smtClean="0">
                  <a:latin typeface="Calibri" panose="020F0502020204030204" pitchFamily="34" charset="0"/>
                  <a:cs typeface="Calibri" panose="020F0502020204030204" pitchFamily="34" charset="0"/>
                </a:rPr>
                <a:t>GI.12/1</a:t>
              </a:r>
              <a:endParaRPr lang="hu-HU" sz="900" dirty="0">
                <a:latin typeface="Calibri" panose="020F0502020204030204" pitchFamily="34" charset="0"/>
                <a:cs typeface="Calibri" panose="020F0502020204030204" pitchFamily="34" charset="0"/>
              </a:endParaRPr>
            </a:p>
          </p:txBody>
        </p:sp>
        <p:grpSp>
          <p:nvGrpSpPr>
            <p:cNvPr id="96" name="Csoportba foglalás 95"/>
            <p:cNvGrpSpPr/>
            <p:nvPr/>
          </p:nvGrpSpPr>
          <p:grpSpPr>
            <a:xfrm>
              <a:off x="1123187" y="3682059"/>
              <a:ext cx="234125" cy="459629"/>
              <a:chOff x="1085087" y="5972921"/>
              <a:chExt cx="234125" cy="459629"/>
            </a:xfrm>
          </p:grpSpPr>
          <p:sp>
            <p:nvSpPr>
              <p:cNvPr id="97" name="Szövegdoboz 96">
                <a:extLst>
                  <a:ext uri="{FF2B5EF4-FFF2-40B4-BE49-F238E27FC236}">
                    <a16:creationId xmlns="" xmlns:a16="http://schemas.microsoft.com/office/drawing/2014/main" id="{74DA1930-34C2-44D5-B5B4-E8B68926C6BD}"/>
                  </a:ext>
                </a:extLst>
              </p:cNvPr>
              <p:cNvSpPr txBox="1"/>
              <p:nvPr/>
            </p:nvSpPr>
            <p:spPr>
              <a:xfrm>
                <a:off x="1086183" y="5972921"/>
                <a:ext cx="190167" cy="215444"/>
              </a:xfrm>
              <a:prstGeom prst="rect">
                <a:avLst/>
              </a:prstGeom>
              <a:noFill/>
            </p:spPr>
            <p:txBody>
              <a:bodyPr wrap="square" rtlCol="0">
                <a:spAutoFit/>
              </a:bodyPr>
              <a:lstStyle/>
              <a:p>
                <a:r>
                  <a:rPr lang="hu-HU" sz="800" dirty="0"/>
                  <a:t>a</a:t>
                </a:r>
              </a:p>
            </p:txBody>
          </p:sp>
          <p:sp>
            <p:nvSpPr>
              <p:cNvPr id="98" name="Szövegdoboz 97">
                <a:extLst>
                  <a:ext uri="{FF2B5EF4-FFF2-40B4-BE49-F238E27FC236}">
                    <a16:creationId xmlns="" xmlns:a16="http://schemas.microsoft.com/office/drawing/2014/main" id="{8899D434-0AD4-4495-BB7F-85F7A8B52F31}"/>
                  </a:ext>
                </a:extLst>
              </p:cNvPr>
              <p:cNvSpPr txBox="1"/>
              <p:nvPr/>
            </p:nvSpPr>
            <p:spPr>
              <a:xfrm>
                <a:off x="1085087" y="6085529"/>
                <a:ext cx="234125" cy="215444"/>
              </a:xfrm>
              <a:prstGeom prst="rect">
                <a:avLst/>
              </a:prstGeom>
              <a:noFill/>
            </p:spPr>
            <p:txBody>
              <a:bodyPr wrap="square" rtlCol="0">
                <a:spAutoFit/>
              </a:bodyPr>
              <a:lstStyle/>
              <a:p>
                <a:r>
                  <a:rPr lang="hu-HU" sz="800" smtClean="0"/>
                  <a:t>b</a:t>
                </a:r>
                <a:endParaRPr lang="hu-HU" sz="800" dirty="0"/>
              </a:p>
            </p:txBody>
          </p:sp>
          <p:sp>
            <p:nvSpPr>
              <p:cNvPr id="99" name="Szövegdoboz 98">
                <a:extLst>
                  <a:ext uri="{FF2B5EF4-FFF2-40B4-BE49-F238E27FC236}">
                    <a16:creationId xmlns="" xmlns:a16="http://schemas.microsoft.com/office/drawing/2014/main" id="{E7E32106-6AE2-481E-B093-7B8D0658A3EF}"/>
                  </a:ext>
                </a:extLst>
              </p:cNvPr>
              <p:cNvSpPr txBox="1"/>
              <p:nvPr/>
            </p:nvSpPr>
            <p:spPr>
              <a:xfrm>
                <a:off x="1085685" y="6175058"/>
                <a:ext cx="219244" cy="215444"/>
              </a:xfrm>
              <a:prstGeom prst="rect">
                <a:avLst/>
              </a:prstGeom>
              <a:noFill/>
            </p:spPr>
            <p:txBody>
              <a:bodyPr wrap="square" rtlCol="0">
                <a:spAutoFit/>
              </a:bodyPr>
              <a:lstStyle/>
              <a:p>
                <a:r>
                  <a:rPr lang="hu-HU" sz="800" smtClean="0"/>
                  <a:t>c</a:t>
                </a:r>
                <a:endParaRPr lang="hu-HU" sz="800" dirty="0"/>
              </a:p>
            </p:txBody>
          </p:sp>
          <p:sp>
            <p:nvSpPr>
              <p:cNvPr id="105" name="Bal oldali kapcsos zárójel 104"/>
              <p:cNvSpPr/>
              <p:nvPr/>
            </p:nvSpPr>
            <p:spPr>
              <a:xfrm>
                <a:off x="1100145" y="6022975"/>
                <a:ext cx="72000" cy="40957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grpSp>
        <p:sp>
          <p:nvSpPr>
            <p:cNvPr id="106" name="Szövegdoboz 105">
              <a:extLst>
                <a:ext uri="{FF2B5EF4-FFF2-40B4-BE49-F238E27FC236}">
                  <a16:creationId xmlns="" xmlns:a16="http://schemas.microsoft.com/office/drawing/2014/main" id="{E7E32106-6AE2-481E-B093-7B8D0658A3EF}"/>
                </a:ext>
              </a:extLst>
            </p:cNvPr>
            <p:cNvSpPr txBox="1"/>
            <p:nvPr/>
          </p:nvSpPr>
          <p:spPr>
            <a:xfrm>
              <a:off x="1130059" y="3983473"/>
              <a:ext cx="219244" cy="215444"/>
            </a:xfrm>
            <a:prstGeom prst="rect">
              <a:avLst/>
            </a:prstGeom>
            <a:noFill/>
          </p:spPr>
          <p:txBody>
            <a:bodyPr wrap="square" rtlCol="0">
              <a:spAutoFit/>
            </a:bodyPr>
            <a:lstStyle/>
            <a:p>
              <a:r>
                <a:rPr lang="hu-HU" sz="800" smtClean="0"/>
                <a:t>d</a:t>
              </a:r>
              <a:endParaRPr lang="hu-HU" sz="800" dirty="0"/>
            </a:p>
          </p:txBody>
        </p:sp>
        <p:sp>
          <p:nvSpPr>
            <p:cNvPr id="107" name="Rectangle 135"/>
            <p:cNvSpPr>
              <a:spLocks noChangeArrowheads="1"/>
            </p:cNvSpPr>
            <p:nvPr/>
          </p:nvSpPr>
          <p:spPr bwMode="auto">
            <a:xfrm>
              <a:off x="1295399" y="3481390"/>
              <a:ext cx="113043" cy="720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6" name="Szövegdoboz 115">
              <a:extLst>
                <a:ext uri="{FF2B5EF4-FFF2-40B4-BE49-F238E27FC236}">
                  <a16:creationId xmlns="" xmlns:a16="http://schemas.microsoft.com/office/drawing/2014/main" id="{4EE76BA7-CD12-41BB-977C-C5A7BBC8776B}"/>
                </a:ext>
              </a:extLst>
            </p:cNvPr>
            <p:cNvSpPr txBox="1"/>
            <p:nvPr/>
          </p:nvSpPr>
          <p:spPr>
            <a:xfrm>
              <a:off x="5545133" y="3243110"/>
              <a:ext cx="389248" cy="246220"/>
            </a:xfrm>
            <a:prstGeom prst="rect">
              <a:avLst/>
            </a:prstGeom>
            <a:noFill/>
          </p:spPr>
          <p:txBody>
            <a:bodyPr wrap="square" rtlCol="0">
              <a:spAutoFit/>
            </a:bodyPr>
            <a:lstStyle/>
            <a:p>
              <a:r>
                <a:rPr lang="hu-HU" sz="1000" smtClean="0"/>
                <a:t>P11</a:t>
              </a:r>
              <a:endParaRPr lang="hu-HU" sz="1000" dirty="0"/>
            </a:p>
          </p:txBody>
        </p:sp>
        <p:cxnSp>
          <p:nvCxnSpPr>
            <p:cNvPr id="117" name="Egyenes összekötő 116"/>
            <p:cNvCxnSpPr/>
            <p:nvPr/>
          </p:nvCxnSpPr>
          <p:spPr>
            <a:xfrm>
              <a:off x="2185881" y="4405343"/>
              <a:ext cx="126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Rectangle 135"/>
            <p:cNvSpPr>
              <a:spLocks noChangeArrowheads="1"/>
            </p:cNvSpPr>
            <p:nvPr/>
          </p:nvSpPr>
          <p:spPr bwMode="auto">
            <a:xfrm>
              <a:off x="3454272" y="4371985"/>
              <a:ext cx="1332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9" name="Rectangle 135"/>
            <p:cNvSpPr>
              <a:spLocks noChangeArrowheads="1"/>
            </p:cNvSpPr>
            <p:nvPr/>
          </p:nvSpPr>
          <p:spPr bwMode="auto">
            <a:xfrm>
              <a:off x="2051481" y="4372032"/>
              <a:ext cx="1332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20" name="Egyenes összekötő 119"/>
            <p:cNvCxnSpPr/>
            <p:nvPr/>
          </p:nvCxnSpPr>
          <p:spPr>
            <a:xfrm>
              <a:off x="1290543" y="4405343"/>
              <a:ext cx="75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Egyenes összekötő 123"/>
            <p:cNvCxnSpPr/>
            <p:nvPr/>
          </p:nvCxnSpPr>
          <p:spPr>
            <a:xfrm>
              <a:off x="3586033" y="4406914"/>
              <a:ext cx="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Rectangle 197"/>
            <p:cNvSpPr>
              <a:spLocks noChangeArrowheads="1"/>
            </p:cNvSpPr>
            <p:nvPr/>
          </p:nvSpPr>
          <p:spPr bwMode="auto">
            <a:xfrm>
              <a:off x="2165729" y="4374859"/>
              <a:ext cx="14400"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2" name="Rectangle 135"/>
            <p:cNvSpPr>
              <a:spLocks noChangeArrowheads="1"/>
            </p:cNvSpPr>
            <p:nvPr/>
          </p:nvSpPr>
          <p:spPr bwMode="auto">
            <a:xfrm>
              <a:off x="1289458" y="4372001"/>
              <a:ext cx="1332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3" name="Rectangle 135"/>
            <p:cNvSpPr>
              <a:spLocks noChangeArrowheads="1"/>
            </p:cNvSpPr>
            <p:nvPr/>
          </p:nvSpPr>
          <p:spPr bwMode="auto">
            <a:xfrm>
              <a:off x="3626141" y="4372280"/>
              <a:ext cx="1332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25" name="Egyenes összekötő 124"/>
            <p:cNvCxnSpPr/>
            <p:nvPr/>
          </p:nvCxnSpPr>
          <p:spPr>
            <a:xfrm>
              <a:off x="2195391" y="4505350"/>
              <a:ext cx="126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Rectangle 135"/>
            <p:cNvSpPr>
              <a:spLocks noChangeArrowheads="1"/>
            </p:cNvSpPr>
            <p:nvPr/>
          </p:nvSpPr>
          <p:spPr bwMode="auto">
            <a:xfrm>
              <a:off x="3459019" y="4476755"/>
              <a:ext cx="1332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7" name="Rectangle 135"/>
            <p:cNvSpPr>
              <a:spLocks noChangeArrowheads="1"/>
            </p:cNvSpPr>
            <p:nvPr/>
          </p:nvSpPr>
          <p:spPr bwMode="auto">
            <a:xfrm>
              <a:off x="2056228" y="4472039"/>
              <a:ext cx="1332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28" name="Egyenes összekötő 127"/>
            <p:cNvCxnSpPr/>
            <p:nvPr/>
          </p:nvCxnSpPr>
          <p:spPr>
            <a:xfrm>
              <a:off x="1295290" y="4505350"/>
              <a:ext cx="75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Rectangle 197"/>
            <p:cNvSpPr>
              <a:spLocks noChangeArrowheads="1"/>
            </p:cNvSpPr>
            <p:nvPr/>
          </p:nvSpPr>
          <p:spPr bwMode="auto">
            <a:xfrm>
              <a:off x="2170476" y="4474866"/>
              <a:ext cx="14400"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32" name="Egyenes összekötő 131"/>
            <p:cNvCxnSpPr/>
            <p:nvPr/>
          </p:nvCxnSpPr>
          <p:spPr>
            <a:xfrm>
              <a:off x="3586017" y="4511684"/>
              <a:ext cx="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Rectangle 135"/>
            <p:cNvSpPr>
              <a:spLocks noChangeArrowheads="1"/>
            </p:cNvSpPr>
            <p:nvPr/>
          </p:nvSpPr>
          <p:spPr bwMode="auto">
            <a:xfrm>
              <a:off x="1294205" y="4472008"/>
              <a:ext cx="1332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1" name="Rectangle 135"/>
            <p:cNvSpPr>
              <a:spLocks noChangeArrowheads="1"/>
            </p:cNvSpPr>
            <p:nvPr/>
          </p:nvSpPr>
          <p:spPr bwMode="auto">
            <a:xfrm>
              <a:off x="3626280" y="4481510"/>
              <a:ext cx="1332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49" name="Rectangle 197"/>
            <p:cNvSpPr>
              <a:spLocks noChangeArrowheads="1"/>
            </p:cNvSpPr>
            <p:nvPr/>
          </p:nvSpPr>
          <p:spPr bwMode="auto">
            <a:xfrm>
              <a:off x="3566035" y="4374843"/>
              <a:ext cx="14400"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grpSp>
          <p:nvGrpSpPr>
            <p:cNvPr id="162" name="Csoportba foglalás 161"/>
            <p:cNvGrpSpPr/>
            <p:nvPr/>
          </p:nvGrpSpPr>
          <p:grpSpPr>
            <a:xfrm>
              <a:off x="1294189" y="4567252"/>
              <a:ext cx="4441453" cy="72709"/>
              <a:chOff x="1237039" y="6015063"/>
              <a:chExt cx="4441453" cy="72709"/>
            </a:xfrm>
            <a:solidFill>
              <a:srgbClr val="92D050"/>
            </a:solidFill>
          </p:grpSpPr>
          <p:cxnSp>
            <p:nvCxnSpPr>
              <p:cNvPr id="133" name="Egyenes összekötő 132"/>
              <p:cNvCxnSpPr/>
              <p:nvPr/>
            </p:nvCxnSpPr>
            <p:spPr>
              <a:xfrm>
                <a:off x="2133462" y="6053168"/>
                <a:ext cx="1260000" cy="0"/>
              </a:xfrm>
              <a:prstGeom prst="line">
                <a:avLst/>
              </a:prstGeom>
              <a:grpFill/>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Rectangle 135"/>
              <p:cNvSpPr>
                <a:spLocks noChangeArrowheads="1"/>
              </p:cNvSpPr>
              <p:nvPr/>
            </p:nvSpPr>
            <p:spPr bwMode="auto">
              <a:xfrm>
                <a:off x="3401853" y="6019810"/>
                <a:ext cx="1332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5" name="Rectangle 135"/>
              <p:cNvSpPr>
                <a:spLocks noChangeArrowheads="1"/>
              </p:cNvSpPr>
              <p:nvPr/>
            </p:nvSpPr>
            <p:spPr bwMode="auto">
              <a:xfrm>
                <a:off x="1999062" y="6019857"/>
                <a:ext cx="1332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36" name="Egyenes összekötő 135"/>
              <p:cNvCxnSpPr/>
              <p:nvPr/>
            </p:nvCxnSpPr>
            <p:spPr>
              <a:xfrm>
                <a:off x="1238124" y="6053168"/>
                <a:ext cx="756000" cy="0"/>
              </a:xfrm>
              <a:prstGeom prst="line">
                <a:avLst/>
              </a:prstGeom>
              <a:grpFill/>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Rectangle 197"/>
              <p:cNvSpPr>
                <a:spLocks noChangeArrowheads="1"/>
              </p:cNvSpPr>
              <p:nvPr/>
            </p:nvSpPr>
            <p:spPr bwMode="auto">
              <a:xfrm>
                <a:off x="2103784" y="6022684"/>
                <a:ext cx="18000" cy="65088"/>
              </a:xfrm>
              <a:prstGeom prst="rect">
                <a:avLst/>
              </a:prstGeo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8" name="Rectangle 135"/>
              <p:cNvSpPr>
                <a:spLocks noChangeArrowheads="1"/>
              </p:cNvSpPr>
              <p:nvPr/>
            </p:nvSpPr>
            <p:spPr bwMode="auto">
              <a:xfrm>
                <a:off x="1237039" y="6019826"/>
                <a:ext cx="1332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9" name="Rectangle 135"/>
              <p:cNvSpPr>
                <a:spLocks noChangeArrowheads="1"/>
              </p:cNvSpPr>
              <p:nvPr/>
            </p:nvSpPr>
            <p:spPr bwMode="auto">
              <a:xfrm>
                <a:off x="5545292" y="6015063"/>
                <a:ext cx="1332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40" name="Egyenes összekötő 139"/>
              <p:cNvCxnSpPr/>
              <p:nvPr/>
            </p:nvCxnSpPr>
            <p:spPr>
              <a:xfrm>
                <a:off x="3533614" y="6054739"/>
                <a:ext cx="2016000" cy="0"/>
              </a:xfrm>
              <a:prstGeom prst="line">
                <a:avLst/>
              </a:prstGeom>
              <a:grpFill/>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Rectangle 197"/>
              <p:cNvSpPr>
                <a:spLocks noChangeArrowheads="1"/>
              </p:cNvSpPr>
              <p:nvPr/>
            </p:nvSpPr>
            <p:spPr bwMode="auto">
              <a:xfrm>
                <a:off x="3437420" y="6022668"/>
                <a:ext cx="7200" cy="65088"/>
              </a:xfrm>
              <a:prstGeom prst="rect">
                <a:avLst/>
              </a:prstGeo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hu-HU"/>
              </a:p>
            </p:txBody>
          </p:sp>
        </p:grpSp>
        <p:grpSp>
          <p:nvGrpSpPr>
            <p:cNvPr id="163" name="Csoportba foglalás 162"/>
            <p:cNvGrpSpPr/>
            <p:nvPr/>
          </p:nvGrpSpPr>
          <p:grpSpPr>
            <a:xfrm>
              <a:off x="1294173" y="4662496"/>
              <a:ext cx="4441453" cy="72709"/>
              <a:chOff x="1237023" y="6167463"/>
              <a:chExt cx="4441453" cy="72709"/>
            </a:xfrm>
          </p:grpSpPr>
          <p:cxnSp>
            <p:nvCxnSpPr>
              <p:cNvPr id="141" name="Egyenes összekötő 140"/>
              <p:cNvCxnSpPr/>
              <p:nvPr/>
            </p:nvCxnSpPr>
            <p:spPr>
              <a:xfrm>
                <a:off x="2133446" y="6205568"/>
                <a:ext cx="126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Rectangle 135"/>
              <p:cNvSpPr>
                <a:spLocks noChangeArrowheads="1"/>
              </p:cNvSpPr>
              <p:nvPr/>
            </p:nvSpPr>
            <p:spPr bwMode="auto">
              <a:xfrm>
                <a:off x="3401837" y="6172210"/>
                <a:ext cx="1332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43" name="Rectangle 135"/>
              <p:cNvSpPr>
                <a:spLocks noChangeArrowheads="1"/>
              </p:cNvSpPr>
              <p:nvPr/>
            </p:nvSpPr>
            <p:spPr bwMode="auto">
              <a:xfrm>
                <a:off x="1999046" y="6172257"/>
                <a:ext cx="1332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44" name="Egyenes összekötő 143"/>
              <p:cNvCxnSpPr/>
              <p:nvPr/>
            </p:nvCxnSpPr>
            <p:spPr>
              <a:xfrm>
                <a:off x="1238108" y="6205568"/>
                <a:ext cx="75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Rectangle 197"/>
              <p:cNvSpPr>
                <a:spLocks noChangeArrowheads="1"/>
              </p:cNvSpPr>
              <p:nvPr/>
            </p:nvSpPr>
            <p:spPr bwMode="auto">
              <a:xfrm>
                <a:off x="2113294" y="6175084"/>
                <a:ext cx="14400"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46" name="Rectangle 135"/>
              <p:cNvSpPr>
                <a:spLocks noChangeArrowheads="1"/>
              </p:cNvSpPr>
              <p:nvPr/>
            </p:nvSpPr>
            <p:spPr bwMode="auto">
              <a:xfrm>
                <a:off x="1237023" y="6172226"/>
                <a:ext cx="1332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47" name="Rectangle 135"/>
              <p:cNvSpPr>
                <a:spLocks noChangeArrowheads="1"/>
              </p:cNvSpPr>
              <p:nvPr/>
            </p:nvSpPr>
            <p:spPr bwMode="auto">
              <a:xfrm>
                <a:off x="5545276" y="6167463"/>
                <a:ext cx="1332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52" name="Rectangle 197"/>
              <p:cNvSpPr>
                <a:spLocks noChangeArrowheads="1"/>
              </p:cNvSpPr>
              <p:nvPr/>
            </p:nvSpPr>
            <p:spPr bwMode="auto">
              <a:xfrm>
                <a:off x="3437404" y="6170305"/>
                <a:ext cx="10800"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53" name="Egyenes összekötő 152"/>
              <p:cNvCxnSpPr/>
              <p:nvPr/>
            </p:nvCxnSpPr>
            <p:spPr>
              <a:xfrm>
                <a:off x="5233810" y="6207132"/>
                <a:ext cx="313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4" name="Rectangle 135"/>
              <p:cNvSpPr>
                <a:spLocks noChangeArrowheads="1"/>
              </p:cNvSpPr>
              <p:nvPr/>
            </p:nvSpPr>
            <p:spPr bwMode="auto">
              <a:xfrm>
                <a:off x="3513498" y="6172226"/>
                <a:ext cx="1728000" cy="65088"/>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grpSp>
        <p:sp>
          <p:nvSpPr>
            <p:cNvPr id="155" name="Rectangle 135"/>
            <p:cNvSpPr>
              <a:spLocks noChangeArrowheads="1"/>
            </p:cNvSpPr>
            <p:nvPr/>
          </p:nvSpPr>
          <p:spPr bwMode="auto">
            <a:xfrm>
              <a:off x="5607389" y="3481304"/>
              <a:ext cx="133200" cy="720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grpSp>
          <p:nvGrpSpPr>
            <p:cNvPr id="156" name="Csoportba foglalás 155"/>
            <p:cNvGrpSpPr/>
            <p:nvPr/>
          </p:nvGrpSpPr>
          <p:grpSpPr>
            <a:xfrm>
              <a:off x="1113646" y="4282181"/>
              <a:ext cx="234125" cy="459629"/>
              <a:chOff x="1085087" y="5972921"/>
              <a:chExt cx="234125" cy="459629"/>
            </a:xfrm>
          </p:grpSpPr>
          <p:sp>
            <p:nvSpPr>
              <p:cNvPr id="157" name="Szövegdoboz 156">
                <a:extLst>
                  <a:ext uri="{FF2B5EF4-FFF2-40B4-BE49-F238E27FC236}">
                    <a16:creationId xmlns="" xmlns:a16="http://schemas.microsoft.com/office/drawing/2014/main" id="{74DA1930-34C2-44D5-B5B4-E8B68926C6BD}"/>
                  </a:ext>
                </a:extLst>
              </p:cNvPr>
              <p:cNvSpPr txBox="1"/>
              <p:nvPr/>
            </p:nvSpPr>
            <p:spPr>
              <a:xfrm>
                <a:off x="1086183" y="5972921"/>
                <a:ext cx="190167" cy="215444"/>
              </a:xfrm>
              <a:prstGeom prst="rect">
                <a:avLst/>
              </a:prstGeom>
              <a:noFill/>
            </p:spPr>
            <p:txBody>
              <a:bodyPr wrap="square" rtlCol="0">
                <a:spAutoFit/>
              </a:bodyPr>
              <a:lstStyle/>
              <a:p>
                <a:r>
                  <a:rPr lang="hu-HU" sz="800" dirty="0"/>
                  <a:t>a</a:t>
                </a:r>
              </a:p>
            </p:txBody>
          </p:sp>
          <p:sp>
            <p:nvSpPr>
              <p:cNvPr id="158" name="Szövegdoboz 157">
                <a:extLst>
                  <a:ext uri="{FF2B5EF4-FFF2-40B4-BE49-F238E27FC236}">
                    <a16:creationId xmlns="" xmlns:a16="http://schemas.microsoft.com/office/drawing/2014/main" id="{8899D434-0AD4-4495-BB7F-85F7A8B52F31}"/>
                  </a:ext>
                </a:extLst>
              </p:cNvPr>
              <p:cNvSpPr txBox="1"/>
              <p:nvPr/>
            </p:nvSpPr>
            <p:spPr>
              <a:xfrm>
                <a:off x="1085087" y="6085529"/>
                <a:ext cx="234125" cy="215444"/>
              </a:xfrm>
              <a:prstGeom prst="rect">
                <a:avLst/>
              </a:prstGeom>
              <a:noFill/>
            </p:spPr>
            <p:txBody>
              <a:bodyPr wrap="square" rtlCol="0">
                <a:spAutoFit/>
              </a:bodyPr>
              <a:lstStyle/>
              <a:p>
                <a:r>
                  <a:rPr lang="hu-HU" sz="800" smtClean="0"/>
                  <a:t>b</a:t>
                </a:r>
                <a:endParaRPr lang="hu-HU" sz="800" dirty="0"/>
              </a:p>
            </p:txBody>
          </p:sp>
          <p:sp>
            <p:nvSpPr>
              <p:cNvPr id="159" name="Szövegdoboz 158">
                <a:extLst>
                  <a:ext uri="{FF2B5EF4-FFF2-40B4-BE49-F238E27FC236}">
                    <a16:creationId xmlns="" xmlns:a16="http://schemas.microsoft.com/office/drawing/2014/main" id="{E7E32106-6AE2-481E-B093-7B8D0658A3EF}"/>
                  </a:ext>
                </a:extLst>
              </p:cNvPr>
              <p:cNvSpPr txBox="1"/>
              <p:nvPr/>
            </p:nvSpPr>
            <p:spPr>
              <a:xfrm>
                <a:off x="1085685" y="6175058"/>
                <a:ext cx="219244" cy="215444"/>
              </a:xfrm>
              <a:prstGeom prst="rect">
                <a:avLst/>
              </a:prstGeom>
              <a:noFill/>
            </p:spPr>
            <p:txBody>
              <a:bodyPr wrap="square" rtlCol="0">
                <a:spAutoFit/>
              </a:bodyPr>
              <a:lstStyle/>
              <a:p>
                <a:r>
                  <a:rPr lang="hu-HU" sz="800" smtClean="0"/>
                  <a:t>c</a:t>
                </a:r>
                <a:endParaRPr lang="hu-HU" sz="800" dirty="0"/>
              </a:p>
            </p:txBody>
          </p:sp>
          <p:sp>
            <p:nvSpPr>
              <p:cNvPr id="160" name="Bal oldali kapcsos zárójel 159"/>
              <p:cNvSpPr/>
              <p:nvPr/>
            </p:nvSpPr>
            <p:spPr>
              <a:xfrm>
                <a:off x="1100145" y="6022975"/>
                <a:ext cx="72000" cy="40957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grpSp>
        <p:sp>
          <p:nvSpPr>
            <p:cNvPr id="161" name="Szövegdoboz 160">
              <a:extLst>
                <a:ext uri="{FF2B5EF4-FFF2-40B4-BE49-F238E27FC236}">
                  <a16:creationId xmlns="" xmlns:a16="http://schemas.microsoft.com/office/drawing/2014/main" id="{E7E32106-6AE2-481E-B093-7B8D0658A3EF}"/>
                </a:ext>
              </a:extLst>
            </p:cNvPr>
            <p:cNvSpPr txBox="1"/>
            <p:nvPr/>
          </p:nvSpPr>
          <p:spPr>
            <a:xfrm>
              <a:off x="1130043" y="4583595"/>
              <a:ext cx="219244" cy="215444"/>
            </a:xfrm>
            <a:prstGeom prst="rect">
              <a:avLst/>
            </a:prstGeom>
            <a:noFill/>
          </p:spPr>
          <p:txBody>
            <a:bodyPr wrap="square" rtlCol="0">
              <a:spAutoFit/>
            </a:bodyPr>
            <a:lstStyle/>
            <a:p>
              <a:r>
                <a:rPr lang="hu-HU" sz="800" smtClean="0"/>
                <a:t>d</a:t>
              </a:r>
              <a:endParaRPr lang="hu-HU" sz="800" dirty="0"/>
            </a:p>
          </p:txBody>
        </p:sp>
        <p:sp>
          <p:nvSpPr>
            <p:cNvPr id="164" name="Szövegdoboz 163">
              <a:extLst>
                <a:ext uri="{FF2B5EF4-FFF2-40B4-BE49-F238E27FC236}">
                  <a16:creationId xmlns="" xmlns:a16="http://schemas.microsoft.com/office/drawing/2014/main" id="{4D87E8C7-21EE-4DEC-A10A-6BE3F526CD97}"/>
                </a:ext>
              </a:extLst>
            </p:cNvPr>
            <p:cNvSpPr txBox="1"/>
            <p:nvPr/>
          </p:nvSpPr>
          <p:spPr>
            <a:xfrm rot="16200000">
              <a:off x="750499" y="4391199"/>
              <a:ext cx="692793" cy="230832"/>
            </a:xfrm>
            <a:prstGeom prst="rect">
              <a:avLst/>
            </a:prstGeom>
            <a:noFill/>
          </p:spPr>
          <p:txBody>
            <a:bodyPr wrap="square" rtlCol="0">
              <a:spAutoFit/>
            </a:bodyPr>
            <a:lstStyle/>
            <a:p>
              <a:r>
                <a:rPr lang="hu-HU" sz="900" smtClean="0">
                  <a:latin typeface="Calibri" panose="020F0502020204030204" pitchFamily="34" charset="0"/>
                  <a:cs typeface="Calibri" panose="020F0502020204030204" pitchFamily="34" charset="0"/>
                </a:rPr>
                <a:t>mGI.12/2</a:t>
              </a:r>
              <a:endParaRPr lang="hu-HU" sz="900" dirty="0">
                <a:latin typeface="Calibri" panose="020F0502020204030204" pitchFamily="34" charset="0"/>
                <a:cs typeface="Calibri" panose="020F0502020204030204" pitchFamily="34" charset="0"/>
              </a:endParaRPr>
            </a:p>
          </p:txBody>
        </p:sp>
        <p:cxnSp>
          <p:nvCxnSpPr>
            <p:cNvPr id="165" name="Egyenes összekötő 164"/>
            <p:cNvCxnSpPr/>
            <p:nvPr/>
          </p:nvCxnSpPr>
          <p:spPr>
            <a:xfrm>
              <a:off x="2190628" y="5038806"/>
              <a:ext cx="126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Rectangle 135"/>
            <p:cNvSpPr>
              <a:spLocks noChangeArrowheads="1"/>
            </p:cNvSpPr>
            <p:nvPr/>
          </p:nvSpPr>
          <p:spPr bwMode="auto">
            <a:xfrm>
              <a:off x="3459019" y="5005448"/>
              <a:ext cx="1332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68" name="Egyenes összekötő 167"/>
            <p:cNvCxnSpPr/>
            <p:nvPr/>
          </p:nvCxnSpPr>
          <p:spPr>
            <a:xfrm>
              <a:off x="1295290" y="5038806"/>
              <a:ext cx="75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Egyenes összekötő 171"/>
            <p:cNvCxnSpPr/>
            <p:nvPr/>
          </p:nvCxnSpPr>
          <p:spPr>
            <a:xfrm>
              <a:off x="3590780" y="5040377"/>
              <a:ext cx="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0" name="Rectangle 135"/>
            <p:cNvSpPr>
              <a:spLocks noChangeArrowheads="1"/>
            </p:cNvSpPr>
            <p:nvPr/>
          </p:nvSpPr>
          <p:spPr bwMode="auto">
            <a:xfrm>
              <a:off x="1294205" y="5005464"/>
              <a:ext cx="1332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71" name="Rectangle 135"/>
            <p:cNvSpPr>
              <a:spLocks noChangeArrowheads="1"/>
            </p:cNvSpPr>
            <p:nvPr/>
          </p:nvSpPr>
          <p:spPr bwMode="auto">
            <a:xfrm>
              <a:off x="3628475" y="5005448"/>
              <a:ext cx="1332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73" name="Egyenes összekötő 172"/>
            <p:cNvCxnSpPr/>
            <p:nvPr/>
          </p:nvCxnSpPr>
          <p:spPr>
            <a:xfrm>
              <a:off x="2204901" y="5138813"/>
              <a:ext cx="126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4" name="Rectangle 135"/>
            <p:cNvSpPr>
              <a:spLocks noChangeArrowheads="1"/>
            </p:cNvSpPr>
            <p:nvPr/>
          </p:nvSpPr>
          <p:spPr bwMode="auto">
            <a:xfrm>
              <a:off x="3459003" y="5110218"/>
              <a:ext cx="72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76" name="Egyenes összekötő 175"/>
            <p:cNvCxnSpPr/>
            <p:nvPr/>
          </p:nvCxnSpPr>
          <p:spPr>
            <a:xfrm>
              <a:off x="1304800" y="5138813"/>
              <a:ext cx="75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Egyenes összekötő 179"/>
            <p:cNvCxnSpPr/>
            <p:nvPr/>
          </p:nvCxnSpPr>
          <p:spPr>
            <a:xfrm>
              <a:off x="3595527" y="5145147"/>
              <a:ext cx="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Rectangle 197"/>
            <p:cNvSpPr>
              <a:spLocks noChangeArrowheads="1"/>
            </p:cNvSpPr>
            <p:nvPr/>
          </p:nvSpPr>
          <p:spPr bwMode="auto">
            <a:xfrm>
              <a:off x="2028873" y="5302657"/>
              <a:ext cx="432000"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78" name="Rectangle 135"/>
            <p:cNvSpPr>
              <a:spLocks noChangeArrowheads="1"/>
            </p:cNvSpPr>
            <p:nvPr/>
          </p:nvSpPr>
          <p:spPr bwMode="auto">
            <a:xfrm>
              <a:off x="1294189" y="5105471"/>
              <a:ext cx="1332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79" name="Rectangle 135"/>
            <p:cNvSpPr>
              <a:spLocks noChangeArrowheads="1"/>
            </p:cNvSpPr>
            <p:nvPr/>
          </p:nvSpPr>
          <p:spPr bwMode="auto">
            <a:xfrm>
              <a:off x="3634479" y="5110202"/>
              <a:ext cx="1332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81" name="Rectangle 197"/>
            <p:cNvSpPr>
              <a:spLocks noChangeArrowheads="1"/>
            </p:cNvSpPr>
            <p:nvPr/>
          </p:nvSpPr>
          <p:spPr bwMode="auto">
            <a:xfrm>
              <a:off x="3561256" y="5008306"/>
              <a:ext cx="21600" cy="65088"/>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grpSp>
          <p:nvGrpSpPr>
            <p:cNvPr id="182" name="Csoportba foglalás 181"/>
            <p:cNvGrpSpPr/>
            <p:nvPr/>
          </p:nvGrpSpPr>
          <p:grpSpPr>
            <a:xfrm>
              <a:off x="1294173" y="5205462"/>
              <a:ext cx="2473506" cy="67962"/>
              <a:chOff x="1237039" y="6019810"/>
              <a:chExt cx="2473506" cy="67962"/>
            </a:xfrm>
          </p:grpSpPr>
          <p:cxnSp>
            <p:nvCxnSpPr>
              <p:cNvPr id="183" name="Egyenes összekötő 182"/>
              <p:cNvCxnSpPr/>
              <p:nvPr/>
            </p:nvCxnSpPr>
            <p:spPr>
              <a:xfrm>
                <a:off x="2133462" y="6053168"/>
                <a:ext cx="126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Rectangle 135"/>
              <p:cNvSpPr>
                <a:spLocks noChangeArrowheads="1"/>
              </p:cNvSpPr>
              <p:nvPr/>
            </p:nvSpPr>
            <p:spPr bwMode="auto">
              <a:xfrm>
                <a:off x="3401853" y="6019810"/>
                <a:ext cx="1332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85" name="Rectangle 135"/>
              <p:cNvSpPr>
                <a:spLocks noChangeArrowheads="1"/>
              </p:cNvSpPr>
              <p:nvPr/>
            </p:nvSpPr>
            <p:spPr bwMode="auto">
              <a:xfrm>
                <a:off x="1999062" y="6019857"/>
                <a:ext cx="1332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86" name="Egyenes összekötő 185"/>
              <p:cNvCxnSpPr/>
              <p:nvPr/>
            </p:nvCxnSpPr>
            <p:spPr>
              <a:xfrm>
                <a:off x="1238124" y="6053168"/>
                <a:ext cx="75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Egyenes összekötő 189"/>
              <p:cNvCxnSpPr/>
              <p:nvPr/>
            </p:nvCxnSpPr>
            <p:spPr>
              <a:xfrm>
                <a:off x="3533614" y="6054739"/>
                <a:ext cx="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7" name="Rectangle 197"/>
              <p:cNvSpPr>
                <a:spLocks noChangeArrowheads="1"/>
              </p:cNvSpPr>
              <p:nvPr/>
            </p:nvSpPr>
            <p:spPr bwMode="auto">
              <a:xfrm>
                <a:off x="2103784" y="6022684"/>
                <a:ext cx="21600"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88" name="Rectangle 135"/>
              <p:cNvSpPr>
                <a:spLocks noChangeArrowheads="1"/>
              </p:cNvSpPr>
              <p:nvPr/>
            </p:nvSpPr>
            <p:spPr bwMode="auto">
              <a:xfrm>
                <a:off x="1237039" y="6019826"/>
                <a:ext cx="1332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89" name="Rectangle 135"/>
              <p:cNvSpPr>
                <a:spLocks noChangeArrowheads="1"/>
              </p:cNvSpPr>
              <p:nvPr/>
            </p:nvSpPr>
            <p:spPr bwMode="auto">
              <a:xfrm>
                <a:off x="3577345" y="6019810"/>
                <a:ext cx="1332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grpSp>
        <p:sp>
          <p:nvSpPr>
            <p:cNvPr id="192" name="Rectangle 197"/>
            <p:cNvSpPr>
              <a:spLocks noChangeArrowheads="1"/>
            </p:cNvSpPr>
            <p:nvPr/>
          </p:nvSpPr>
          <p:spPr bwMode="auto">
            <a:xfrm>
              <a:off x="3604107" y="5108313"/>
              <a:ext cx="7200"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grpSp>
          <p:nvGrpSpPr>
            <p:cNvPr id="193" name="Csoportba foglalás 192"/>
            <p:cNvGrpSpPr/>
            <p:nvPr/>
          </p:nvGrpSpPr>
          <p:grpSpPr>
            <a:xfrm>
              <a:off x="1296988" y="5107584"/>
              <a:ext cx="2470691" cy="262989"/>
              <a:chOff x="1237039" y="5821925"/>
              <a:chExt cx="2470691" cy="262989"/>
            </a:xfrm>
          </p:grpSpPr>
          <p:cxnSp>
            <p:nvCxnSpPr>
              <p:cNvPr id="194" name="Egyenes összekötő 193"/>
              <p:cNvCxnSpPr/>
              <p:nvPr/>
            </p:nvCxnSpPr>
            <p:spPr>
              <a:xfrm>
                <a:off x="2362086" y="6053168"/>
                <a:ext cx="10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5" name="Rectangle 135"/>
              <p:cNvSpPr>
                <a:spLocks noChangeArrowheads="1"/>
              </p:cNvSpPr>
              <p:nvPr/>
            </p:nvSpPr>
            <p:spPr bwMode="auto">
              <a:xfrm>
                <a:off x="3401853" y="6019810"/>
                <a:ext cx="1332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97" name="Egyenes összekötő 196"/>
              <p:cNvCxnSpPr/>
              <p:nvPr/>
            </p:nvCxnSpPr>
            <p:spPr>
              <a:xfrm>
                <a:off x="1238124" y="6053168"/>
                <a:ext cx="7308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Egyenes összekötő 200"/>
              <p:cNvCxnSpPr/>
              <p:nvPr/>
            </p:nvCxnSpPr>
            <p:spPr>
              <a:xfrm>
                <a:off x="3533614" y="6054739"/>
                <a:ext cx="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8" name="Rectangle 197"/>
              <p:cNvSpPr>
                <a:spLocks noChangeArrowheads="1"/>
              </p:cNvSpPr>
              <p:nvPr/>
            </p:nvSpPr>
            <p:spPr bwMode="auto">
              <a:xfrm>
                <a:off x="1974329" y="5821925"/>
                <a:ext cx="396000"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99" name="Rectangle 135"/>
              <p:cNvSpPr>
                <a:spLocks noChangeArrowheads="1"/>
              </p:cNvSpPr>
              <p:nvPr/>
            </p:nvSpPr>
            <p:spPr bwMode="auto">
              <a:xfrm>
                <a:off x="1237039" y="6019826"/>
                <a:ext cx="1332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00" name="Rectangle 135"/>
              <p:cNvSpPr>
                <a:spLocks noChangeArrowheads="1"/>
              </p:cNvSpPr>
              <p:nvPr/>
            </p:nvSpPr>
            <p:spPr bwMode="auto">
              <a:xfrm>
                <a:off x="3574530" y="6019810"/>
                <a:ext cx="1332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grpSp>
        <p:sp>
          <p:nvSpPr>
            <p:cNvPr id="203" name="Rectangle 135"/>
            <p:cNvSpPr>
              <a:spLocks noChangeArrowheads="1"/>
            </p:cNvSpPr>
            <p:nvPr/>
          </p:nvSpPr>
          <p:spPr bwMode="auto">
            <a:xfrm>
              <a:off x="3525669" y="5110202"/>
              <a:ext cx="72000" cy="65088"/>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04" name="Rectangle 135"/>
            <p:cNvSpPr>
              <a:spLocks noChangeArrowheads="1"/>
            </p:cNvSpPr>
            <p:nvPr/>
          </p:nvSpPr>
          <p:spPr bwMode="auto">
            <a:xfrm>
              <a:off x="3525653" y="5305469"/>
              <a:ext cx="72000" cy="65088"/>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05" name="Rectangle 197"/>
            <p:cNvSpPr>
              <a:spLocks noChangeArrowheads="1"/>
            </p:cNvSpPr>
            <p:nvPr/>
          </p:nvSpPr>
          <p:spPr bwMode="auto">
            <a:xfrm>
              <a:off x="3604091" y="5308343"/>
              <a:ext cx="7200"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06" name="Szövegdoboz 205">
              <a:extLst>
                <a:ext uri="{FF2B5EF4-FFF2-40B4-BE49-F238E27FC236}">
                  <a16:creationId xmlns="" xmlns:a16="http://schemas.microsoft.com/office/drawing/2014/main" id="{4D87E8C7-21EE-4DEC-A10A-6BE3F526CD97}"/>
                </a:ext>
              </a:extLst>
            </p:cNvPr>
            <p:cNvSpPr txBox="1"/>
            <p:nvPr/>
          </p:nvSpPr>
          <p:spPr>
            <a:xfrm rot="16200000">
              <a:off x="755267" y="5034134"/>
              <a:ext cx="692793" cy="230832"/>
            </a:xfrm>
            <a:prstGeom prst="rect">
              <a:avLst/>
            </a:prstGeom>
            <a:noFill/>
          </p:spPr>
          <p:txBody>
            <a:bodyPr wrap="square" rtlCol="0">
              <a:spAutoFit/>
            </a:bodyPr>
            <a:lstStyle/>
            <a:p>
              <a:r>
                <a:rPr lang="hu-HU" sz="900" smtClean="0">
                  <a:latin typeface="Calibri" panose="020F0502020204030204" pitchFamily="34" charset="0"/>
                  <a:cs typeface="Calibri" panose="020F0502020204030204" pitchFamily="34" charset="0"/>
                </a:rPr>
                <a:t>mGI.12/3</a:t>
              </a:r>
              <a:endParaRPr lang="hu-HU" sz="900" dirty="0">
                <a:latin typeface="Calibri" panose="020F0502020204030204" pitchFamily="34" charset="0"/>
                <a:cs typeface="Calibri" panose="020F0502020204030204" pitchFamily="34" charset="0"/>
              </a:endParaRPr>
            </a:p>
          </p:txBody>
        </p:sp>
        <p:grpSp>
          <p:nvGrpSpPr>
            <p:cNvPr id="207" name="Csoportba foglalás 206"/>
            <p:cNvGrpSpPr/>
            <p:nvPr/>
          </p:nvGrpSpPr>
          <p:grpSpPr>
            <a:xfrm>
              <a:off x="1113630" y="4925170"/>
              <a:ext cx="234125" cy="459629"/>
              <a:chOff x="1085087" y="5972921"/>
              <a:chExt cx="234125" cy="459629"/>
            </a:xfrm>
          </p:grpSpPr>
          <p:sp>
            <p:nvSpPr>
              <p:cNvPr id="208" name="Szövegdoboz 207">
                <a:extLst>
                  <a:ext uri="{FF2B5EF4-FFF2-40B4-BE49-F238E27FC236}">
                    <a16:creationId xmlns="" xmlns:a16="http://schemas.microsoft.com/office/drawing/2014/main" id="{74DA1930-34C2-44D5-B5B4-E8B68926C6BD}"/>
                  </a:ext>
                </a:extLst>
              </p:cNvPr>
              <p:cNvSpPr txBox="1"/>
              <p:nvPr/>
            </p:nvSpPr>
            <p:spPr>
              <a:xfrm>
                <a:off x="1086183" y="5972921"/>
                <a:ext cx="190167" cy="215444"/>
              </a:xfrm>
              <a:prstGeom prst="rect">
                <a:avLst/>
              </a:prstGeom>
              <a:noFill/>
            </p:spPr>
            <p:txBody>
              <a:bodyPr wrap="square" rtlCol="0">
                <a:spAutoFit/>
              </a:bodyPr>
              <a:lstStyle/>
              <a:p>
                <a:r>
                  <a:rPr lang="hu-HU" sz="800" dirty="0"/>
                  <a:t>a</a:t>
                </a:r>
              </a:p>
            </p:txBody>
          </p:sp>
          <p:sp>
            <p:nvSpPr>
              <p:cNvPr id="209" name="Szövegdoboz 208">
                <a:extLst>
                  <a:ext uri="{FF2B5EF4-FFF2-40B4-BE49-F238E27FC236}">
                    <a16:creationId xmlns="" xmlns:a16="http://schemas.microsoft.com/office/drawing/2014/main" id="{8899D434-0AD4-4495-BB7F-85F7A8B52F31}"/>
                  </a:ext>
                </a:extLst>
              </p:cNvPr>
              <p:cNvSpPr txBox="1"/>
              <p:nvPr/>
            </p:nvSpPr>
            <p:spPr>
              <a:xfrm>
                <a:off x="1085087" y="6085529"/>
                <a:ext cx="234125" cy="215444"/>
              </a:xfrm>
              <a:prstGeom prst="rect">
                <a:avLst/>
              </a:prstGeom>
              <a:noFill/>
            </p:spPr>
            <p:txBody>
              <a:bodyPr wrap="square" rtlCol="0">
                <a:spAutoFit/>
              </a:bodyPr>
              <a:lstStyle/>
              <a:p>
                <a:r>
                  <a:rPr lang="hu-HU" sz="800" smtClean="0"/>
                  <a:t>b</a:t>
                </a:r>
                <a:endParaRPr lang="hu-HU" sz="800" dirty="0"/>
              </a:p>
            </p:txBody>
          </p:sp>
          <p:sp>
            <p:nvSpPr>
              <p:cNvPr id="210" name="Szövegdoboz 209">
                <a:extLst>
                  <a:ext uri="{FF2B5EF4-FFF2-40B4-BE49-F238E27FC236}">
                    <a16:creationId xmlns="" xmlns:a16="http://schemas.microsoft.com/office/drawing/2014/main" id="{E7E32106-6AE2-481E-B093-7B8D0658A3EF}"/>
                  </a:ext>
                </a:extLst>
              </p:cNvPr>
              <p:cNvSpPr txBox="1"/>
              <p:nvPr/>
            </p:nvSpPr>
            <p:spPr>
              <a:xfrm>
                <a:off x="1085685" y="6175058"/>
                <a:ext cx="219244" cy="215444"/>
              </a:xfrm>
              <a:prstGeom prst="rect">
                <a:avLst/>
              </a:prstGeom>
              <a:noFill/>
            </p:spPr>
            <p:txBody>
              <a:bodyPr wrap="square" rtlCol="0">
                <a:spAutoFit/>
              </a:bodyPr>
              <a:lstStyle/>
              <a:p>
                <a:r>
                  <a:rPr lang="hu-HU" sz="800" smtClean="0"/>
                  <a:t>c</a:t>
                </a:r>
                <a:endParaRPr lang="hu-HU" sz="800" dirty="0"/>
              </a:p>
            </p:txBody>
          </p:sp>
          <p:sp>
            <p:nvSpPr>
              <p:cNvPr id="211" name="Bal oldali kapcsos zárójel 210"/>
              <p:cNvSpPr/>
              <p:nvPr/>
            </p:nvSpPr>
            <p:spPr>
              <a:xfrm>
                <a:off x="1100145" y="6022975"/>
                <a:ext cx="72000" cy="40957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grpSp>
        <p:sp>
          <p:nvSpPr>
            <p:cNvPr id="212" name="Szövegdoboz 211">
              <a:extLst>
                <a:ext uri="{FF2B5EF4-FFF2-40B4-BE49-F238E27FC236}">
                  <a16:creationId xmlns="" xmlns:a16="http://schemas.microsoft.com/office/drawing/2014/main" id="{E7E32106-6AE2-481E-B093-7B8D0658A3EF}"/>
                </a:ext>
              </a:extLst>
            </p:cNvPr>
            <p:cNvSpPr txBox="1"/>
            <p:nvPr/>
          </p:nvSpPr>
          <p:spPr>
            <a:xfrm>
              <a:off x="1115740" y="5226584"/>
              <a:ext cx="219244" cy="215444"/>
            </a:xfrm>
            <a:prstGeom prst="rect">
              <a:avLst/>
            </a:prstGeom>
            <a:noFill/>
          </p:spPr>
          <p:txBody>
            <a:bodyPr wrap="square" rtlCol="0">
              <a:spAutoFit/>
            </a:bodyPr>
            <a:lstStyle/>
            <a:p>
              <a:r>
                <a:rPr lang="hu-HU" sz="800" smtClean="0"/>
                <a:t>d</a:t>
              </a:r>
              <a:endParaRPr lang="hu-HU" sz="800" dirty="0"/>
            </a:p>
          </p:txBody>
        </p:sp>
        <p:sp>
          <p:nvSpPr>
            <p:cNvPr id="191" name="Szövegdoboz 190"/>
            <p:cNvSpPr txBox="1"/>
            <p:nvPr/>
          </p:nvSpPr>
          <p:spPr>
            <a:xfrm>
              <a:off x="1140834" y="2964359"/>
              <a:ext cx="409086" cy="169277"/>
            </a:xfrm>
            <a:prstGeom prst="rect">
              <a:avLst/>
            </a:prstGeom>
            <a:noFill/>
          </p:spPr>
          <p:txBody>
            <a:bodyPr wrap="none" rtlCol="0">
              <a:spAutoFit/>
            </a:bodyPr>
            <a:lstStyle/>
            <a:p>
              <a:r>
                <a:rPr lang="hu-HU" sz="500" smtClean="0"/>
                <a:t>6421125</a:t>
              </a:r>
              <a:endParaRPr lang="hu-HU" sz="500">
                <a:latin typeface="Arial" pitchFamily="34" charset="0"/>
                <a:cs typeface="Arial" pitchFamily="34" charset="0"/>
              </a:endParaRPr>
            </a:p>
          </p:txBody>
        </p:sp>
        <p:sp>
          <p:nvSpPr>
            <p:cNvPr id="213" name="Téglalap 212"/>
            <p:cNvSpPr/>
            <p:nvPr/>
          </p:nvSpPr>
          <p:spPr>
            <a:xfrm>
              <a:off x="908050" y="2432618"/>
              <a:ext cx="5184000" cy="3149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6" name="Szövegdoboz 195"/>
            <p:cNvSpPr txBox="1"/>
            <p:nvPr/>
          </p:nvSpPr>
          <p:spPr>
            <a:xfrm>
              <a:off x="5292721" y="2962231"/>
              <a:ext cx="409086" cy="169277"/>
            </a:xfrm>
            <a:prstGeom prst="rect">
              <a:avLst/>
            </a:prstGeom>
            <a:noFill/>
          </p:spPr>
          <p:txBody>
            <a:bodyPr wrap="none" rtlCol="0">
              <a:spAutoFit/>
            </a:bodyPr>
            <a:lstStyle/>
            <a:p>
              <a:r>
                <a:rPr lang="hu-HU" sz="500" smtClean="0"/>
                <a:t>6435424</a:t>
              </a:r>
              <a:endParaRPr lang="hu-HU" sz="500">
                <a:latin typeface="Arial" pitchFamily="34" charset="0"/>
                <a:cs typeface="Arial" pitchFamily="34" charset="0"/>
              </a:endParaRPr>
            </a:p>
          </p:txBody>
        </p:sp>
        <p:sp>
          <p:nvSpPr>
            <p:cNvPr id="202" name="Szövegdoboz 201"/>
            <p:cNvSpPr txBox="1"/>
            <p:nvPr/>
          </p:nvSpPr>
          <p:spPr>
            <a:xfrm>
              <a:off x="1196965" y="3505157"/>
              <a:ext cx="409086" cy="169277"/>
            </a:xfrm>
            <a:prstGeom prst="rect">
              <a:avLst/>
            </a:prstGeom>
            <a:noFill/>
          </p:spPr>
          <p:txBody>
            <a:bodyPr wrap="none" rtlCol="0">
              <a:spAutoFit/>
            </a:bodyPr>
            <a:lstStyle/>
            <a:p>
              <a:r>
                <a:rPr lang="hu-HU" sz="500" smtClean="0"/>
                <a:t>6430608</a:t>
              </a:r>
              <a:endParaRPr lang="hu-HU" sz="500">
                <a:latin typeface="Arial" pitchFamily="34" charset="0"/>
                <a:cs typeface="Arial" pitchFamily="34" charset="0"/>
              </a:endParaRPr>
            </a:p>
          </p:txBody>
        </p:sp>
        <p:sp>
          <p:nvSpPr>
            <p:cNvPr id="214" name="Szövegdoboz 213"/>
            <p:cNvSpPr txBox="1"/>
            <p:nvPr/>
          </p:nvSpPr>
          <p:spPr>
            <a:xfrm>
              <a:off x="5447560" y="3524076"/>
              <a:ext cx="409086" cy="169277"/>
            </a:xfrm>
            <a:prstGeom prst="rect">
              <a:avLst/>
            </a:prstGeom>
            <a:noFill/>
          </p:spPr>
          <p:txBody>
            <a:bodyPr wrap="none" rtlCol="0">
              <a:spAutoFit/>
            </a:bodyPr>
            <a:lstStyle/>
            <a:p>
              <a:r>
                <a:rPr lang="hu-HU" sz="500" smtClean="0"/>
                <a:t>6431253</a:t>
              </a:r>
              <a:endParaRPr lang="hu-HU" sz="500">
                <a:latin typeface="Arial" pitchFamily="34" charset="0"/>
                <a:cs typeface="Arial" pitchFamily="34" charset="0"/>
              </a:endParaRPr>
            </a:p>
          </p:txBody>
        </p:sp>
        <p:sp>
          <p:nvSpPr>
            <p:cNvPr id="215" name="Szövegdoboz 214">
              <a:extLst>
                <a:ext uri="{FF2B5EF4-FFF2-40B4-BE49-F238E27FC236}">
                  <a16:creationId xmlns="" xmlns:a16="http://schemas.microsoft.com/office/drawing/2014/main" id="{16F29B35-23DB-42A3-B738-FF19B461D464}"/>
                </a:ext>
              </a:extLst>
            </p:cNvPr>
            <p:cNvSpPr txBox="1"/>
            <p:nvPr/>
          </p:nvSpPr>
          <p:spPr>
            <a:xfrm>
              <a:off x="3514725" y="657225"/>
              <a:ext cx="322418" cy="400110"/>
            </a:xfrm>
            <a:prstGeom prst="rect">
              <a:avLst/>
            </a:prstGeom>
            <a:noFill/>
          </p:spPr>
          <p:txBody>
            <a:bodyPr wrap="square" rtlCol="0">
              <a:spAutoFit/>
            </a:bodyPr>
            <a:lstStyle/>
            <a:p>
              <a:r>
                <a:rPr lang="hu-HU" sz="2000" dirty="0"/>
                <a:t>B</a:t>
              </a:r>
            </a:p>
          </p:txBody>
        </p:sp>
        <p:sp>
          <p:nvSpPr>
            <p:cNvPr id="216" name="Szövegdoboz 215">
              <a:extLst>
                <a:ext uri="{FF2B5EF4-FFF2-40B4-BE49-F238E27FC236}">
                  <a16:creationId xmlns="" xmlns:a16="http://schemas.microsoft.com/office/drawing/2014/main" id="{16F29B35-23DB-42A3-B738-FF19B461D464}"/>
                </a:ext>
              </a:extLst>
            </p:cNvPr>
            <p:cNvSpPr txBox="1"/>
            <p:nvPr/>
          </p:nvSpPr>
          <p:spPr>
            <a:xfrm>
              <a:off x="573445" y="2337308"/>
              <a:ext cx="322418" cy="400110"/>
            </a:xfrm>
            <a:prstGeom prst="rect">
              <a:avLst/>
            </a:prstGeom>
            <a:noFill/>
          </p:spPr>
          <p:txBody>
            <a:bodyPr wrap="square" rtlCol="0">
              <a:spAutoFit/>
            </a:bodyPr>
            <a:lstStyle/>
            <a:p>
              <a:r>
                <a:rPr lang="hu-HU" sz="2000" smtClean="0"/>
                <a:t>C</a:t>
              </a:r>
              <a:endParaRPr lang="hu-HU" sz="2000" dirty="0"/>
            </a:p>
          </p:txBody>
        </p:sp>
        <p:sp>
          <p:nvSpPr>
            <p:cNvPr id="217" name="Szövegdoboz 216">
              <a:extLst>
                <a:ext uri="{FF2B5EF4-FFF2-40B4-BE49-F238E27FC236}">
                  <a16:creationId xmlns="" xmlns:a16="http://schemas.microsoft.com/office/drawing/2014/main" id="{A2E63531-9A42-4942-ACC7-6E6F90A84DAE}"/>
                </a:ext>
              </a:extLst>
            </p:cNvPr>
            <p:cNvSpPr txBox="1"/>
            <p:nvPr/>
          </p:nvSpPr>
          <p:spPr>
            <a:xfrm>
              <a:off x="610560" y="682860"/>
              <a:ext cx="322418" cy="369332"/>
            </a:xfrm>
            <a:prstGeom prst="rect">
              <a:avLst/>
            </a:prstGeom>
            <a:noFill/>
          </p:spPr>
          <p:txBody>
            <a:bodyPr wrap="square" rtlCol="0">
              <a:spAutoFit/>
            </a:bodyPr>
            <a:lstStyle/>
            <a:p>
              <a:r>
                <a:rPr lang="hu-HU" dirty="0"/>
                <a:t>A</a:t>
              </a:r>
            </a:p>
          </p:txBody>
        </p:sp>
        <p:sp>
          <p:nvSpPr>
            <p:cNvPr id="218" name="Szövegdoboz 217"/>
            <p:cNvSpPr txBox="1"/>
            <p:nvPr/>
          </p:nvSpPr>
          <p:spPr>
            <a:xfrm>
              <a:off x="802446" y="5767829"/>
              <a:ext cx="5457114" cy="1384995"/>
            </a:xfrm>
            <a:prstGeom prst="rect">
              <a:avLst/>
            </a:prstGeom>
            <a:noFill/>
          </p:spPr>
          <p:txBody>
            <a:bodyPr wrap="square" rtlCol="0">
              <a:spAutoFit/>
            </a:bodyPr>
            <a:lstStyle/>
            <a:p>
              <a:pPr algn="just"/>
              <a:r>
                <a:rPr lang="hu-HU" sz="1200" b="1" smtClean="0">
                  <a:latin typeface="Times New Roman" pitchFamily="18" charset="0"/>
                  <a:cs typeface="Times New Roman" pitchFamily="18" charset="0"/>
                </a:rPr>
                <a:t>Fig. S6 </a:t>
              </a:r>
              <a:r>
                <a:rPr lang="hu-HU" sz="1200" smtClean="0">
                  <a:latin typeface="Times New Roman" pitchFamily="18" charset="0"/>
                  <a:cs typeface="Times New Roman" pitchFamily="18" charset="0"/>
                </a:rPr>
                <a:t>Detection the mutations in the mGI.12 lines derived from the potato cv. Désirée. </a:t>
              </a:r>
              <a:r>
                <a:rPr lang="hu-HU" sz="1200" b="1" smtClean="0">
                  <a:latin typeface="Times New Roman" pitchFamily="18" charset="0"/>
                  <a:cs typeface="Times New Roman" pitchFamily="18" charset="0"/>
                </a:rPr>
                <a:t>(A) </a:t>
              </a:r>
              <a:r>
                <a:rPr lang="hu-HU" sz="1200" smtClean="0">
                  <a:latin typeface="Times New Roman" pitchFamily="18" charset="0"/>
                  <a:cs typeface="Times New Roman" pitchFamily="18" charset="0"/>
                </a:rPr>
                <a:t>PCR products on agarose gel obtained from the genomic DNA of the mGI.12 mutants and Désirée (DES) using the primer pair corresponding to the gRNAs. </a:t>
              </a:r>
              <a:r>
                <a:rPr lang="hu-HU" sz="1200" b="1" smtClean="0">
                  <a:latin typeface="Times New Roman" pitchFamily="18" charset="0"/>
                  <a:cs typeface="Times New Roman" pitchFamily="18" charset="0"/>
                </a:rPr>
                <a:t>(B) </a:t>
              </a:r>
              <a:r>
                <a:rPr lang="hu-HU" sz="1200" smtClean="0">
                  <a:latin typeface="Times New Roman" pitchFamily="18" charset="0"/>
                  <a:cs typeface="Times New Roman" pitchFamily="18" charset="0"/>
                </a:rPr>
                <a:t>qPCR result obtained from the genomic DNA of the mGI.12 mutants and DES using the primer pair corresponding to the gRNAs. </a:t>
              </a:r>
              <a:r>
                <a:rPr lang="hu-HU" sz="1200" b="1" smtClean="0">
                  <a:latin typeface="Times New Roman" pitchFamily="18" charset="0"/>
                  <a:cs typeface="Times New Roman" pitchFamily="18" charset="0"/>
                </a:rPr>
                <a:t>(C) </a:t>
              </a:r>
              <a:r>
                <a:rPr lang="hu-HU" sz="1200" smtClean="0">
                  <a:latin typeface="Times New Roman" pitchFamily="18" charset="0"/>
                  <a:cs typeface="Times New Roman" pitchFamily="18" charset="0"/>
                </a:rPr>
                <a:t>Schematic drawing presenting the genomic structure of </a:t>
              </a:r>
              <a:r>
                <a:rPr lang="hu-HU" sz="1200" i="1" smtClean="0">
                  <a:latin typeface="Times New Roman" pitchFamily="18" charset="0"/>
                  <a:cs typeface="Times New Roman" pitchFamily="18" charset="0"/>
                </a:rPr>
                <a:t>GI.12 </a:t>
              </a:r>
              <a:r>
                <a:rPr lang="hu-HU" sz="1200" smtClean="0">
                  <a:latin typeface="Times New Roman" pitchFamily="18" charset="0"/>
                  <a:cs typeface="Times New Roman" pitchFamily="18" charset="0"/>
                </a:rPr>
                <a:t>and the mutations in the </a:t>
              </a:r>
              <a:r>
                <a:rPr lang="hu-HU" sz="1200">
                  <a:latin typeface="Times New Roman" pitchFamily="18" charset="0"/>
                  <a:cs typeface="Times New Roman" pitchFamily="18" charset="0"/>
                </a:rPr>
                <a:t>m</a:t>
              </a:r>
              <a:r>
                <a:rPr lang="hu-HU" sz="1200" smtClean="0">
                  <a:latin typeface="Times New Roman" pitchFamily="18" charset="0"/>
                  <a:cs typeface="Times New Roman" pitchFamily="18" charset="0"/>
                </a:rPr>
                <a:t>GI.12 lines. See the Fig. S2 legend for more details. </a:t>
              </a:r>
              <a:endParaRPr lang="hu-HU" sz="120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3" cstate="print"/>
            <a:srcRect/>
            <a:stretch>
              <a:fillRect/>
            </a:stretch>
          </p:blipFill>
          <p:spPr bwMode="auto">
            <a:xfrm>
              <a:off x="3877266" y="788573"/>
              <a:ext cx="2213877" cy="1332000"/>
            </a:xfrm>
            <a:prstGeom prst="rect">
              <a:avLst/>
            </a:prstGeom>
            <a:noFill/>
            <a:ln w="9525">
              <a:noFill/>
              <a:miter lim="800000"/>
              <a:headEnd/>
              <a:tailEnd/>
            </a:ln>
            <a:effectLst/>
          </p:spPr>
        </p:pic>
      </p:grpSp>
      <p:grpSp>
        <p:nvGrpSpPr>
          <p:cNvPr id="220" name="Csoportba foglalás 219"/>
          <p:cNvGrpSpPr/>
          <p:nvPr/>
        </p:nvGrpSpPr>
        <p:grpSpPr>
          <a:xfrm>
            <a:off x="2084557" y="3878475"/>
            <a:ext cx="1925044" cy="1818627"/>
            <a:chOff x="2084557" y="3878475"/>
            <a:chExt cx="1925044" cy="1818627"/>
          </a:xfrm>
        </p:grpSpPr>
        <p:sp>
          <p:nvSpPr>
            <p:cNvPr id="224" name="Rectangle 197"/>
            <p:cNvSpPr>
              <a:spLocks noChangeArrowheads="1"/>
            </p:cNvSpPr>
            <p:nvPr/>
          </p:nvSpPr>
          <p:spPr bwMode="auto">
            <a:xfrm>
              <a:off x="2194990" y="4402986"/>
              <a:ext cx="14400"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0" name="Egyenes összekötő 9"/>
            <p:cNvCxnSpPr/>
            <p:nvPr/>
          </p:nvCxnSpPr>
          <p:spPr>
            <a:xfrm>
              <a:off x="3730432" y="4064349"/>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2" name="Rectangle 197"/>
            <p:cNvSpPr>
              <a:spLocks noChangeArrowheads="1"/>
            </p:cNvSpPr>
            <p:nvPr/>
          </p:nvSpPr>
          <p:spPr bwMode="auto">
            <a:xfrm>
              <a:off x="3518061" y="5003193"/>
              <a:ext cx="14400"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25" name="Rectangle 135"/>
            <p:cNvSpPr>
              <a:spLocks noChangeArrowheads="1"/>
            </p:cNvSpPr>
            <p:nvPr/>
          </p:nvSpPr>
          <p:spPr bwMode="auto">
            <a:xfrm>
              <a:off x="3644975" y="4115593"/>
              <a:ext cx="1332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26" name="Szövegdoboz 225">
              <a:extLst>
                <a:ext uri="{FF2B5EF4-FFF2-40B4-BE49-F238E27FC236}">
                  <a16:creationId xmlns="" xmlns:a16="http://schemas.microsoft.com/office/drawing/2014/main" id="{4EE76BA7-CD12-41BB-977C-C5A7BBC8776B}"/>
                </a:ext>
              </a:extLst>
            </p:cNvPr>
            <p:cNvSpPr txBox="1"/>
            <p:nvPr/>
          </p:nvSpPr>
          <p:spPr>
            <a:xfrm>
              <a:off x="3560512" y="3878475"/>
              <a:ext cx="449089" cy="246221"/>
            </a:xfrm>
            <a:prstGeom prst="rect">
              <a:avLst/>
            </a:prstGeom>
            <a:noFill/>
          </p:spPr>
          <p:txBody>
            <a:bodyPr wrap="square" rtlCol="0">
              <a:spAutoFit/>
            </a:bodyPr>
            <a:lstStyle/>
            <a:p>
              <a:r>
                <a:rPr lang="hu-HU" sz="1000" smtClean="0"/>
                <a:t>P10</a:t>
              </a:r>
              <a:endParaRPr lang="hu-HU" sz="1000" dirty="0"/>
            </a:p>
          </p:txBody>
        </p:sp>
        <p:sp>
          <p:nvSpPr>
            <p:cNvPr id="228" name="Rectangle 135"/>
            <p:cNvSpPr>
              <a:spLocks noChangeArrowheads="1"/>
            </p:cNvSpPr>
            <p:nvPr/>
          </p:nvSpPr>
          <p:spPr bwMode="auto">
            <a:xfrm>
              <a:off x="2084557" y="5632014"/>
              <a:ext cx="1332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29" name="Rectangle 197"/>
            <p:cNvSpPr>
              <a:spLocks noChangeArrowheads="1"/>
            </p:cNvSpPr>
            <p:nvPr/>
          </p:nvSpPr>
          <p:spPr bwMode="auto">
            <a:xfrm>
              <a:off x="2190151" y="5630255"/>
              <a:ext cx="10800"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Csoportba foglalás 30"/>
          <p:cNvGrpSpPr/>
          <p:nvPr/>
        </p:nvGrpSpPr>
        <p:grpSpPr>
          <a:xfrm>
            <a:off x="588967" y="1513555"/>
            <a:ext cx="5729400" cy="7103058"/>
            <a:chOff x="431307" y="1513555"/>
            <a:chExt cx="5729400" cy="7103058"/>
          </a:xfrm>
        </p:grpSpPr>
        <p:pic>
          <p:nvPicPr>
            <p:cNvPr id="2" name="Kép 1"/>
            <p:cNvPicPr>
              <a:picLocks noChangeAspect="1"/>
            </p:cNvPicPr>
            <p:nvPr/>
          </p:nvPicPr>
          <p:blipFill rotWithShape="1">
            <a:blip r:embed="rId2" cstate="print"/>
            <a:srcRect t="79916"/>
            <a:stretch/>
          </p:blipFill>
          <p:spPr>
            <a:xfrm>
              <a:off x="431307" y="3449574"/>
              <a:ext cx="5220000" cy="579501"/>
            </a:xfrm>
            <a:prstGeom prst="rect">
              <a:avLst/>
            </a:prstGeom>
          </p:spPr>
        </p:pic>
        <p:pic>
          <p:nvPicPr>
            <p:cNvPr id="5" name="Kép 4"/>
            <p:cNvPicPr>
              <a:picLocks noChangeAspect="1"/>
            </p:cNvPicPr>
            <p:nvPr/>
          </p:nvPicPr>
          <p:blipFill rotWithShape="1">
            <a:blip r:embed="rId2" cstate="print"/>
            <a:srcRect t="79916"/>
            <a:stretch/>
          </p:blipFill>
          <p:spPr>
            <a:xfrm>
              <a:off x="440832" y="6764274"/>
              <a:ext cx="5188466" cy="576000"/>
            </a:xfrm>
            <a:prstGeom prst="rect">
              <a:avLst/>
            </a:prstGeom>
          </p:spPr>
        </p:pic>
        <p:sp>
          <p:nvSpPr>
            <p:cNvPr id="7" name="Szövegdoboz 6"/>
            <p:cNvSpPr txBox="1"/>
            <p:nvPr/>
          </p:nvSpPr>
          <p:spPr>
            <a:xfrm>
              <a:off x="692150" y="7600950"/>
              <a:ext cx="5241925" cy="1015663"/>
            </a:xfrm>
            <a:prstGeom prst="rect">
              <a:avLst/>
            </a:prstGeom>
            <a:noFill/>
          </p:spPr>
          <p:txBody>
            <a:bodyPr wrap="square" rtlCol="0">
              <a:spAutoFit/>
            </a:bodyPr>
            <a:lstStyle/>
            <a:p>
              <a:pPr algn="just"/>
              <a:r>
                <a:rPr lang="hu-HU" sz="1200" b="1" smtClean="0">
                  <a:latin typeface="Times New Roman" panose="02020603050405020304" pitchFamily="18" charset="0"/>
                  <a:cs typeface="Times New Roman" panose="02020603050405020304" pitchFamily="18" charset="0"/>
                </a:rPr>
                <a:t>Fig. S7 </a:t>
              </a:r>
              <a:r>
                <a:rPr lang="hu-HU" sz="1200" smtClean="0">
                  <a:latin typeface="Times New Roman" panose="02020603050405020304" pitchFamily="18" charset="0"/>
                  <a:cs typeface="Times New Roman" panose="02020603050405020304" pitchFamily="18" charset="0"/>
                </a:rPr>
                <a:t>Correlation between the mutations at protein level in GI.12 and the phenotype of the plants. Schematic </a:t>
              </a:r>
              <a:r>
                <a:rPr lang="hu-HU" sz="1200">
                  <a:latin typeface="Times New Roman" pitchFamily="18" charset="0"/>
                  <a:cs typeface="Times New Roman" pitchFamily="18" charset="0"/>
                </a:rPr>
                <a:t>representation of the </a:t>
              </a:r>
              <a:r>
                <a:rPr lang="hu-HU" sz="1200" smtClean="0">
                  <a:latin typeface="Times New Roman" pitchFamily="18" charset="0"/>
                  <a:cs typeface="Times New Roman" pitchFamily="18" charset="0"/>
                </a:rPr>
                <a:t>GI.12 </a:t>
              </a:r>
              <a:r>
                <a:rPr lang="hu-HU" sz="1200">
                  <a:latin typeface="Times New Roman" pitchFamily="18" charset="0"/>
                  <a:cs typeface="Times New Roman" pitchFamily="18" charset="0"/>
                </a:rPr>
                <a:t>protein in </a:t>
              </a:r>
              <a:r>
                <a:rPr lang="hu-HU" sz="1200" smtClean="0">
                  <a:latin typeface="Times New Roman" pitchFamily="18" charset="0"/>
                  <a:cs typeface="Times New Roman" pitchFamily="18" charset="0"/>
                </a:rPr>
                <a:t>the </a:t>
              </a:r>
              <a:r>
                <a:rPr lang="hu-HU" sz="1200" i="1" smtClean="0">
                  <a:latin typeface="Times New Roman" pitchFamily="18" charset="0"/>
                  <a:cs typeface="Times New Roman" pitchFamily="18" charset="0"/>
                </a:rPr>
                <a:t>S</a:t>
              </a:r>
              <a:r>
                <a:rPr lang="hu-HU" sz="1200" i="1">
                  <a:latin typeface="Times New Roman" pitchFamily="18" charset="0"/>
                  <a:cs typeface="Times New Roman" pitchFamily="18" charset="0"/>
                </a:rPr>
                <a:t>. </a:t>
              </a:r>
              <a:r>
                <a:rPr lang="hu-HU" sz="1200" i="1" smtClean="0">
                  <a:latin typeface="Times New Roman" pitchFamily="18" charset="0"/>
                  <a:cs typeface="Times New Roman" pitchFamily="18" charset="0"/>
                </a:rPr>
                <a:t>tuberosum </a:t>
              </a:r>
              <a:r>
                <a:rPr lang="hu-HU" sz="1200" smtClean="0">
                  <a:latin typeface="Times New Roman" pitchFamily="18" charset="0"/>
                  <a:cs typeface="Times New Roman" pitchFamily="18" charset="0"/>
                </a:rPr>
                <a:t>cv. Désirée </a:t>
              </a:r>
              <a:r>
                <a:rPr lang="hu-HU" sz="1200">
                  <a:latin typeface="Times New Roman" pitchFamily="18" charset="0"/>
                  <a:cs typeface="Times New Roman" pitchFamily="18" charset="0"/>
                </a:rPr>
                <a:t>(</a:t>
              </a:r>
              <a:r>
                <a:rPr lang="hu-HU" sz="1200" b="1">
                  <a:latin typeface="Times New Roman" pitchFamily="18" charset="0"/>
                  <a:cs typeface="Times New Roman" pitchFamily="18" charset="0"/>
                </a:rPr>
                <a:t>A</a:t>
              </a:r>
              <a:r>
                <a:rPr lang="hu-HU" sz="1200">
                  <a:latin typeface="Times New Roman" pitchFamily="18" charset="0"/>
                  <a:cs typeface="Times New Roman" pitchFamily="18" charset="0"/>
                </a:rPr>
                <a:t>) and its mutants </a:t>
              </a:r>
              <a:r>
                <a:rPr lang="hu-HU" sz="1200" smtClean="0">
                  <a:latin typeface="Times New Roman" pitchFamily="18" charset="0"/>
                  <a:cs typeface="Times New Roman" pitchFamily="18" charset="0"/>
                </a:rPr>
                <a:t>generated </a:t>
              </a:r>
              <a:r>
                <a:rPr lang="hu-HU" sz="1200">
                  <a:latin typeface="Times New Roman" pitchFamily="18" charset="0"/>
                  <a:cs typeface="Times New Roman" pitchFamily="18" charset="0"/>
                </a:rPr>
                <a:t>by targeted mutagenesis using the </a:t>
              </a:r>
              <a:r>
                <a:rPr lang="hu-HU" sz="1200" smtClean="0">
                  <a:latin typeface="Times New Roman" pitchFamily="18" charset="0"/>
                  <a:cs typeface="Times New Roman" pitchFamily="18" charset="0"/>
                </a:rPr>
                <a:t>gRNAs </a:t>
              </a:r>
              <a:r>
                <a:rPr lang="hu-HU" sz="1200">
                  <a:latin typeface="Times New Roman" pitchFamily="18" charset="0"/>
                  <a:cs typeface="Times New Roman" pitchFamily="18" charset="0"/>
                </a:rPr>
                <a:t>corresponding to the amino acids labelled in yellow (</a:t>
              </a:r>
              <a:r>
                <a:rPr lang="hu-HU" sz="1200" b="1">
                  <a:latin typeface="Times New Roman" pitchFamily="18" charset="0"/>
                  <a:cs typeface="Times New Roman" pitchFamily="18" charset="0"/>
                </a:rPr>
                <a:t>B</a:t>
              </a:r>
              <a:r>
                <a:rPr lang="hu-HU" sz="1200">
                  <a:latin typeface="Times New Roman" pitchFamily="18" charset="0"/>
                  <a:cs typeface="Times New Roman" pitchFamily="18" charset="0"/>
                </a:rPr>
                <a:t>) and green (</a:t>
              </a:r>
              <a:r>
                <a:rPr lang="hu-HU" sz="1200" b="1">
                  <a:latin typeface="Times New Roman" pitchFamily="18" charset="0"/>
                  <a:cs typeface="Times New Roman" pitchFamily="18" charset="0"/>
                </a:rPr>
                <a:t>C</a:t>
              </a:r>
              <a:r>
                <a:rPr lang="hu-HU" sz="1200" smtClean="0">
                  <a:latin typeface="Times New Roman" pitchFamily="18" charset="0"/>
                  <a:cs typeface="Times New Roman" pitchFamily="18" charset="0"/>
                </a:rPr>
                <a:t>).  </a:t>
              </a:r>
              <a:endParaRPr lang="en-GB" sz="1200" b="1">
                <a:latin typeface="Times New Roman" panose="02020603050405020304" pitchFamily="18" charset="0"/>
                <a:cs typeface="Times New Roman" panose="02020603050405020304" pitchFamily="18" charset="0"/>
              </a:endParaRPr>
            </a:p>
          </p:txBody>
        </p:sp>
        <p:pic>
          <p:nvPicPr>
            <p:cNvPr id="8" name="Kép 7" descr="20240507_093416.jpg"/>
            <p:cNvPicPr>
              <a:picLocks noChangeAspect="1"/>
            </p:cNvPicPr>
            <p:nvPr/>
          </p:nvPicPr>
          <p:blipFill>
            <a:blip r:embed="rId3" cstate="print"/>
            <a:srcRect l="20031" t="14869" b="7165"/>
            <a:stretch>
              <a:fillRect/>
            </a:stretch>
          </p:blipFill>
          <p:spPr>
            <a:xfrm rot="5400000">
              <a:off x="5606694" y="1599567"/>
              <a:ext cx="640024" cy="468000"/>
            </a:xfrm>
            <a:prstGeom prst="rect">
              <a:avLst/>
            </a:prstGeom>
          </p:spPr>
        </p:pic>
        <p:pic>
          <p:nvPicPr>
            <p:cNvPr id="9" name="Kép 8" descr="20240507_093649.jpg"/>
            <p:cNvPicPr>
              <a:picLocks noChangeAspect="1"/>
            </p:cNvPicPr>
            <p:nvPr/>
          </p:nvPicPr>
          <p:blipFill>
            <a:blip r:embed="rId4" cstate="print"/>
            <a:srcRect l="18810" t="13032" r="1892" b="9194"/>
            <a:stretch>
              <a:fillRect/>
            </a:stretch>
          </p:blipFill>
          <p:spPr>
            <a:xfrm rot="5400000">
              <a:off x="5608592" y="2260011"/>
              <a:ext cx="636228" cy="468000"/>
            </a:xfrm>
            <a:prstGeom prst="rect">
              <a:avLst/>
            </a:prstGeom>
          </p:spPr>
        </p:pic>
        <p:pic>
          <p:nvPicPr>
            <p:cNvPr id="10" name="Kép 9" descr="20240507_093846.jpg"/>
            <p:cNvPicPr>
              <a:picLocks noChangeAspect="1"/>
            </p:cNvPicPr>
            <p:nvPr/>
          </p:nvPicPr>
          <p:blipFill>
            <a:blip r:embed="rId5" cstate="print"/>
            <a:srcRect l="19805" t="8228" b="13050"/>
            <a:stretch>
              <a:fillRect/>
            </a:stretch>
          </p:blipFill>
          <p:spPr>
            <a:xfrm rot="5400000">
              <a:off x="5608865" y="2913163"/>
              <a:ext cx="635682" cy="468000"/>
            </a:xfrm>
            <a:prstGeom prst="rect">
              <a:avLst/>
            </a:prstGeom>
          </p:spPr>
        </p:pic>
        <p:pic>
          <p:nvPicPr>
            <p:cNvPr id="11" name="Kép 10" descr="20240507_094038.jpg"/>
            <p:cNvPicPr>
              <a:picLocks noChangeAspect="1"/>
            </p:cNvPicPr>
            <p:nvPr/>
          </p:nvPicPr>
          <p:blipFill>
            <a:blip r:embed="rId6" cstate="print"/>
            <a:srcRect l="18540" t="13025" r="2048" b="8824"/>
            <a:stretch>
              <a:fillRect/>
            </a:stretch>
          </p:blipFill>
          <p:spPr>
            <a:xfrm rot="5400000">
              <a:off x="5609671" y="3563950"/>
              <a:ext cx="634070" cy="468000"/>
            </a:xfrm>
            <a:prstGeom prst="rect">
              <a:avLst/>
            </a:prstGeom>
          </p:spPr>
        </p:pic>
        <p:pic>
          <p:nvPicPr>
            <p:cNvPr id="12" name="Kép 11">
              <a:extLst>
                <a:ext uri="{FF2B5EF4-FFF2-40B4-BE49-F238E27FC236}">
                  <a16:creationId xmlns:a16="http://schemas.microsoft.com/office/drawing/2014/main" xmlns="" id="{407D6CF7-EC64-47B8-A8F9-CC67DA781AF8}"/>
                </a:ext>
              </a:extLst>
            </p:cNvPr>
            <p:cNvPicPr>
              <a:picLocks noChangeAspect="1"/>
            </p:cNvPicPr>
            <p:nvPr/>
          </p:nvPicPr>
          <p:blipFill>
            <a:blip r:embed="rId7" cstate="print">
              <a:extLst>
                <a:ext uri="{28A0092B-C50C-407E-A947-70E740481C1C}">
                  <a14:useLocalDpi xmlns="" xmlns:a14="http://schemas.microsoft.com/office/drawing/2010/main" val="0"/>
                </a:ext>
              </a:extLst>
            </a:blip>
            <a:srcRect l="2553" t="16691" r="22662" b="8862"/>
            <a:stretch>
              <a:fillRect/>
            </a:stretch>
          </p:blipFill>
          <p:spPr>
            <a:xfrm rot="5400000">
              <a:off x="5613292" y="4910495"/>
              <a:ext cx="626829" cy="468000"/>
            </a:xfrm>
            <a:prstGeom prst="rect">
              <a:avLst/>
            </a:prstGeom>
          </p:spPr>
        </p:pic>
        <p:pic>
          <p:nvPicPr>
            <p:cNvPr id="13" name="Kép 12">
              <a:extLst>
                <a:ext uri="{FF2B5EF4-FFF2-40B4-BE49-F238E27FC236}">
                  <a16:creationId xmlns:a16="http://schemas.microsoft.com/office/drawing/2014/main" xmlns="" id="{687CDDC3-77A1-4B71-970B-C2658DF39728}"/>
                </a:ext>
              </a:extLst>
            </p:cNvPr>
            <p:cNvPicPr>
              <a:picLocks noChangeAspect="1"/>
            </p:cNvPicPr>
            <p:nvPr/>
          </p:nvPicPr>
          <p:blipFill>
            <a:blip r:embed="rId8" cstate="print">
              <a:extLst>
                <a:ext uri="{28A0092B-C50C-407E-A947-70E740481C1C}">
                  <a14:useLocalDpi xmlns="" xmlns:a14="http://schemas.microsoft.com/office/drawing/2010/main" val="0"/>
                </a:ext>
              </a:extLst>
            </a:blip>
            <a:srcRect l="7112" t="16584" r="16774" b="7817"/>
            <a:stretch>
              <a:fillRect/>
            </a:stretch>
          </p:blipFill>
          <p:spPr>
            <a:xfrm rot="5400000">
              <a:off x="5612577" y="5554250"/>
              <a:ext cx="628259" cy="468000"/>
            </a:xfrm>
            <a:prstGeom prst="rect">
              <a:avLst/>
            </a:prstGeom>
          </p:spPr>
        </p:pic>
        <p:pic>
          <p:nvPicPr>
            <p:cNvPr id="14" name="Kép 13">
              <a:extLst>
                <a:ext uri="{FF2B5EF4-FFF2-40B4-BE49-F238E27FC236}">
                  <a16:creationId xmlns:a16="http://schemas.microsoft.com/office/drawing/2014/main" xmlns="" id="{0AA3AA9C-BFB1-44D7-8444-084D0B9A61A8}"/>
                </a:ext>
              </a:extLst>
            </p:cNvPr>
            <p:cNvPicPr>
              <a:picLocks noChangeAspect="1"/>
            </p:cNvPicPr>
            <p:nvPr/>
          </p:nvPicPr>
          <p:blipFill>
            <a:blip r:embed="rId9" cstate="print">
              <a:extLst>
                <a:ext uri="{28A0092B-C50C-407E-A947-70E740481C1C}">
                  <a14:useLocalDpi xmlns="" xmlns:a14="http://schemas.microsoft.com/office/drawing/2010/main" val="0"/>
                </a:ext>
              </a:extLst>
            </a:blip>
            <a:srcRect l="7542" t="17693" r="17131" b="7516"/>
            <a:stretch>
              <a:fillRect/>
            </a:stretch>
          </p:blipFill>
          <p:spPr>
            <a:xfrm rot="5400000">
              <a:off x="5612459" y="6212471"/>
              <a:ext cx="628493" cy="468000"/>
            </a:xfrm>
            <a:prstGeom prst="rect">
              <a:avLst/>
            </a:prstGeom>
          </p:spPr>
        </p:pic>
        <p:pic>
          <p:nvPicPr>
            <p:cNvPr id="15" name="Kép 14">
              <a:extLst>
                <a:ext uri="{FF2B5EF4-FFF2-40B4-BE49-F238E27FC236}">
                  <a16:creationId xmlns:a16="http://schemas.microsoft.com/office/drawing/2014/main" xmlns="" id="{A490DC70-6145-43DF-A69D-BCE7812D3C79}"/>
                </a:ext>
              </a:extLst>
            </p:cNvPr>
            <p:cNvPicPr>
              <a:picLocks noChangeAspect="1"/>
            </p:cNvPicPr>
            <p:nvPr/>
          </p:nvPicPr>
          <p:blipFill>
            <a:blip r:embed="rId10" cstate="print">
              <a:extLst>
                <a:ext uri="{28A0092B-C50C-407E-A947-70E740481C1C}">
                  <a14:useLocalDpi xmlns="" xmlns:a14="http://schemas.microsoft.com/office/drawing/2010/main" val="0"/>
                </a:ext>
              </a:extLst>
            </a:blip>
            <a:srcRect l="7422" t="12300" r="15754" b="11334"/>
            <a:stretch>
              <a:fillRect/>
            </a:stretch>
          </p:blipFill>
          <p:spPr>
            <a:xfrm rot="5400000">
              <a:off x="5612835" y="6865404"/>
              <a:ext cx="627739" cy="468000"/>
            </a:xfrm>
            <a:prstGeom prst="rect">
              <a:avLst/>
            </a:prstGeom>
          </p:spPr>
        </p:pic>
        <p:sp>
          <p:nvSpPr>
            <p:cNvPr id="96" name="Rectangle 66"/>
            <p:cNvSpPr>
              <a:spLocks noChangeArrowheads="1"/>
            </p:cNvSpPr>
            <p:nvPr/>
          </p:nvSpPr>
          <p:spPr bwMode="auto">
            <a:xfrm>
              <a:off x="4230688" y="3565470"/>
              <a:ext cx="38100" cy="76200"/>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8" name="Rectangle 66"/>
            <p:cNvSpPr>
              <a:spLocks noChangeArrowheads="1"/>
            </p:cNvSpPr>
            <p:nvPr/>
          </p:nvSpPr>
          <p:spPr bwMode="auto">
            <a:xfrm>
              <a:off x="4230672" y="3670240"/>
              <a:ext cx="38100" cy="76200"/>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9" name="Rectangle 66"/>
            <p:cNvSpPr>
              <a:spLocks noChangeArrowheads="1"/>
            </p:cNvSpPr>
            <p:nvPr/>
          </p:nvSpPr>
          <p:spPr bwMode="auto">
            <a:xfrm>
              <a:off x="4225893" y="3775010"/>
              <a:ext cx="38100" cy="76200"/>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0" name="Rectangle 66"/>
            <p:cNvSpPr>
              <a:spLocks noChangeArrowheads="1"/>
            </p:cNvSpPr>
            <p:nvPr/>
          </p:nvSpPr>
          <p:spPr bwMode="auto">
            <a:xfrm>
              <a:off x="4225877" y="3875017"/>
              <a:ext cx="38100" cy="76200"/>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1" name="Rectangle 66"/>
            <p:cNvSpPr>
              <a:spLocks noChangeArrowheads="1"/>
            </p:cNvSpPr>
            <p:nvPr/>
          </p:nvSpPr>
          <p:spPr bwMode="auto">
            <a:xfrm>
              <a:off x="4325900" y="3565422"/>
              <a:ext cx="38100" cy="76200"/>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2" name="Rectangle 66"/>
            <p:cNvSpPr>
              <a:spLocks noChangeArrowheads="1"/>
            </p:cNvSpPr>
            <p:nvPr/>
          </p:nvSpPr>
          <p:spPr bwMode="auto">
            <a:xfrm>
              <a:off x="4330663" y="3674971"/>
              <a:ext cx="38100" cy="76200"/>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3" name="Rectangle 66"/>
            <p:cNvSpPr>
              <a:spLocks noChangeArrowheads="1"/>
            </p:cNvSpPr>
            <p:nvPr/>
          </p:nvSpPr>
          <p:spPr bwMode="auto">
            <a:xfrm>
              <a:off x="4330663" y="3770231"/>
              <a:ext cx="38100" cy="76200"/>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4" name="Rectangle 66"/>
            <p:cNvSpPr>
              <a:spLocks noChangeArrowheads="1"/>
            </p:cNvSpPr>
            <p:nvPr/>
          </p:nvSpPr>
          <p:spPr bwMode="auto">
            <a:xfrm>
              <a:off x="4330663" y="3875017"/>
              <a:ext cx="38100" cy="76200"/>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5" name="Rectangle 16"/>
            <p:cNvSpPr>
              <a:spLocks noChangeArrowheads="1"/>
            </p:cNvSpPr>
            <p:nvPr/>
          </p:nvSpPr>
          <p:spPr bwMode="auto">
            <a:xfrm>
              <a:off x="3305146" y="6880239"/>
              <a:ext cx="36000" cy="7200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6" name="Rectangle 16"/>
            <p:cNvSpPr>
              <a:spLocks noChangeArrowheads="1"/>
            </p:cNvSpPr>
            <p:nvPr/>
          </p:nvSpPr>
          <p:spPr bwMode="auto">
            <a:xfrm>
              <a:off x="3305130" y="6989772"/>
              <a:ext cx="36000" cy="7200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7" name="Rectangle 16"/>
            <p:cNvSpPr>
              <a:spLocks noChangeArrowheads="1"/>
            </p:cNvSpPr>
            <p:nvPr/>
          </p:nvSpPr>
          <p:spPr bwMode="auto">
            <a:xfrm>
              <a:off x="3305114" y="7080253"/>
              <a:ext cx="36000" cy="7200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8" name="Rectangle 16"/>
            <p:cNvSpPr>
              <a:spLocks noChangeArrowheads="1"/>
            </p:cNvSpPr>
            <p:nvPr/>
          </p:nvSpPr>
          <p:spPr bwMode="auto">
            <a:xfrm>
              <a:off x="3305114" y="7185039"/>
              <a:ext cx="36000" cy="7200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9" name="Rectangle 16"/>
            <p:cNvSpPr>
              <a:spLocks noChangeArrowheads="1"/>
            </p:cNvSpPr>
            <p:nvPr/>
          </p:nvSpPr>
          <p:spPr bwMode="auto">
            <a:xfrm>
              <a:off x="3457546" y="6884986"/>
              <a:ext cx="36000" cy="7200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0" name="Rectangle 16"/>
            <p:cNvSpPr>
              <a:spLocks noChangeArrowheads="1"/>
            </p:cNvSpPr>
            <p:nvPr/>
          </p:nvSpPr>
          <p:spPr bwMode="auto">
            <a:xfrm>
              <a:off x="3452783" y="6989772"/>
              <a:ext cx="36000" cy="7200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1" name="Rectangle 16"/>
            <p:cNvSpPr>
              <a:spLocks noChangeArrowheads="1"/>
            </p:cNvSpPr>
            <p:nvPr/>
          </p:nvSpPr>
          <p:spPr bwMode="auto">
            <a:xfrm>
              <a:off x="3457546" y="7085032"/>
              <a:ext cx="36000" cy="7200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2" name="Rectangle 16"/>
            <p:cNvSpPr>
              <a:spLocks noChangeArrowheads="1"/>
            </p:cNvSpPr>
            <p:nvPr/>
          </p:nvSpPr>
          <p:spPr bwMode="auto">
            <a:xfrm>
              <a:off x="3457546" y="7185055"/>
              <a:ext cx="36000" cy="7200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grpSp>
      <p:grpSp>
        <p:nvGrpSpPr>
          <p:cNvPr id="32" name="Csoportba foglalás 31"/>
          <p:cNvGrpSpPr/>
          <p:nvPr/>
        </p:nvGrpSpPr>
        <p:grpSpPr>
          <a:xfrm>
            <a:off x="657225" y="813595"/>
            <a:ext cx="5056188" cy="2539205"/>
            <a:chOff x="628650" y="918370"/>
            <a:chExt cx="5056188" cy="2539205"/>
          </a:xfrm>
        </p:grpSpPr>
        <p:cxnSp>
          <p:nvCxnSpPr>
            <p:cNvPr id="33" name="Egyenes összekötő 32"/>
            <p:cNvCxnSpPr/>
            <p:nvPr/>
          </p:nvCxnSpPr>
          <p:spPr>
            <a:xfrm>
              <a:off x="1233462" y="1809354"/>
              <a:ext cx="309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églalap 33"/>
            <p:cNvSpPr/>
            <p:nvPr/>
          </p:nvSpPr>
          <p:spPr>
            <a:xfrm>
              <a:off x="4324353" y="1780786"/>
              <a:ext cx="180000" cy="6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35" name="Egyenes összekötő 34"/>
            <p:cNvCxnSpPr/>
            <p:nvPr/>
          </p:nvCxnSpPr>
          <p:spPr>
            <a:xfrm>
              <a:off x="4448175" y="1809354"/>
              <a:ext cx="1126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Egyenes összekötő 35"/>
            <p:cNvCxnSpPr/>
            <p:nvPr/>
          </p:nvCxnSpPr>
          <p:spPr>
            <a:xfrm>
              <a:off x="1257258" y="1909361"/>
              <a:ext cx="30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églalap 36"/>
            <p:cNvSpPr/>
            <p:nvPr/>
          </p:nvSpPr>
          <p:spPr>
            <a:xfrm>
              <a:off x="4324337" y="1880793"/>
              <a:ext cx="180000" cy="6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38" name="Egyenes összekötő 37"/>
            <p:cNvCxnSpPr/>
            <p:nvPr/>
          </p:nvCxnSpPr>
          <p:spPr>
            <a:xfrm>
              <a:off x="4452919" y="1909361"/>
              <a:ext cx="1126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Egyenes összekötő 38"/>
            <p:cNvCxnSpPr/>
            <p:nvPr/>
          </p:nvCxnSpPr>
          <p:spPr>
            <a:xfrm>
              <a:off x="1257258" y="1999847"/>
              <a:ext cx="30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Egyenes összekötő 39"/>
            <p:cNvCxnSpPr/>
            <p:nvPr/>
          </p:nvCxnSpPr>
          <p:spPr>
            <a:xfrm>
              <a:off x="4271864" y="1999981"/>
              <a:ext cx="648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Egyenes összekötő 40"/>
            <p:cNvCxnSpPr/>
            <p:nvPr/>
          </p:nvCxnSpPr>
          <p:spPr>
            <a:xfrm>
              <a:off x="1257242" y="2090328"/>
              <a:ext cx="30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Egyenes összekötő 41"/>
            <p:cNvCxnSpPr/>
            <p:nvPr/>
          </p:nvCxnSpPr>
          <p:spPr>
            <a:xfrm>
              <a:off x="4271848" y="2090462"/>
              <a:ext cx="648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3" name="Csoportba foglalás 88"/>
            <p:cNvGrpSpPr/>
            <p:nvPr/>
          </p:nvGrpSpPr>
          <p:grpSpPr>
            <a:xfrm>
              <a:off x="1097778" y="1691035"/>
              <a:ext cx="245274" cy="502496"/>
              <a:chOff x="1083463" y="5972921"/>
              <a:chExt cx="245274" cy="502496"/>
            </a:xfrm>
          </p:grpSpPr>
          <p:sp>
            <p:nvSpPr>
              <p:cNvPr id="125" name="Szövegdoboz 124">
                <a:extLst>
                  <a:ext uri="{FF2B5EF4-FFF2-40B4-BE49-F238E27FC236}">
                    <a16:creationId xmlns:a16="http://schemas.microsoft.com/office/drawing/2014/main" xmlns="" id="{74DA1930-34C2-44D5-B5B4-E8B68926C6BD}"/>
                  </a:ext>
                </a:extLst>
              </p:cNvPr>
              <p:cNvSpPr txBox="1"/>
              <p:nvPr/>
            </p:nvSpPr>
            <p:spPr>
              <a:xfrm>
                <a:off x="1086183" y="5972921"/>
                <a:ext cx="190167" cy="215444"/>
              </a:xfrm>
              <a:prstGeom prst="rect">
                <a:avLst/>
              </a:prstGeom>
              <a:noFill/>
            </p:spPr>
            <p:txBody>
              <a:bodyPr wrap="square" rtlCol="0">
                <a:spAutoFit/>
              </a:bodyPr>
              <a:lstStyle/>
              <a:p>
                <a:r>
                  <a:rPr lang="hu-HU" sz="800" dirty="0"/>
                  <a:t>a</a:t>
                </a:r>
              </a:p>
            </p:txBody>
          </p:sp>
          <p:sp>
            <p:nvSpPr>
              <p:cNvPr id="126" name="Szövegdoboz 125">
                <a:extLst>
                  <a:ext uri="{FF2B5EF4-FFF2-40B4-BE49-F238E27FC236}">
                    <a16:creationId xmlns:a16="http://schemas.microsoft.com/office/drawing/2014/main" xmlns="" id="{8899D434-0AD4-4495-BB7F-85F7A8B52F31}"/>
                  </a:ext>
                </a:extLst>
              </p:cNvPr>
              <p:cNvSpPr txBox="1"/>
              <p:nvPr/>
            </p:nvSpPr>
            <p:spPr>
              <a:xfrm>
                <a:off x="1085087" y="6076003"/>
                <a:ext cx="234125" cy="215444"/>
              </a:xfrm>
              <a:prstGeom prst="rect">
                <a:avLst/>
              </a:prstGeom>
              <a:noFill/>
            </p:spPr>
            <p:txBody>
              <a:bodyPr wrap="square" rtlCol="0">
                <a:spAutoFit/>
              </a:bodyPr>
              <a:lstStyle/>
              <a:p>
                <a:r>
                  <a:rPr lang="hu-HU" sz="800" smtClean="0"/>
                  <a:t>b</a:t>
                </a:r>
                <a:endParaRPr lang="hu-HU" sz="800" dirty="0"/>
              </a:p>
            </p:txBody>
          </p:sp>
          <p:sp>
            <p:nvSpPr>
              <p:cNvPr id="127" name="Szövegdoboz 126">
                <a:extLst>
                  <a:ext uri="{FF2B5EF4-FFF2-40B4-BE49-F238E27FC236}">
                    <a16:creationId xmlns:a16="http://schemas.microsoft.com/office/drawing/2014/main" xmlns="" id="{E7E32106-6AE2-481E-B093-7B8D0658A3EF}"/>
                  </a:ext>
                </a:extLst>
              </p:cNvPr>
              <p:cNvSpPr txBox="1"/>
              <p:nvPr/>
            </p:nvSpPr>
            <p:spPr>
              <a:xfrm>
                <a:off x="1085685" y="6160769"/>
                <a:ext cx="219244" cy="215444"/>
              </a:xfrm>
              <a:prstGeom prst="rect">
                <a:avLst/>
              </a:prstGeom>
              <a:noFill/>
            </p:spPr>
            <p:txBody>
              <a:bodyPr wrap="square" rtlCol="0">
                <a:spAutoFit/>
              </a:bodyPr>
              <a:lstStyle/>
              <a:p>
                <a:r>
                  <a:rPr lang="hu-HU" sz="800" smtClean="0"/>
                  <a:t>c</a:t>
                </a:r>
                <a:endParaRPr lang="hu-HU" sz="800" dirty="0"/>
              </a:p>
            </p:txBody>
          </p:sp>
          <p:sp>
            <p:nvSpPr>
              <p:cNvPr id="128" name="Szövegdoboz 127">
                <a:extLst>
                  <a:ext uri="{FF2B5EF4-FFF2-40B4-BE49-F238E27FC236}">
                    <a16:creationId xmlns:a16="http://schemas.microsoft.com/office/drawing/2014/main" xmlns="" id="{45D2D956-0AEE-4A7C-B7C6-B6BE81EFCAA8}"/>
                  </a:ext>
                </a:extLst>
              </p:cNvPr>
              <p:cNvSpPr txBox="1"/>
              <p:nvPr/>
            </p:nvSpPr>
            <p:spPr>
              <a:xfrm>
                <a:off x="1083463" y="6259973"/>
                <a:ext cx="245274" cy="215444"/>
              </a:xfrm>
              <a:prstGeom prst="rect">
                <a:avLst/>
              </a:prstGeom>
              <a:noFill/>
            </p:spPr>
            <p:txBody>
              <a:bodyPr wrap="square" rtlCol="0">
                <a:spAutoFit/>
              </a:bodyPr>
              <a:lstStyle/>
              <a:p>
                <a:r>
                  <a:rPr lang="hu-HU" sz="800" smtClean="0"/>
                  <a:t>d</a:t>
                </a:r>
                <a:endParaRPr lang="hu-HU" sz="800" dirty="0"/>
              </a:p>
            </p:txBody>
          </p:sp>
          <p:sp>
            <p:nvSpPr>
              <p:cNvPr id="129" name="Bal oldali kapcsos zárójel 128"/>
              <p:cNvSpPr/>
              <p:nvPr/>
            </p:nvSpPr>
            <p:spPr>
              <a:xfrm>
                <a:off x="1100145" y="6022975"/>
                <a:ext cx="72000" cy="40957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grpSp>
        <p:sp>
          <p:nvSpPr>
            <p:cNvPr id="44" name="Szövegdoboz 43">
              <a:extLst>
                <a:ext uri="{FF2B5EF4-FFF2-40B4-BE49-F238E27FC236}">
                  <a16:creationId xmlns:a16="http://schemas.microsoft.com/office/drawing/2014/main" xmlns="" id="{4D87E8C7-21EE-4DEC-A10A-6BE3F526CD97}"/>
                </a:ext>
              </a:extLst>
            </p:cNvPr>
            <p:cNvSpPr txBox="1"/>
            <p:nvPr/>
          </p:nvSpPr>
          <p:spPr>
            <a:xfrm rot="16200000">
              <a:off x="779955" y="1794878"/>
              <a:ext cx="615005" cy="275184"/>
            </a:xfrm>
            <a:prstGeom prst="rect">
              <a:avLst/>
            </a:prstGeom>
            <a:noFill/>
          </p:spPr>
          <p:txBody>
            <a:bodyPr wrap="square" rtlCol="0">
              <a:spAutoFit/>
            </a:bodyPr>
            <a:lstStyle/>
            <a:p>
              <a:r>
                <a:rPr lang="hu-HU" sz="900" dirty="0">
                  <a:latin typeface="Calibri" panose="020F0502020204030204" pitchFamily="34" charset="0"/>
                  <a:cs typeface="Calibri" panose="020F0502020204030204" pitchFamily="34" charset="0"/>
                </a:rPr>
                <a:t>eGI.12/1</a:t>
              </a:r>
            </a:p>
          </p:txBody>
        </p:sp>
        <p:cxnSp>
          <p:nvCxnSpPr>
            <p:cNvPr id="45" name="Egyenes összekötő 44"/>
            <p:cNvCxnSpPr/>
            <p:nvPr/>
          </p:nvCxnSpPr>
          <p:spPr>
            <a:xfrm>
              <a:off x="1262004" y="2414178"/>
              <a:ext cx="311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Egyenes összekötő 45"/>
            <p:cNvCxnSpPr/>
            <p:nvPr/>
          </p:nvCxnSpPr>
          <p:spPr>
            <a:xfrm>
              <a:off x="4376618" y="2414330"/>
              <a:ext cx="1692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Egyenes összekötő 46"/>
            <p:cNvCxnSpPr/>
            <p:nvPr/>
          </p:nvCxnSpPr>
          <p:spPr>
            <a:xfrm>
              <a:off x="1257242" y="2504664"/>
              <a:ext cx="311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Egyenes összekötő 47"/>
            <p:cNvCxnSpPr/>
            <p:nvPr/>
          </p:nvCxnSpPr>
          <p:spPr>
            <a:xfrm>
              <a:off x="4376668" y="2505136"/>
              <a:ext cx="18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Egyenes összekötő 48"/>
            <p:cNvCxnSpPr/>
            <p:nvPr/>
          </p:nvCxnSpPr>
          <p:spPr>
            <a:xfrm>
              <a:off x="1252479" y="2599913"/>
              <a:ext cx="298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églalap 49"/>
            <p:cNvSpPr/>
            <p:nvPr/>
          </p:nvSpPr>
          <p:spPr>
            <a:xfrm>
              <a:off x="4224319" y="2566531"/>
              <a:ext cx="201600" cy="6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51" name="Egyenes összekötő 50"/>
            <p:cNvCxnSpPr/>
            <p:nvPr/>
          </p:nvCxnSpPr>
          <p:spPr>
            <a:xfrm>
              <a:off x="4424360" y="2604685"/>
              <a:ext cx="115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Egyenes összekötő 51"/>
            <p:cNvCxnSpPr/>
            <p:nvPr/>
          </p:nvCxnSpPr>
          <p:spPr>
            <a:xfrm>
              <a:off x="1252463" y="2695157"/>
              <a:ext cx="298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églalap 52"/>
            <p:cNvSpPr/>
            <p:nvPr/>
          </p:nvSpPr>
          <p:spPr>
            <a:xfrm>
              <a:off x="4224319" y="2661836"/>
              <a:ext cx="198000" cy="6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54" name="Egyenes összekötő 53"/>
            <p:cNvCxnSpPr/>
            <p:nvPr/>
          </p:nvCxnSpPr>
          <p:spPr>
            <a:xfrm>
              <a:off x="4424344" y="2695166"/>
              <a:ext cx="115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5" name="Csoportba foglalás 105"/>
            <p:cNvGrpSpPr/>
            <p:nvPr/>
          </p:nvGrpSpPr>
          <p:grpSpPr>
            <a:xfrm>
              <a:off x="1093022" y="2295873"/>
              <a:ext cx="245274" cy="502496"/>
              <a:chOff x="1083463" y="5972921"/>
              <a:chExt cx="245274" cy="502496"/>
            </a:xfrm>
          </p:grpSpPr>
          <p:sp>
            <p:nvSpPr>
              <p:cNvPr id="120" name="Szövegdoboz 119">
                <a:extLst>
                  <a:ext uri="{FF2B5EF4-FFF2-40B4-BE49-F238E27FC236}">
                    <a16:creationId xmlns:a16="http://schemas.microsoft.com/office/drawing/2014/main" xmlns="" id="{74DA1930-34C2-44D5-B5B4-E8B68926C6BD}"/>
                  </a:ext>
                </a:extLst>
              </p:cNvPr>
              <p:cNvSpPr txBox="1"/>
              <p:nvPr/>
            </p:nvSpPr>
            <p:spPr>
              <a:xfrm>
                <a:off x="1086183" y="5972921"/>
                <a:ext cx="190167" cy="215444"/>
              </a:xfrm>
              <a:prstGeom prst="rect">
                <a:avLst/>
              </a:prstGeom>
              <a:noFill/>
            </p:spPr>
            <p:txBody>
              <a:bodyPr wrap="square" rtlCol="0">
                <a:spAutoFit/>
              </a:bodyPr>
              <a:lstStyle/>
              <a:p>
                <a:r>
                  <a:rPr lang="hu-HU" sz="800" dirty="0"/>
                  <a:t>a</a:t>
                </a:r>
              </a:p>
            </p:txBody>
          </p:sp>
          <p:sp>
            <p:nvSpPr>
              <p:cNvPr id="121" name="Szövegdoboz 120">
                <a:extLst>
                  <a:ext uri="{FF2B5EF4-FFF2-40B4-BE49-F238E27FC236}">
                    <a16:creationId xmlns:a16="http://schemas.microsoft.com/office/drawing/2014/main" xmlns="" id="{8899D434-0AD4-4495-BB7F-85F7A8B52F31}"/>
                  </a:ext>
                </a:extLst>
              </p:cNvPr>
              <p:cNvSpPr txBox="1"/>
              <p:nvPr/>
            </p:nvSpPr>
            <p:spPr>
              <a:xfrm>
                <a:off x="1085087" y="6076003"/>
                <a:ext cx="234125" cy="215444"/>
              </a:xfrm>
              <a:prstGeom prst="rect">
                <a:avLst/>
              </a:prstGeom>
              <a:noFill/>
            </p:spPr>
            <p:txBody>
              <a:bodyPr wrap="square" rtlCol="0">
                <a:spAutoFit/>
              </a:bodyPr>
              <a:lstStyle/>
              <a:p>
                <a:r>
                  <a:rPr lang="hu-HU" sz="800" smtClean="0"/>
                  <a:t>b</a:t>
                </a:r>
                <a:endParaRPr lang="hu-HU" sz="800" dirty="0"/>
              </a:p>
            </p:txBody>
          </p:sp>
          <p:sp>
            <p:nvSpPr>
              <p:cNvPr id="122" name="Szövegdoboz 121">
                <a:extLst>
                  <a:ext uri="{FF2B5EF4-FFF2-40B4-BE49-F238E27FC236}">
                    <a16:creationId xmlns:a16="http://schemas.microsoft.com/office/drawing/2014/main" xmlns="" id="{E7E32106-6AE2-481E-B093-7B8D0658A3EF}"/>
                  </a:ext>
                </a:extLst>
              </p:cNvPr>
              <p:cNvSpPr txBox="1"/>
              <p:nvPr/>
            </p:nvSpPr>
            <p:spPr>
              <a:xfrm>
                <a:off x="1085685" y="6160769"/>
                <a:ext cx="219244" cy="215444"/>
              </a:xfrm>
              <a:prstGeom prst="rect">
                <a:avLst/>
              </a:prstGeom>
              <a:noFill/>
            </p:spPr>
            <p:txBody>
              <a:bodyPr wrap="square" rtlCol="0">
                <a:spAutoFit/>
              </a:bodyPr>
              <a:lstStyle/>
              <a:p>
                <a:r>
                  <a:rPr lang="hu-HU" sz="800" smtClean="0"/>
                  <a:t>c</a:t>
                </a:r>
                <a:endParaRPr lang="hu-HU" sz="800" dirty="0"/>
              </a:p>
            </p:txBody>
          </p:sp>
          <p:sp>
            <p:nvSpPr>
              <p:cNvPr id="123" name="Szövegdoboz 122">
                <a:extLst>
                  <a:ext uri="{FF2B5EF4-FFF2-40B4-BE49-F238E27FC236}">
                    <a16:creationId xmlns:a16="http://schemas.microsoft.com/office/drawing/2014/main" xmlns="" id="{45D2D956-0AEE-4A7C-B7C6-B6BE81EFCAA8}"/>
                  </a:ext>
                </a:extLst>
              </p:cNvPr>
              <p:cNvSpPr txBox="1"/>
              <p:nvPr/>
            </p:nvSpPr>
            <p:spPr>
              <a:xfrm>
                <a:off x="1083463" y="6259973"/>
                <a:ext cx="245274" cy="215444"/>
              </a:xfrm>
              <a:prstGeom prst="rect">
                <a:avLst/>
              </a:prstGeom>
              <a:noFill/>
            </p:spPr>
            <p:txBody>
              <a:bodyPr wrap="square" rtlCol="0">
                <a:spAutoFit/>
              </a:bodyPr>
              <a:lstStyle/>
              <a:p>
                <a:r>
                  <a:rPr lang="hu-HU" sz="800" smtClean="0"/>
                  <a:t>d</a:t>
                </a:r>
                <a:endParaRPr lang="hu-HU" sz="800" dirty="0"/>
              </a:p>
            </p:txBody>
          </p:sp>
          <p:sp>
            <p:nvSpPr>
              <p:cNvPr id="124" name="Bal oldali kapcsos zárójel 123"/>
              <p:cNvSpPr/>
              <p:nvPr/>
            </p:nvSpPr>
            <p:spPr>
              <a:xfrm>
                <a:off x="1100145" y="6022975"/>
                <a:ext cx="72000" cy="40957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grpSp>
        <p:sp>
          <p:nvSpPr>
            <p:cNvPr id="56" name="Szövegdoboz 55">
              <a:extLst>
                <a:ext uri="{FF2B5EF4-FFF2-40B4-BE49-F238E27FC236}">
                  <a16:creationId xmlns:a16="http://schemas.microsoft.com/office/drawing/2014/main" xmlns="" id="{BC287979-B98A-42D3-AD89-C23A7FBEC4A6}"/>
                </a:ext>
              </a:extLst>
            </p:cNvPr>
            <p:cNvSpPr txBox="1"/>
            <p:nvPr/>
          </p:nvSpPr>
          <p:spPr>
            <a:xfrm rot="16200000">
              <a:off x="785347" y="2407267"/>
              <a:ext cx="585843" cy="273300"/>
            </a:xfrm>
            <a:prstGeom prst="rect">
              <a:avLst/>
            </a:prstGeom>
            <a:noFill/>
          </p:spPr>
          <p:txBody>
            <a:bodyPr wrap="square" rtlCol="0">
              <a:spAutoFit/>
            </a:bodyPr>
            <a:lstStyle/>
            <a:p>
              <a:r>
                <a:rPr lang="hu-HU" sz="900" dirty="0">
                  <a:latin typeface="Calibri" panose="020F0502020204030204" pitchFamily="34" charset="0"/>
                  <a:cs typeface="Calibri" panose="020F0502020204030204" pitchFamily="34" charset="0"/>
                </a:rPr>
                <a:t>eGI.12/2</a:t>
              </a:r>
            </a:p>
          </p:txBody>
        </p:sp>
        <p:cxnSp>
          <p:nvCxnSpPr>
            <p:cNvPr id="57" name="Egyenes összekötő 56"/>
            <p:cNvCxnSpPr/>
            <p:nvPr/>
          </p:nvCxnSpPr>
          <p:spPr>
            <a:xfrm>
              <a:off x="1252447" y="3038077"/>
              <a:ext cx="309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Egyenes összekötő 57"/>
            <p:cNvCxnSpPr/>
            <p:nvPr/>
          </p:nvCxnSpPr>
          <p:spPr>
            <a:xfrm>
              <a:off x="1247668" y="3128558"/>
              <a:ext cx="3146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Egyenes összekötő 58"/>
            <p:cNvCxnSpPr/>
            <p:nvPr/>
          </p:nvCxnSpPr>
          <p:spPr>
            <a:xfrm>
              <a:off x="4396302" y="3128565"/>
              <a:ext cx="118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Egyenes összekötő 59"/>
            <p:cNvCxnSpPr/>
            <p:nvPr/>
          </p:nvCxnSpPr>
          <p:spPr>
            <a:xfrm>
              <a:off x="1247668" y="3319044"/>
              <a:ext cx="304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églalap 60"/>
            <p:cNvSpPr/>
            <p:nvPr/>
          </p:nvSpPr>
          <p:spPr>
            <a:xfrm>
              <a:off x="4295748" y="3285739"/>
              <a:ext cx="194400" cy="6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62" name="Egyenes összekötő 61"/>
            <p:cNvCxnSpPr/>
            <p:nvPr/>
          </p:nvCxnSpPr>
          <p:spPr>
            <a:xfrm>
              <a:off x="4495800" y="3319030"/>
              <a:ext cx="10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Egyenes összekötő 62"/>
            <p:cNvCxnSpPr/>
            <p:nvPr/>
          </p:nvCxnSpPr>
          <p:spPr>
            <a:xfrm>
              <a:off x="1247652" y="3223802"/>
              <a:ext cx="304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Egyenes összekötő 63"/>
            <p:cNvCxnSpPr/>
            <p:nvPr/>
          </p:nvCxnSpPr>
          <p:spPr>
            <a:xfrm>
              <a:off x="4291013" y="3223955"/>
              <a:ext cx="1152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5" name="Csoportba foglalás 121"/>
            <p:cNvGrpSpPr/>
            <p:nvPr/>
          </p:nvGrpSpPr>
          <p:grpSpPr>
            <a:xfrm>
              <a:off x="1088269" y="2914999"/>
              <a:ext cx="245274" cy="502496"/>
              <a:chOff x="1083463" y="5972921"/>
              <a:chExt cx="245274" cy="502496"/>
            </a:xfrm>
          </p:grpSpPr>
          <p:sp>
            <p:nvSpPr>
              <p:cNvPr id="115" name="Szövegdoboz 114">
                <a:extLst>
                  <a:ext uri="{FF2B5EF4-FFF2-40B4-BE49-F238E27FC236}">
                    <a16:creationId xmlns:a16="http://schemas.microsoft.com/office/drawing/2014/main" xmlns="" id="{74DA1930-34C2-44D5-B5B4-E8B68926C6BD}"/>
                  </a:ext>
                </a:extLst>
              </p:cNvPr>
              <p:cNvSpPr txBox="1"/>
              <p:nvPr/>
            </p:nvSpPr>
            <p:spPr>
              <a:xfrm>
                <a:off x="1086183" y="5972921"/>
                <a:ext cx="190167" cy="215444"/>
              </a:xfrm>
              <a:prstGeom prst="rect">
                <a:avLst/>
              </a:prstGeom>
              <a:noFill/>
            </p:spPr>
            <p:txBody>
              <a:bodyPr wrap="square" rtlCol="0">
                <a:spAutoFit/>
              </a:bodyPr>
              <a:lstStyle/>
              <a:p>
                <a:r>
                  <a:rPr lang="hu-HU" sz="800" dirty="0"/>
                  <a:t>a</a:t>
                </a:r>
              </a:p>
            </p:txBody>
          </p:sp>
          <p:sp>
            <p:nvSpPr>
              <p:cNvPr id="116" name="Szövegdoboz 115">
                <a:extLst>
                  <a:ext uri="{FF2B5EF4-FFF2-40B4-BE49-F238E27FC236}">
                    <a16:creationId xmlns:a16="http://schemas.microsoft.com/office/drawing/2014/main" xmlns="" id="{8899D434-0AD4-4495-BB7F-85F7A8B52F31}"/>
                  </a:ext>
                </a:extLst>
              </p:cNvPr>
              <p:cNvSpPr txBox="1"/>
              <p:nvPr/>
            </p:nvSpPr>
            <p:spPr>
              <a:xfrm>
                <a:off x="1085087" y="6076003"/>
                <a:ext cx="234125" cy="215444"/>
              </a:xfrm>
              <a:prstGeom prst="rect">
                <a:avLst/>
              </a:prstGeom>
              <a:noFill/>
            </p:spPr>
            <p:txBody>
              <a:bodyPr wrap="square" rtlCol="0">
                <a:spAutoFit/>
              </a:bodyPr>
              <a:lstStyle/>
              <a:p>
                <a:r>
                  <a:rPr lang="hu-HU" sz="800" smtClean="0"/>
                  <a:t>b</a:t>
                </a:r>
                <a:endParaRPr lang="hu-HU" sz="800" dirty="0"/>
              </a:p>
            </p:txBody>
          </p:sp>
          <p:sp>
            <p:nvSpPr>
              <p:cNvPr id="117" name="Szövegdoboz 116">
                <a:extLst>
                  <a:ext uri="{FF2B5EF4-FFF2-40B4-BE49-F238E27FC236}">
                    <a16:creationId xmlns:a16="http://schemas.microsoft.com/office/drawing/2014/main" xmlns="" id="{E7E32106-6AE2-481E-B093-7B8D0658A3EF}"/>
                  </a:ext>
                </a:extLst>
              </p:cNvPr>
              <p:cNvSpPr txBox="1"/>
              <p:nvPr/>
            </p:nvSpPr>
            <p:spPr>
              <a:xfrm>
                <a:off x="1085685" y="6160769"/>
                <a:ext cx="219244" cy="215444"/>
              </a:xfrm>
              <a:prstGeom prst="rect">
                <a:avLst/>
              </a:prstGeom>
              <a:noFill/>
            </p:spPr>
            <p:txBody>
              <a:bodyPr wrap="square" rtlCol="0">
                <a:spAutoFit/>
              </a:bodyPr>
              <a:lstStyle/>
              <a:p>
                <a:r>
                  <a:rPr lang="hu-HU" sz="800" smtClean="0"/>
                  <a:t>c</a:t>
                </a:r>
                <a:endParaRPr lang="hu-HU" sz="800" dirty="0"/>
              </a:p>
            </p:txBody>
          </p:sp>
          <p:sp>
            <p:nvSpPr>
              <p:cNvPr id="118" name="Szövegdoboz 117">
                <a:extLst>
                  <a:ext uri="{FF2B5EF4-FFF2-40B4-BE49-F238E27FC236}">
                    <a16:creationId xmlns:a16="http://schemas.microsoft.com/office/drawing/2014/main" xmlns="" id="{45D2D956-0AEE-4A7C-B7C6-B6BE81EFCAA8}"/>
                  </a:ext>
                </a:extLst>
              </p:cNvPr>
              <p:cNvSpPr txBox="1"/>
              <p:nvPr/>
            </p:nvSpPr>
            <p:spPr>
              <a:xfrm>
                <a:off x="1083463" y="6259973"/>
                <a:ext cx="245274" cy="215444"/>
              </a:xfrm>
              <a:prstGeom prst="rect">
                <a:avLst/>
              </a:prstGeom>
              <a:noFill/>
            </p:spPr>
            <p:txBody>
              <a:bodyPr wrap="square" rtlCol="0">
                <a:spAutoFit/>
              </a:bodyPr>
              <a:lstStyle/>
              <a:p>
                <a:r>
                  <a:rPr lang="hu-HU" sz="800" smtClean="0"/>
                  <a:t>d</a:t>
                </a:r>
                <a:endParaRPr lang="hu-HU" sz="800" dirty="0"/>
              </a:p>
            </p:txBody>
          </p:sp>
          <p:sp>
            <p:nvSpPr>
              <p:cNvPr id="119" name="Bal oldali kapcsos zárójel 118"/>
              <p:cNvSpPr/>
              <p:nvPr/>
            </p:nvSpPr>
            <p:spPr>
              <a:xfrm>
                <a:off x="1100145" y="6022975"/>
                <a:ext cx="72000" cy="40957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grpSp>
        <p:sp>
          <p:nvSpPr>
            <p:cNvPr id="66" name="Szövegdoboz 65">
              <a:extLst>
                <a:ext uri="{FF2B5EF4-FFF2-40B4-BE49-F238E27FC236}">
                  <a16:creationId xmlns:a16="http://schemas.microsoft.com/office/drawing/2014/main" xmlns="" id="{6DDD2063-93BF-4E32-B6D9-6877E5B07A8E}"/>
                </a:ext>
              </a:extLst>
            </p:cNvPr>
            <p:cNvSpPr txBox="1"/>
            <p:nvPr/>
          </p:nvSpPr>
          <p:spPr>
            <a:xfrm rot="16200000">
              <a:off x="784163" y="3027730"/>
              <a:ext cx="585843" cy="273847"/>
            </a:xfrm>
            <a:prstGeom prst="rect">
              <a:avLst/>
            </a:prstGeom>
            <a:noFill/>
          </p:spPr>
          <p:txBody>
            <a:bodyPr wrap="square" rtlCol="0">
              <a:spAutoFit/>
            </a:bodyPr>
            <a:lstStyle/>
            <a:p>
              <a:r>
                <a:rPr lang="hu-HU" sz="900" dirty="0">
                  <a:latin typeface="Calibri" panose="020F0502020204030204" pitchFamily="34" charset="0"/>
                  <a:cs typeface="Calibri" panose="020F0502020204030204" pitchFamily="34" charset="0"/>
                </a:rPr>
                <a:t>eGI.12/3</a:t>
              </a:r>
            </a:p>
          </p:txBody>
        </p:sp>
        <p:sp>
          <p:nvSpPr>
            <p:cNvPr id="67" name="Szövegdoboz 66"/>
            <p:cNvSpPr txBox="1"/>
            <p:nvPr/>
          </p:nvSpPr>
          <p:spPr>
            <a:xfrm>
              <a:off x="628650" y="923925"/>
              <a:ext cx="333746" cy="400110"/>
            </a:xfrm>
            <a:prstGeom prst="rect">
              <a:avLst/>
            </a:prstGeom>
            <a:noFill/>
          </p:spPr>
          <p:txBody>
            <a:bodyPr wrap="none" rtlCol="0">
              <a:spAutoFit/>
            </a:bodyPr>
            <a:lstStyle/>
            <a:p>
              <a:r>
                <a:rPr lang="hu-HU" sz="2000" smtClean="0"/>
                <a:t>A</a:t>
              </a:r>
              <a:endParaRPr lang="hu-HU" sz="2000"/>
            </a:p>
          </p:txBody>
        </p:sp>
        <p:sp>
          <p:nvSpPr>
            <p:cNvPr id="68" name="Szövegdoboz 67"/>
            <p:cNvSpPr txBox="1"/>
            <p:nvPr/>
          </p:nvSpPr>
          <p:spPr>
            <a:xfrm>
              <a:off x="638175" y="1619250"/>
              <a:ext cx="324128" cy="400110"/>
            </a:xfrm>
            <a:prstGeom prst="rect">
              <a:avLst/>
            </a:prstGeom>
            <a:noFill/>
          </p:spPr>
          <p:txBody>
            <a:bodyPr wrap="none" rtlCol="0">
              <a:spAutoFit/>
            </a:bodyPr>
            <a:lstStyle/>
            <a:p>
              <a:r>
                <a:rPr lang="hu-HU" sz="2000" smtClean="0"/>
                <a:t>B</a:t>
              </a:r>
              <a:endParaRPr lang="hu-HU" sz="2000"/>
            </a:p>
          </p:txBody>
        </p:sp>
        <p:sp>
          <p:nvSpPr>
            <p:cNvPr id="69" name="Téglalap 68"/>
            <p:cNvSpPr/>
            <p:nvPr/>
          </p:nvSpPr>
          <p:spPr>
            <a:xfrm>
              <a:off x="4354294" y="2466109"/>
              <a:ext cx="18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 name="Téglalap 69"/>
            <p:cNvSpPr/>
            <p:nvPr/>
          </p:nvSpPr>
          <p:spPr>
            <a:xfrm>
              <a:off x="4359050" y="2380374"/>
              <a:ext cx="18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1" name="Téglalap 70"/>
            <p:cNvSpPr/>
            <p:nvPr/>
          </p:nvSpPr>
          <p:spPr>
            <a:xfrm>
              <a:off x="4354511" y="3000034"/>
              <a:ext cx="108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 name="Téglalap 71"/>
            <p:cNvSpPr/>
            <p:nvPr/>
          </p:nvSpPr>
          <p:spPr>
            <a:xfrm>
              <a:off x="4354507" y="3100041"/>
              <a:ext cx="36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73" name="Egyenes összekötő 72"/>
            <p:cNvCxnSpPr/>
            <p:nvPr/>
          </p:nvCxnSpPr>
          <p:spPr>
            <a:xfrm flipH="1" flipV="1">
              <a:off x="4370154" y="3093633"/>
              <a:ext cx="1807" cy="73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Szövegdoboz 3">
              <a:extLst>
                <a:ext uri="{FF2B5EF4-FFF2-40B4-BE49-F238E27FC236}">
                  <a16:creationId xmlns:a16="http://schemas.microsoft.com/office/drawing/2014/main" xmlns="" id="{8C3F1CB6-0C33-47A0-B162-92D5D3DF09C3}"/>
                </a:ext>
              </a:extLst>
            </p:cNvPr>
            <p:cNvSpPr txBox="1"/>
            <p:nvPr/>
          </p:nvSpPr>
          <p:spPr>
            <a:xfrm>
              <a:off x="2249450" y="918370"/>
              <a:ext cx="2284450" cy="246221"/>
            </a:xfrm>
            <a:prstGeom prst="rect">
              <a:avLst/>
            </a:prstGeom>
            <a:noFill/>
          </p:spPr>
          <p:txBody>
            <a:bodyPr wrap="square" rtlCol="0">
              <a:spAutoFit/>
            </a:bodyPr>
            <a:lstStyle/>
            <a:p>
              <a:r>
                <a:rPr lang="hu-HU" sz="1000" i="1" err="1"/>
                <a:t>Solanum</a:t>
              </a:r>
              <a:r>
                <a:rPr lang="hu-HU" sz="1000" i="1"/>
                <a:t> </a:t>
              </a:r>
              <a:r>
                <a:rPr lang="hu-HU" sz="1000" i="1" smtClean="0"/>
                <a:t>tuberosum </a:t>
              </a:r>
              <a:r>
                <a:rPr lang="hu-HU" sz="1000" smtClean="0"/>
                <a:t>cv. Désirée GI.12</a:t>
              </a:r>
              <a:endParaRPr lang="hu-HU" sz="1000" dirty="0"/>
            </a:p>
          </p:txBody>
        </p:sp>
        <p:sp>
          <p:nvSpPr>
            <p:cNvPr id="75" name="AutoShape 3"/>
            <p:cNvSpPr>
              <a:spLocks noChangeAspect="1" noChangeArrowheads="1" noTextEdit="1"/>
            </p:cNvSpPr>
            <p:nvPr/>
          </p:nvSpPr>
          <p:spPr bwMode="auto">
            <a:xfrm>
              <a:off x="1103313" y="1065213"/>
              <a:ext cx="4581525" cy="593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76" name="Rectangle 23"/>
            <p:cNvSpPr>
              <a:spLocks noChangeArrowheads="1"/>
            </p:cNvSpPr>
            <p:nvPr/>
          </p:nvSpPr>
          <p:spPr bwMode="auto">
            <a:xfrm>
              <a:off x="3519488" y="1443038"/>
              <a:ext cx="173038" cy="1682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800" b="0" i="0" u="none" strike="noStrike" cap="none" normalizeH="0" baseline="0" smtClean="0">
                  <a:ln>
                    <a:noFill/>
                  </a:ln>
                  <a:solidFill>
                    <a:srgbClr val="000000"/>
                  </a:solidFill>
                  <a:effectLst/>
                  <a:latin typeface="Calibri" pitchFamily="34" charset="0"/>
                  <a:cs typeface="Arial" pitchFamily="34" charset="0"/>
                </a:rPr>
                <a:t>NLS</a:t>
              </a: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77" name="Rectangle 26"/>
            <p:cNvSpPr>
              <a:spLocks noChangeArrowheads="1"/>
            </p:cNvSpPr>
            <p:nvPr/>
          </p:nvSpPr>
          <p:spPr bwMode="auto">
            <a:xfrm>
              <a:off x="1214438" y="1454151"/>
              <a:ext cx="100013" cy="1936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900" b="0" i="0" u="none" strike="noStrike" cap="none" normalizeH="0" baseline="0" smtClean="0">
                  <a:ln>
                    <a:noFill/>
                  </a:ln>
                  <a:solidFill>
                    <a:srgbClr val="000000"/>
                  </a:solidFill>
                  <a:effectLst/>
                  <a:latin typeface="Calibri" pitchFamily="34" charset="0"/>
                  <a:cs typeface="Arial" pitchFamily="34" charset="0"/>
                </a:rPr>
                <a:t>1</a:t>
              </a: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78" name="Rectangle 27"/>
            <p:cNvSpPr>
              <a:spLocks noChangeArrowheads="1"/>
            </p:cNvSpPr>
            <p:nvPr/>
          </p:nvSpPr>
          <p:spPr bwMode="auto">
            <a:xfrm>
              <a:off x="5430838" y="1470026"/>
              <a:ext cx="23083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900" b="0" i="0" u="none" strike="noStrike" cap="none" normalizeH="0" baseline="0" smtClean="0">
                  <a:ln>
                    <a:noFill/>
                  </a:ln>
                  <a:solidFill>
                    <a:srgbClr val="000000"/>
                  </a:solidFill>
                  <a:effectLst/>
                  <a:latin typeface="Calibri" pitchFamily="34" charset="0"/>
                  <a:cs typeface="Arial" pitchFamily="34" charset="0"/>
                </a:rPr>
                <a:t>1171</a:t>
              </a: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79" name="Csoportba foglalás 78"/>
            <p:cNvGrpSpPr/>
            <p:nvPr/>
          </p:nvGrpSpPr>
          <p:grpSpPr>
            <a:xfrm>
              <a:off x="1247777" y="1174751"/>
              <a:ext cx="4327524" cy="290513"/>
              <a:chOff x="1285877" y="1174751"/>
              <a:chExt cx="4327524" cy="290513"/>
            </a:xfrm>
          </p:grpSpPr>
          <p:sp>
            <p:nvSpPr>
              <p:cNvPr id="80" name="Téglalap 79"/>
              <p:cNvSpPr/>
              <p:nvPr/>
            </p:nvSpPr>
            <p:spPr>
              <a:xfrm>
                <a:off x="4388983" y="1352596"/>
                <a:ext cx="36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1" name="Téglalap 80"/>
              <p:cNvSpPr/>
              <p:nvPr/>
            </p:nvSpPr>
            <p:spPr>
              <a:xfrm>
                <a:off x="4474701" y="1352580"/>
                <a:ext cx="36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2" name="Téglalap 81"/>
              <p:cNvSpPr/>
              <p:nvPr/>
            </p:nvSpPr>
            <p:spPr>
              <a:xfrm>
                <a:off x="3598341" y="1347849"/>
                <a:ext cx="360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3" name="Téglalap 82"/>
              <p:cNvSpPr/>
              <p:nvPr/>
            </p:nvSpPr>
            <p:spPr>
              <a:xfrm>
                <a:off x="3460192" y="1343085"/>
                <a:ext cx="360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4" name="Line 5"/>
              <p:cNvSpPr>
                <a:spLocks noChangeShapeType="1"/>
              </p:cNvSpPr>
              <p:nvPr/>
            </p:nvSpPr>
            <p:spPr bwMode="auto">
              <a:xfrm>
                <a:off x="1289050" y="1384301"/>
                <a:ext cx="4320000" cy="1588"/>
              </a:xfrm>
              <a:prstGeom prst="line">
                <a:avLst/>
              </a:prstGeom>
              <a:no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5" name="Rectangle 10"/>
              <p:cNvSpPr>
                <a:spLocks noChangeArrowheads="1"/>
              </p:cNvSpPr>
              <p:nvPr/>
            </p:nvSpPr>
            <p:spPr bwMode="auto">
              <a:xfrm>
                <a:off x="3336931" y="1314451"/>
                <a:ext cx="19050"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6" name="Rectangle 11"/>
              <p:cNvSpPr>
                <a:spLocks noChangeArrowheads="1"/>
              </p:cNvSpPr>
              <p:nvPr/>
            </p:nvSpPr>
            <p:spPr bwMode="auto">
              <a:xfrm>
                <a:off x="3524251" y="1314451"/>
                <a:ext cx="19050"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7" name="Rectangle 12"/>
              <p:cNvSpPr>
                <a:spLocks noChangeArrowheads="1"/>
              </p:cNvSpPr>
              <p:nvPr/>
            </p:nvSpPr>
            <p:spPr bwMode="auto">
              <a:xfrm>
                <a:off x="3550438" y="1314451"/>
                <a:ext cx="17463"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8" name="Rectangle 13"/>
              <p:cNvSpPr>
                <a:spLocks noChangeArrowheads="1"/>
              </p:cNvSpPr>
              <p:nvPr/>
            </p:nvSpPr>
            <p:spPr bwMode="auto">
              <a:xfrm>
                <a:off x="3687766" y="1314451"/>
                <a:ext cx="14288"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9" name="Rectangle 14"/>
              <p:cNvSpPr>
                <a:spLocks noChangeArrowheads="1"/>
              </p:cNvSpPr>
              <p:nvPr/>
            </p:nvSpPr>
            <p:spPr bwMode="auto">
              <a:xfrm>
                <a:off x="3495688" y="1389063"/>
                <a:ext cx="14400"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0" name="Rectangle 15"/>
              <p:cNvSpPr>
                <a:spLocks noChangeArrowheads="1"/>
              </p:cNvSpPr>
              <p:nvPr/>
            </p:nvSpPr>
            <p:spPr bwMode="auto">
              <a:xfrm>
                <a:off x="3306763" y="1389063"/>
                <a:ext cx="10800"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1" name="Rectangle 16"/>
              <p:cNvSpPr>
                <a:spLocks noChangeArrowheads="1"/>
              </p:cNvSpPr>
              <p:nvPr/>
            </p:nvSpPr>
            <p:spPr bwMode="auto">
              <a:xfrm>
                <a:off x="3443293" y="1389063"/>
                <a:ext cx="14400"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2" name="Rectangle 19"/>
              <p:cNvSpPr>
                <a:spLocks noChangeArrowheads="1"/>
              </p:cNvSpPr>
              <p:nvPr/>
            </p:nvSpPr>
            <p:spPr bwMode="auto">
              <a:xfrm>
                <a:off x="3690938" y="1389063"/>
                <a:ext cx="10800"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3" name="Rectangle 20"/>
              <p:cNvSpPr>
                <a:spLocks noChangeArrowheads="1"/>
              </p:cNvSpPr>
              <p:nvPr/>
            </p:nvSpPr>
            <p:spPr bwMode="auto">
              <a:xfrm>
                <a:off x="3702051" y="1389063"/>
                <a:ext cx="4763"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4" name="Rectangle 22"/>
              <p:cNvSpPr>
                <a:spLocks noChangeArrowheads="1"/>
              </p:cNvSpPr>
              <p:nvPr/>
            </p:nvSpPr>
            <p:spPr bwMode="auto">
              <a:xfrm>
                <a:off x="3284530" y="1174751"/>
                <a:ext cx="461963" cy="1682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800" b="0" i="0" u="none" strike="noStrike" cap="none" normalizeH="0" baseline="0" smtClean="0">
                    <a:ln>
                      <a:noFill/>
                    </a:ln>
                    <a:solidFill>
                      <a:srgbClr val="000000"/>
                    </a:solidFill>
                    <a:effectLst/>
                    <a:latin typeface="Calibri" pitchFamily="34" charset="0"/>
                    <a:cs typeface="Arial" pitchFamily="34" charset="0"/>
                  </a:rPr>
                  <a:t>LOV domain</a:t>
                </a: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95" name="Line 24"/>
              <p:cNvSpPr>
                <a:spLocks noChangeShapeType="1"/>
              </p:cNvSpPr>
              <p:nvPr/>
            </p:nvSpPr>
            <p:spPr bwMode="auto">
              <a:xfrm>
                <a:off x="1285877" y="1308101"/>
                <a:ext cx="1588" cy="157163"/>
              </a:xfrm>
              <a:prstGeom prst="line">
                <a:avLst/>
              </a:prstGeom>
              <a:no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7" name="Line 25"/>
              <p:cNvSpPr>
                <a:spLocks noChangeShapeType="1"/>
              </p:cNvSpPr>
              <p:nvPr/>
            </p:nvSpPr>
            <p:spPr bwMode="auto">
              <a:xfrm>
                <a:off x="5611813" y="1303338"/>
                <a:ext cx="1588" cy="157163"/>
              </a:xfrm>
              <a:prstGeom prst="line">
                <a:avLst/>
              </a:prstGeom>
              <a:no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3" name="Line 28"/>
              <p:cNvSpPr>
                <a:spLocks noChangeShapeType="1"/>
              </p:cNvSpPr>
              <p:nvPr/>
            </p:nvSpPr>
            <p:spPr bwMode="auto">
              <a:xfrm>
                <a:off x="3332171" y="1303338"/>
                <a:ext cx="360000" cy="1588"/>
              </a:xfrm>
              <a:prstGeom prst="line">
                <a:avLst/>
              </a:prstGeom>
              <a:noFill/>
              <a:ln w="3175" cap="flat">
                <a:solidFill>
                  <a:srgbClr val="D0CECE"/>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4" name="Line 29"/>
              <p:cNvSpPr>
                <a:spLocks noChangeShapeType="1"/>
              </p:cNvSpPr>
              <p:nvPr/>
            </p:nvSpPr>
            <p:spPr bwMode="auto">
              <a:xfrm flipV="1">
                <a:off x="3306762" y="1455738"/>
                <a:ext cx="396000" cy="3175"/>
              </a:xfrm>
              <a:prstGeom prst="line">
                <a:avLst/>
              </a:prstGeom>
              <a:noFill/>
              <a:ln w="3175" cap="flat">
                <a:solidFill>
                  <a:srgbClr val="D0CECE"/>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grpSp>
      </p:grpSp>
      <p:grpSp>
        <p:nvGrpSpPr>
          <p:cNvPr id="236" name="Csoportba foglalás 235"/>
          <p:cNvGrpSpPr/>
          <p:nvPr/>
        </p:nvGrpSpPr>
        <p:grpSpPr>
          <a:xfrm>
            <a:off x="679132" y="4791585"/>
            <a:ext cx="4933797" cy="1947920"/>
            <a:chOff x="647700" y="3448050"/>
            <a:chExt cx="4933797" cy="1947920"/>
          </a:xfrm>
        </p:grpSpPr>
        <p:sp>
          <p:nvSpPr>
            <p:cNvPr id="237" name="Téglalap 236"/>
            <p:cNvSpPr/>
            <p:nvPr/>
          </p:nvSpPr>
          <p:spPr>
            <a:xfrm>
              <a:off x="3559868" y="4449808"/>
              <a:ext cx="252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238" name="Egyenes összekötő 237"/>
            <p:cNvCxnSpPr/>
            <p:nvPr/>
          </p:nvCxnSpPr>
          <p:spPr>
            <a:xfrm>
              <a:off x="1269083" y="3662368"/>
              <a:ext cx="21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Egyenes összekötő 238"/>
            <p:cNvCxnSpPr/>
            <p:nvPr/>
          </p:nvCxnSpPr>
          <p:spPr>
            <a:xfrm>
              <a:off x="3452604" y="3662385"/>
              <a:ext cx="216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0" name="Egyenes összekötő 239"/>
            <p:cNvCxnSpPr/>
            <p:nvPr/>
          </p:nvCxnSpPr>
          <p:spPr>
            <a:xfrm>
              <a:off x="3438298" y="3752866"/>
              <a:ext cx="1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Egyenes összekötő 240"/>
            <p:cNvCxnSpPr/>
            <p:nvPr/>
          </p:nvCxnSpPr>
          <p:spPr>
            <a:xfrm>
              <a:off x="1264240" y="3933779"/>
              <a:ext cx="21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Egyenes összekötő 241"/>
            <p:cNvCxnSpPr/>
            <p:nvPr/>
          </p:nvCxnSpPr>
          <p:spPr>
            <a:xfrm>
              <a:off x="3583516" y="3943338"/>
              <a:ext cx="468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43" name="Csoportba foglalás 102"/>
            <p:cNvGrpSpPr/>
            <p:nvPr/>
          </p:nvGrpSpPr>
          <p:grpSpPr>
            <a:xfrm>
              <a:off x="1107280" y="3534509"/>
              <a:ext cx="245274" cy="502496"/>
              <a:chOff x="1083463" y="5972921"/>
              <a:chExt cx="245274" cy="502496"/>
            </a:xfrm>
          </p:grpSpPr>
          <p:sp>
            <p:nvSpPr>
              <p:cNvPr id="300" name="Szövegdoboz 299">
                <a:extLst>
                  <a:ext uri="{FF2B5EF4-FFF2-40B4-BE49-F238E27FC236}">
                    <a16:creationId xmlns:a16="http://schemas.microsoft.com/office/drawing/2014/main" xmlns="" id="{74DA1930-34C2-44D5-B5B4-E8B68926C6BD}"/>
                  </a:ext>
                </a:extLst>
              </p:cNvPr>
              <p:cNvSpPr txBox="1"/>
              <p:nvPr/>
            </p:nvSpPr>
            <p:spPr>
              <a:xfrm>
                <a:off x="1086183" y="5972921"/>
                <a:ext cx="190167" cy="215444"/>
              </a:xfrm>
              <a:prstGeom prst="rect">
                <a:avLst/>
              </a:prstGeom>
              <a:noFill/>
            </p:spPr>
            <p:txBody>
              <a:bodyPr wrap="square" rtlCol="0">
                <a:spAutoFit/>
              </a:bodyPr>
              <a:lstStyle/>
              <a:p>
                <a:r>
                  <a:rPr lang="hu-HU" sz="800" dirty="0"/>
                  <a:t>a</a:t>
                </a:r>
              </a:p>
            </p:txBody>
          </p:sp>
          <p:sp>
            <p:nvSpPr>
              <p:cNvPr id="301" name="Szövegdoboz 300">
                <a:extLst>
                  <a:ext uri="{FF2B5EF4-FFF2-40B4-BE49-F238E27FC236}">
                    <a16:creationId xmlns:a16="http://schemas.microsoft.com/office/drawing/2014/main" xmlns="" id="{8899D434-0AD4-4495-BB7F-85F7A8B52F31}"/>
                  </a:ext>
                </a:extLst>
              </p:cNvPr>
              <p:cNvSpPr txBox="1"/>
              <p:nvPr/>
            </p:nvSpPr>
            <p:spPr>
              <a:xfrm>
                <a:off x="1085087" y="6076003"/>
                <a:ext cx="234125" cy="215444"/>
              </a:xfrm>
              <a:prstGeom prst="rect">
                <a:avLst/>
              </a:prstGeom>
              <a:noFill/>
            </p:spPr>
            <p:txBody>
              <a:bodyPr wrap="square" rtlCol="0">
                <a:spAutoFit/>
              </a:bodyPr>
              <a:lstStyle/>
              <a:p>
                <a:r>
                  <a:rPr lang="hu-HU" sz="800" smtClean="0"/>
                  <a:t>b</a:t>
                </a:r>
                <a:endParaRPr lang="hu-HU" sz="800" dirty="0"/>
              </a:p>
            </p:txBody>
          </p:sp>
          <p:sp>
            <p:nvSpPr>
              <p:cNvPr id="302" name="Szövegdoboz 301">
                <a:extLst>
                  <a:ext uri="{FF2B5EF4-FFF2-40B4-BE49-F238E27FC236}">
                    <a16:creationId xmlns:a16="http://schemas.microsoft.com/office/drawing/2014/main" xmlns="" id="{E7E32106-6AE2-481E-B093-7B8D0658A3EF}"/>
                  </a:ext>
                </a:extLst>
              </p:cNvPr>
              <p:cNvSpPr txBox="1"/>
              <p:nvPr/>
            </p:nvSpPr>
            <p:spPr>
              <a:xfrm>
                <a:off x="1085685" y="6160769"/>
                <a:ext cx="219244" cy="215444"/>
              </a:xfrm>
              <a:prstGeom prst="rect">
                <a:avLst/>
              </a:prstGeom>
              <a:noFill/>
            </p:spPr>
            <p:txBody>
              <a:bodyPr wrap="square" rtlCol="0">
                <a:spAutoFit/>
              </a:bodyPr>
              <a:lstStyle/>
              <a:p>
                <a:r>
                  <a:rPr lang="hu-HU" sz="800" smtClean="0"/>
                  <a:t>c</a:t>
                </a:r>
                <a:endParaRPr lang="hu-HU" sz="800" dirty="0"/>
              </a:p>
            </p:txBody>
          </p:sp>
          <p:sp>
            <p:nvSpPr>
              <p:cNvPr id="303" name="Szövegdoboz 302">
                <a:extLst>
                  <a:ext uri="{FF2B5EF4-FFF2-40B4-BE49-F238E27FC236}">
                    <a16:creationId xmlns:a16="http://schemas.microsoft.com/office/drawing/2014/main" xmlns="" id="{45D2D956-0AEE-4A7C-B7C6-B6BE81EFCAA8}"/>
                  </a:ext>
                </a:extLst>
              </p:cNvPr>
              <p:cNvSpPr txBox="1"/>
              <p:nvPr/>
            </p:nvSpPr>
            <p:spPr>
              <a:xfrm>
                <a:off x="1083463" y="6259973"/>
                <a:ext cx="245274" cy="215444"/>
              </a:xfrm>
              <a:prstGeom prst="rect">
                <a:avLst/>
              </a:prstGeom>
              <a:noFill/>
            </p:spPr>
            <p:txBody>
              <a:bodyPr wrap="square" rtlCol="0">
                <a:spAutoFit/>
              </a:bodyPr>
              <a:lstStyle/>
              <a:p>
                <a:r>
                  <a:rPr lang="hu-HU" sz="800" smtClean="0"/>
                  <a:t>d</a:t>
                </a:r>
                <a:endParaRPr lang="hu-HU" sz="800" dirty="0"/>
              </a:p>
            </p:txBody>
          </p:sp>
          <p:sp>
            <p:nvSpPr>
              <p:cNvPr id="304" name="Bal oldali kapcsos zárójel 303"/>
              <p:cNvSpPr/>
              <p:nvPr/>
            </p:nvSpPr>
            <p:spPr>
              <a:xfrm>
                <a:off x="1100145" y="6022975"/>
                <a:ext cx="72000" cy="40957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grpSp>
        <p:cxnSp>
          <p:nvCxnSpPr>
            <p:cNvPr id="244" name="Egyenes összekötő 243"/>
            <p:cNvCxnSpPr/>
            <p:nvPr/>
          </p:nvCxnSpPr>
          <p:spPr>
            <a:xfrm>
              <a:off x="1268987" y="4290988"/>
              <a:ext cx="21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Egyenes összekötő 244"/>
            <p:cNvCxnSpPr/>
            <p:nvPr/>
          </p:nvCxnSpPr>
          <p:spPr>
            <a:xfrm>
              <a:off x="3457286" y="4295784"/>
              <a:ext cx="324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6" name="Egyenes összekötő 245"/>
            <p:cNvCxnSpPr/>
            <p:nvPr/>
          </p:nvCxnSpPr>
          <p:spPr>
            <a:xfrm>
              <a:off x="1273734" y="4386232"/>
              <a:ext cx="21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Egyenes összekötő 246"/>
            <p:cNvCxnSpPr/>
            <p:nvPr/>
          </p:nvCxnSpPr>
          <p:spPr>
            <a:xfrm>
              <a:off x="3457286" y="4391044"/>
              <a:ext cx="324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8" name="Egyenes összekötő 247"/>
            <p:cNvCxnSpPr/>
            <p:nvPr/>
          </p:nvCxnSpPr>
          <p:spPr>
            <a:xfrm>
              <a:off x="1266825" y="4481476"/>
              <a:ext cx="230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Egyenes összekötő 248"/>
            <p:cNvCxnSpPr/>
            <p:nvPr/>
          </p:nvCxnSpPr>
          <p:spPr>
            <a:xfrm>
              <a:off x="1268987" y="3843266"/>
              <a:ext cx="21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Egyenes összekötő 249"/>
            <p:cNvCxnSpPr/>
            <p:nvPr/>
          </p:nvCxnSpPr>
          <p:spPr>
            <a:xfrm>
              <a:off x="1266825" y="3752804"/>
              <a:ext cx="21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Egyenes összekötő 250"/>
            <p:cNvCxnSpPr/>
            <p:nvPr/>
          </p:nvCxnSpPr>
          <p:spPr>
            <a:xfrm>
              <a:off x="3457335" y="3752850"/>
              <a:ext cx="18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52" name="Téglalap 251"/>
            <p:cNvSpPr/>
            <p:nvPr/>
          </p:nvSpPr>
          <p:spPr>
            <a:xfrm>
              <a:off x="3562270" y="4453091"/>
              <a:ext cx="10800" cy="72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253" name="Egyenes összekötő 252"/>
            <p:cNvCxnSpPr/>
            <p:nvPr/>
          </p:nvCxnSpPr>
          <p:spPr>
            <a:xfrm>
              <a:off x="1266809" y="4571957"/>
              <a:ext cx="22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Egyenes összekötő 253"/>
            <p:cNvCxnSpPr/>
            <p:nvPr/>
          </p:nvCxnSpPr>
          <p:spPr>
            <a:xfrm>
              <a:off x="3462033" y="4572022"/>
              <a:ext cx="36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55" name="Szövegdoboz 254">
              <a:extLst>
                <a:ext uri="{FF2B5EF4-FFF2-40B4-BE49-F238E27FC236}">
                  <a16:creationId xmlns:a16="http://schemas.microsoft.com/office/drawing/2014/main" xmlns="" id="{ECEE0BD5-1233-42D1-8361-636CCC1406F1}"/>
                </a:ext>
              </a:extLst>
            </p:cNvPr>
            <p:cNvSpPr txBox="1"/>
            <p:nvPr/>
          </p:nvSpPr>
          <p:spPr>
            <a:xfrm rot="16200000">
              <a:off x="714009" y="4264727"/>
              <a:ext cx="698047" cy="230832"/>
            </a:xfrm>
            <a:prstGeom prst="rect">
              <a:avLst/>
            </a:prstGeom>
            <a:noFill/>
          </p:spPr>
          <p:txBody>
            <a:bodyPr wrap="square" rtlCol="0">
              <a:spAutoFit/>
            </a:bodyPr>
            <a:lstStyle/>
            <a:p>
              <a:r>
                <a:rPr lang="hu-HU" sz="900" smtClean="0">
                  <a:latin typeface="Calibri" panose="020F0502020204030204" pitchFamily="34" charset="0"/>
                  <a:cs typeface="Calibri" panose="020F0502020204030204" pitchFamily="34" charset="0"/>
                </a:rPr>
                <a:t>mGI.12/2</a:t>
              </a:r>
              <a:endParaRPr lang="hu-HU" sz="900" dirty="0">
                <a:latin typeface="Calibri" panose="020F0502020204030204" pitchFamily="34" charset="0"/>
                <a:cs typeface="Calibri" panose="020F0502020204030204" pitchFamily="34" charset="0"/>
              </a:endParaRPr>
            </a:p>
          </p:txBody>
        </p:sp>
        <p:grpSp>
          <p:nvGrpSpPr>
            <p:cNvPr id="256" name="Csoportba foglalás 101"/>
            <p:cNvGrpSpPr/>
            <p:nvPr/>
          </p:nvGrpSpPr>
          <p:grpSpPr>
            <a:xfrm>
              <a:off x="1102501" y="4167972"/>
              <a:ext cx="245274" cy="502496"/>
              <a:chOff x="1083463" y="5972921"/>
              <a:chExt cx="245274" cy="502496"/>
            </a:xfrm>
          </p:grpSpPr>
          <p:sp>
            <p:nvSpPr>
              <p:cNvPr id="295" name="Szövegdoboz 294">
                <a:extLst>
                  <a:ext uri="{FF2B5EF4-FFF2-40B4-BE49-F238E27FC236}">
                    <a16:creationId xmlns:a16="http://schemas.microsoft.com/office/drawing/2014/main" xmlns="" id="{74DA1930-34C2-44D5-B5B4-E8B68926C6BD}"/>
                  </a:ext>
                </a:extLst>
              </p:cNvPr>
              <p:cNvSpPr txBox="1"/>
              <p:nvPr/>
            </p:nvSpPr>
            <p:spPr>
              <a:xfrm>
                <a:off x="1086183" y="5972921"/>
                <a:ext cx="190167" cy="215444"/>
              </a:xfrm>
              <a:prstGeom prst="rect">
                <a:avLst/>
              </a:prstGeom>
              <a:noFill/>
            </p:spPr>
            <p:txBody>
              <a:bodyPr wrap="square" rtlCol="0">
                <a:spAutoFit/>
              </a:bodyPr>
              <a:lstStyle/>
              <a:p>
                <a:r>
                  <a:rPr lang="hu-HU" sz="800" dirty="0"/>
                  <a:t>a</a:t>
                </a:r>
              </a:p>
            </p:txBody>
          </p:sp>
          <p:sp>
            <p:nvSpPr>
              <p:cNvPr id="296" name="Szövegdoboz 295">
                <a:extLst>
                  <a:ext uri="{FF2B5EF4-FFF2-40B4-BE49-F238E27FC236}">
                    <a16:creationId xmlns:a16="http://schemas.microsoft.com/office/drawing/2014/main" xmlns="" id="{8899D434-0AD4-4495-BB7F-85F7A8B52F31}"/>
                  </a:ext>
                </a:extLst>
              </p:cNvPr>
              <p:cNvSpPr txBox="1"/>
              <p:nvPr/>
            </p:nvSpPr>
            <p:spPr>
              <a:xfrm>
                <a:off x="1085087" y="6076003"/>
                <a:ext cx="234125" cy="215444"/>
              </a:xfrm>
              <a:prstGeom prst="rect">
                <a:avLst/>
              </a:prstGeom>
              <a:noFill/>
            </p:spPr>
            <p:txBody>
              <a:bodyPr wrap="square" rtlCol="0">
                <a:spAutoFit/>
              </a:bodyPr>
              <a:lstStyle/>
              <a:p>
                <a:r>
                  <a:rPr lang="hu-HU" sz="800" smtClean="0"/>
                  <a:t>b</a:t>
                </a:r>
                <a:endParaRPr lang="hu-HU" sz="800" dirty="0"/>
              </a:p>
            </p:txBody>
          </p:sp>
          <p:sp>
            <p:nvSpPr>
              <p:cNvPr id="297" name="Szövegdoboz 296">
                <a:extLst>
                  <a:ext uri="{FF2B5EF4-FFF2-40B4-BE49-F238E27FC236}">
                    <a16:creationId xmlns:a16="http://schemas.microsoft.com/office/drawing/2014/main" xmlns="" id="{E7E32106-6AE2-481E-B093-7B8D0658A3EF}"/>
                  </a:ext>
                </a:extLst>
              </p:cNvPr>
              <p:cNvSpPr txBox="1"/>
              <p:nvPr/>
            </p:nvSpPr>
            <p:spPr>
              <a:xfrm>
                <a:off x="1085685" y="6160769"/>
                <a:ext cx="219244" cy="215444"/>
              </a:xfrm>
              <a:prstGeom prst="rect">
                <a:avLst/>
              </a:prstGeom>
              <a:noFill/>
            </p:spPr>
            <p:txBody>
              <a:bodyPr wrap="square" rtlCol="0">
                <a:spAutoFit/>
              </a:bodyPr>
              <a:lstStyle/>
              <a:p>
                <a:r>
                  <a:rPr lang="hu-HU" sz="800" smtClean="0"/>
                  <a:t>c</a:t>
                </a:r>
                <a:endParaRPr lang="hu-HU" sz="800" dirty="0"/>
              </a:p>
            </p:txBody>
          </p:sp>
          <p:sp>
            <p:nvSpPr>
              <p:cNvPr id="298" name="Szövegdoboz 297">
                <a:extLst>
                  <a:ext uri="{FF2B5EF4-FFF2-40B4-BE49-F238E27FC236}">
                    <a16:creationId xmlns:a16="http://schemas.microsoft.com/office/drawing/2014/main" xmlns="" id="{45D2D956-0AEE-4A7C-B7C6-B6BE81EFCAA8}"/>
                  </a:ext>
                </a:extLst>
              </p:cNvPr>
              <p:cNvSpPr txBox="1"/>
              <p:nvPr/>
            </p:nvSpPr>
            <p:spPr>
              <a:xfrm>
                <a:off x="1083463" y="6259973"/>
                <a:ext cx="245274" cy="215444"/>
              </a:xfrm>
              <a:prstGeom prst="rect">
                <a:avLst/>
              </a:prstGeom>
              <a:noFill/>
            </p:spPr>
            <p:txBody>
              <a:bodyPr wrap="square" rtlCol="0">
                <a:spAutoFit/>
              </a:bodyPr>
              <a:lstStyle/>
              <a:p>
                <a:r>
                  <a:rPr lang="hu-HU" sz="800" smtClean="0"/>
                  <a:t>d</a:t>
                </a:r>
                <a:endParaRPr lang="hu-HU" sz="800" dirty="0"/>
              </a:p>
            </p:txBody>
          </p:sp>
          <p:sp>
            <p:nvSpPr>
              <p:cNvPr id="299" name="Bal oldali kapcsos zárójel 298"/>
              <p:cNvSpPr/>
              <p:nvPr/>
            </p:nvSpPr>
            <p:spPr>
              <a:xfrm>
                <a:off x="1100145" y="6022975"/>
                <a:ext cx="72000" cy="40957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grpSp>
        <p:cxnSp>
          <p:nvCxnSpPr>
            <p:cNvPr id="257" name="Egyenes összekötő 256"/>
            <p:cNvCxnSpPr/>
            <p:nvPr/>
          </p:nvCxnSpPr>
          <p:spPr>
            <a:xfrm>
              <a:off x="1257267" y="4919642"/>
              <a:ext cx="21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Egyenes összekötő 257"/>
            <p:cNvCxnSpPr/>
            <p:nvPr/>
          </p:nvCxnSpPr>
          <p:spPr>
            <a:xfrm>
              <a:off x="3442965" y="4924470"/>
              <a:ext cx="36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9" name="Egyenes összekötő 258"/>
            <p:cNvCxnSpPr/>
            <p:nvPr/>
          </p:nvCxnSpPr>
          <p:spPr>
            <a:xfrm>
              <a:off x="1266777" y="5019649"/>
              <a:ext cx="21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Egyenes összekötő 259"/>
            <p:cNvCxnSpPr/>
            <p:nvPr/>
          </p:nvCxnSpPr>
          <p:spPr>
            <a:xfrm>
              <a:off x="3457238" y="5024477"/>
              <a:ext cx="288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1" name="Egyenes összekötő 260"/>
            <p:cNvCxnSpPr/>
            <p:nvPr/>
          </p:nvCxnSpPr>
          <p:spPr>
            <a:xfrm>
              <a:off x="3457497" y="5119656"/>
              <a:ext cx="212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Egyenes összekötő 261"/>
            <p:cNvCxnSpPr/>
            <p:nvPr/>
          </p:nvCxnSpPr>
          <p:spPr>
            <a:xfrm>
              <a:off x="1262047" y="5214901"/>
              <a:ext cx="230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3" name="Téglalap 262"/>
            <p:cNvSpPr/>
            <p:nvPr/>
          </p:nvSpPr>
          <p:spPr>
            <a:xfrm>
              <a:off x="3419427" y="5176873"/>
              <a:ext cx="828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4" name="Téglalap 263"/>
            <p:cNvSpPr/>
            <p:nvPr/>
          </p:nvSpPr>
          <p:spPr>
            <a:xfrm>
              <a:off x="3452705" y="5081793"/>
              <a:ext cx="18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265" name="Egyenes összekötő 264"/>
            <p:cNvCxnSpPr/>
            <p:nvPr/>
          </p:nvCxnSpPr>
          <p:spPr>
            <a:xfrm>
              <a:off x="3585827" y="5214981"/>
              <a:ext cx="396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66" name="Szövegdoboz 265">
              <a:extLst>
                <a:ext uri="{FF2B5EF4-FFF2-40B4-BE49-F238E27FC236}">
                  <a16:creationId xmlns:a16="http://schemas.microsoft.com/office/drawing/2014/main" xmlns="" id="{ECEE0BD5-1233-42D1-8361-636CCC1406F1}"/>
                </a:ext>
              </a:extLst>
            </p:cNvPr>
            <p:cNvSpPr txBox="1"/>
            <p:nvPr/>
          </p:nvSpPr>
          <p:spPr>
            <a:xfrm rot="16200000">
              <a:off x="718756" y="4931531"/>
              <a:ext cx="698047" cy="230832"/>
            </a:xfrm>
            <a:prstGeom prst="rect">
              <a:avLst/>
            </a:prstGeom>
            <a:noFill/>
          </p:spPr>
          <p:txBody>
            <a:bodyPr wrap="square" rtlCol="0">
              <a:spAutoFit/>
            </a:bodyPr>
            <a:lstStyle/>
            <a:p>
              <a:r>
                <a:rPr lang="hu-HU" sz="900" smtClean="0">
                  <a:latin typeface="Calibri" panose="020F0502020204030204" pitchFamily="34" charset="0"/>
                  <a:cs typeface="Calibri" panose="020F0502020204030204" pitchFamily="34" charset="0"/>
                </a:rPr>
                <a:t>mGI.12/3</a:t>
              </a:r>
              <a:endParaRPr lang="hu-HU" sz="900" dirty="0">
                <a:latin typeface="Calibri" panose="020F0502020204030204" pitchFamily="34" charset="0"/>
                <a:cs typeface="Calibri" panose="020F0502020204030204" pitchFamily="34" charset="0"/>
              </a:endParaRPr>
            </a:p>
          </p:txBody>
        </p:sp>
        <p:grpSp>
          <p:nvGrpSpPr>
            <p:cNvPr id="267" name="Csoportba foglalás 134"/>
            <p:cNvGrpSpPr/>
            <p:nvPr/>
          </p:nvGrpSpPr>
          <p:grpSpPr>
            <a:xfrm>
              <a:off x="1104110" y="4805369"/>
              <a:ext cx="245274" cy="502496"/>
              <a:chOff x="1083463" y="5972921"/>
              <a:chExt cx="245274" cy="502496"/>
            </a:xfrm>
          </p:grpSpPr>
          <p:sp>
            <p:nvSpPr>
              <p:cNvPr id="290" name="Szövegdoboz 289">
                <a:extLst>
                  <a:ext uri="{FF2B5EF4-FFF2-40B4-BE49-F238E27FC236}">
                    <a16:creationId xmlns:a16="http://schemas.microsoft.com/office/drawing/2014/main" xmlns="" id="{74DA1930-34C2-44D5-B5B4-E8B68926C6BD}"/>
                  </a:ext>
                </a:extLst>
              </p:cNvPr>
              <p:cNvSpPr txBox="1"/>
              <p:nvPr/>
            </p:nvSpPr>
            <p:spPr>
              <a:xfrm>
                <a:off x="1086183" y="5972921"/>
                <a:ext cx="190167" cy="215444"/>
              </a:xfrm>
              <a:prstGeom prst="rect">
                <a:avLst/>
              </a:prstGeom>
              <a:noFill/>
            </p:spPr>
            <p:txBody>
              <a:bodyPr wrap="square" rtlCol="0">
                <a:spAutoFit/>
              </a:bodyPr>
              <a:lstStyle/>
              <a:p>
                <a:r>
                  <a:rPr lang="hu-HU" sz="800" dirty="0"/>
                  <a:t>a</a:t>
                </a:r>
              </a:p>
            </p:txBody>
          </p:sp>
          <p:sp>
            <p:nvSpPr>
              <p:cNvPr id="291" name="Szövegdoboz 290">
                <a:extLst>
                  <a:ext uri="{FF2B5EF4-FFF2-40B4-BE49-F238E27FC236}">
                    <a16:creationId xmlns:a16="http://schemas.microsoft.com/office/drawing/2014/main" xmlns="" id="{8899D434-0AD4-4495-BB7F-85F7A8B52F31}"/>
                  </a:ext>
                </a:extLst>
              </p:cNvPr>
              <p:cNvSpPr txBox="1"/>
              <p:nvPr/>
            </p:nvSpPr>
            <p:spPr>
              <a:xfrm>
                <a:off x="1085087" y="6076003"/>
                <a:ext cx="234125" cy="215444"/>
              </a:xfrm>
              <a:prstGeom prst="rect">
                <a:avLst/>
              </a:prstGeom>
              <a:noFill/>
            </p:spPr>
            <p:txBody>
              <a:bodyPr wrap="square" rtlCol="0">
                <a:spAutoFit/>
              </a:bodyPr>
              <a:lstStyle/>
              <a:p>
                <a:r>
                  <a:rPr lang="hu-HU" sz="800" smtClean="0"/>
                  <a:t>b</a:t>
                </a:r>
                <a:endParaRPr lang="hu-HU" sz="800" dirty="0"/>
              </a:p>
            </p:txBody>
          </p:sp>
          <p:sp>
            <p:nvSpPr>
              <p:cNvPr id="292" name="Szövegdoboz 291">
                <a:extLst>
                  <a:ext uri="{FF2B5EF4-FFF2-40B4-BE49-F238E27FC236}">
                    <a16:creationId xmlns:a16="http://schemas.microsoft.com/office/drawing/2014/main" xmlns="" id="{E7E32106-6AE2-481E-B093-7B8D0658A3EF}"/>
                  </a:ext>
                </a:extLst>
              </p:cNvPr>
              <p:cNvSpPr txBox="1"/>
              <p:nvPr/>
            </p:nvSpPr>
            <p:spPr>
              <a:xfrm>
                <a:off x="1085685" y="6160769"/>
                <a:ext cx="219244" cy="215444"/>
              </a:xfrm>
              <a:prstGeom prst="rect">
                <a:avLst/>
              </a:prstGeom>
              <a:noFill/>
            </p:spPr>
            <p:txBody>
              <a:bodyPr wrap="square" rtlCol="0">
                <a:spAutoFit/>
              </a:bodyPr>
              <a:lstStyle/>
              <a:p>
                <a:r>
                  <a:rPr lang="hu-HU" sz="800" smtClean="0"/>
                  <a:t>c</a:t>
                </a:r>
                <a:endParaRPr lang="hu-HU" sz="800" dirty="0"/>
              </a:p>
            </p:txBody>
          </p:sp>
          <p:sp>
            <p:nvSpPr>
              <p:cNvPr id="293" name="Szövegdoboz 292">
                <a:extLst>
                  <a:ext uri="{FF2B5EF4-FFF2-40B4-BE49-F238E27FC236}">
                    <a16:creationId xmlns:a16="http://schemas.microsoft.com/office/drawing/2014/main" xmlns="" id="{45D2D956-0AEE-4A7C-B7C6-B6BE81EFCAA8}"/>
                  </a:ext>
                </a:extLst>
              </p:cNvPr>
              <p:cNvSpPr txBox="1"/>
              <p:nvPr/>
            </p:nvSpPr>
            <p:spPr>
              <a:xfrm>
                <a:off x="1083463" y="6259973"/>
                <a:ext cx="245274" cy="215444"/>
              </a:xfrm>
              <a:prstGeom prst="rect">
                <a:avLst/>
              </a:prstGeom>
              <a:noFill/>
            </p:spPr>
            <p:txBody>
              <a:bodyPr wrap="square" rtlCol="0">
                <a:spAutoFit/>
              </a:bodyPr>
              <a:lstStyle/>
              <a:p>
                <a:r>
                  <a:rPr lang="hu-HU" sz="800" smtClean="0"/>
                  <a:t>d</a:t>
                </a:r>
                <a:endParaRPr lang="hu-HU" sz="800" dirty="0"/>
              </a:p>
            </p:txBody>
          </p:sp>
          <p:sp>
            <p:nvSpPr>
              <p:cNvPr id="294" name="Bal oldali kapcsos zárójel 293"/>
              <p:cNvSpPr/>
              <p:nvPr/>
            </p:nvSpPr>
            <p:spPr>
              <a:xfrm>
                <a:off x="1100145" y="6022975"/>
                <a:ext cx="72000" cy="40957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grpSp>
        <p:sp>
          <p:nvSpPr>
            <p:cNvPr id="268" name="Szövegdoboz 267"/>
            <p:cNvSpPr txBox="1"/>
            <p:nvPr/>
          </p:nvSpPr>
          <p:spPr>
            <a:xfrm>
              <a:off x="647700" y="3448050"/>
              <a:ext cx="320922" cy="400110"/>
            </a:xfrm>
            <a:prstGeom prst="rect">
              <a:avLst/>
            </a:prstGeom>
            <a:noFill/>
          </p:spPr>
          <p:txBody>
            <a:bodyPr wrap="none" rtlCol="0">
              <a:spAutoFit/>
            </a:bodyPr>
            <a:lstStyle/>
            <a:p>
              <a:r>
                <a:rPr lang="hu-HU" sz="2000" smtClean="0"/>
                <a:t>C</a:t>
              </a:r>
              <a:endParaRPr lang="hu-HU" sz="2000"/>
            </a:p>
          </p:txBody>
        </p:sp>
        <p:sp>
          <p:nvSpPr>
            <p:cNvPr id="269" name="Téglalap 268"/>
            <p:cNvSpPr/>
            <p:nvPr/>
          </p:nvSpPr>
          <p:spPr>
            <a:xfrm>
              <a:off x="3425141" y="3716109"/>
              <a:ext cx="324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0" name="Téglalap 269"/>
            <p:cNvSpPr/>
            <p:nvPr/>
          </p:nvSpPr>
          <p:spPr>
            <a:xfrm>
              <a:off x="3426536" y="3625841"/>
              <a:ext cx="252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271" name="Egyenes összekötő 270"/>
            <p:cNvCxnSpPr/>
            <p:nvPr/>
          </p:nvCxnSpPr>
          <p:spPr>
            <a:xfrm>
              <a:off x="3457341" y="3845714"/>
              <a:ext cx="18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72" name="Téglalap 271"/>
            <p:cNvSpPr/>
            <p:nvPr/>
          </p:nvSpPr>
          <p:spPr>
            <a:xfrm>
              <a:off x="3425140" y="3808974"/>
              <a:ext cx="324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273" name="Egyenes összekötő 272"/>
            <p:cNvCxnSpPr/>
            <p:nvPr/>
          </p:nvCxnSpPr>
          <p:spPr>
            <a:xfrm>
              <a:off x="3557580" y="4481469"/>
              <a:ext cx="201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Egyenes összekötő 273"/>
            <p:cNvCxnSpPr/>
            <p:nvPr/>
          </p:nvCxnSpPr>
          <p:spPr>
            <a:xfrm>
              <a:off x="1265238" y="5119657"/>
              <a:ext cx="21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5" name="Téglalap 274"/>
            <p:cNvSpPr/>
            <p:nvPr/>
          </p:nvSpPr>
          <p:spPr>
            <a:xfrm>
              <a:off x="3424171" y="3897291"/>
              <a:ext cx="252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276" name="Egyenes összekötő 275"/>
            <p:cNvCxnSpPr/>
            <p:nvPr/>
          </p:nvCxnSpPr>
          <p:spPr>
            <a:xfrm flipH="1" flipV="1">
              <a:off x="3453485" y="3893664"/>
              <a:ext cx="1807" cy="73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Egyenes összekötő 276"/>
            <p:cNvCxnSpPr/>
            <p:nvPr/>
          </p:nvCxnSpPr>
          <p:spPr>
            <a:xfrm>
              <a:off x="3460054" y="3938113"/>
              <a:ext cx="92770" cy="4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8" name="Téglalap 277"/>
            <p:cNvSpPr/>
            <p:nvPr/>
          </p:nvSpPr>
          <p:spPr>
            <a:xfrm>
              <a:off x="3559884" y="3906842"/>
              <a:ext cx="252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9" name="Téglalap 278"/>
            <p:cNvSpPr/>
            <p:nvPr/>
          </p:nvSpPr>
          <p:spPr>
            <a:xfrm>
              <a:off x="3425124" y="4256680"/>
              <a:ext cx="324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0" name="Téglalap 279"/>
            <p:cNvSpPr/>
            <p:nvPr/>
          </p:nvSpPr>
          <p:spPr>
            <a:xfrm>
              <a:off x="3425108" y="4351924"/>
              <a:ext cx="324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1" name="Téglalap 280"/>
            <p:cNvSpPr/>
            <p:nvPr/>
          </p:nvSpPr>
          <p:spPr>
            <a:xfrm>
              <a:off x="3424155" y="4449783"/>
              <a:ext cx="252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282" name="Egyenes összekötő 281"/>
            <p:cNvCxnSpPr/>
            <p:nvPr/>
          </p:nvCxnSpPr>
          <p:spPr>
            <a:xfrm flipH="1" flipV="1">
              <a:off x="3448706" y="4446156"/>
              <a:ext cx="1807" cy="73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3" name="Téglalap 282"/>
            <p:cNvSpPr/>
            <p:nvPr/>
          </p:nvSpPr>
          <p:spPr>
            <a:xfrm>
              <a:off x="3425124" y="4537697"/>
              <a:ext cx="324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4" name="Téglalap 283"/>
            <p:cNvSpPr/>
            <p:nvPr/>
          </p:nvSpPr>
          <p:spPr>
            <a:xfrm>
              <a:off x="3420345" y="4890143"/>
              <a:ext cx="252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5" name="Téglalap 284"/>
            <p:cNvSpPr/>
            <p:nvPr/>
          </p:nvSpPr>
          <p:spPr>
            <a:xfrm>
              <a:off x="3425108" y="4985403"/>
              <a:ext cx="324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6" name="Téglalap 285"/>
            <p:cNvSpPr/>
            <p:nvPr/>
          </p:nvSpPr>
          <p:spPr>
            <a:xfrm>
              <a:off x="3434628" y="5080647"/>
              <a:ext cx="252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7" name="Téglalap 286"/>
            <p:cNvSpPr/>
            <p:nvPr/>
          </p:nvSpPr>
          <p:spPr>
            <a:xfrm>
              <a:off x="3563235" y="5085351"/>
              <a:ext cx="324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8" name="Téglalap 287"/>
            <p:cNvSpPr/>
            <p:nvPr/>
          </p:nvSpPr>
          <p:spPr>
            <a:xfrm>
              <a:off x="3414593" y="5081789"/>
              <a:ext cx="18000" cy="72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9" name="Téglalap 288"/>
            <p:cNvSpPr/>
            <p:nvPr/>
          </p:nvSpPr>
          <p:spPr>
            <a:xfrm>
              <a:off x="3572749" y="5175832"/>
              <a:ext cx="7200" cy="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Tree>
    <p:extLst>
      <p:ext uri="{BB962C8B-B14F-4D97-AF65-F5344CB8AC3E}">
        <p14:creationId xmlns="" xmlns:p14="http://schemas.microsoft.com/office/powerpoint/2010/main" val="2507712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7" name="Egyenes összekötő 196"/>
          <p:cNvCxnSpPr/>
          <p:nvPr/>
        </p:nvCxnSpPr>
        <p:spPr>
          <a:xfrm>
            <a:off x="2219382" y="4039616"/>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4" name="Csoportba foglalás 183"/>
          <p:cNvGrpSpPr/>
          <p:nvPr/>
        </p:nvGrpSpPr>
        <p:grpSpPr>
          <a:xfrm>
            <a:off x="474910" y="1101055"/>
            <a:ext cx="5720637" cy="7229024"/>
            <a:chOff x="573445" y="657225"/>
            <a:chExt cx="5720637" cy="7229024"/>
          </a:xfrm>
        </p:grpSpPr>
        <p:cxnSp>
          <p:nvCxnSpPr>
            <p:cNvPr id="118" name="Egyenes összekötő 117">
              <a:extLst>
                <a:ext uri="{FF2B5EF4-FFF2-40B4-BE49-F238E27FC236}">
                  <a16:creationId xmlns="" xmlns:a16="http://schemas.microsoft.com/office/drawing/2014/main" id="{74E488AC-C254-4760-9D3D-81DE55CDFEB1}"/>
                </a:ext>
              </a:extLst>
            </p:cNvPr>
            <p:cNvCxnSpPr/>
            <p:nvPr/>
          </p:nvCxnSpPr>
          <p:spPr>
            <a:xfrm>
              <a:off x="2381476" y="3531547"/>
              <a:ext cx="0" cy="72000"/>
            </a:xfrm>
            <a:prstGeom prst="line">
              <a:avLst/>
            </a:prstGeom>
          </p:spPr>
          <p:style>
            <a:lnRef idx="1">
              <a:schemeClr val="dk1"/>
            </a:lnRef>
            <a:fillRef idx="0">
              <a:schemeClr val="dk1"/>
            </a:fillRef>
            <a:effectRef idx="0">
              <a:schemeClr val="dk1"/>
            </a:effectRef>
            <a:fontRef idx="minor">
              <a:schemeClr val="tx1"/>
            </a:fontRef>
          </p:style>
        </p:cxnSp>
        <p:cxnSp>
          <p:nvCxnSpPr>
            <p:cNvPr id="116" name="Egyenes összekötő 115">
              <a:extLst>
                <a:ext uri="{FF2B5EF4-FFF2-40B4-BE49-F238E27FC236}">
                  <a16:creationId xmlns="" xmlns:a16="http://schemas.microsoft.com/office/drawing/2014/main" id="{74E488AC-C254-4760-9D3D-81DE55CDFEB1}"/>
                </a:ext>
              </a:extLst>
            </p:cNvPr>
            <p:cNvCxnSpPr/>
            <p:nvPr/>
          </p:nvCxnSpPr>
          <p:spPr>
            <a:xfrm>
              <a:off x="4486061" y="3523984"/>
              <a:ext cx="0" cy="72000"/>
            </a:xfrm>
            <a:prstGeom prst="line">
              <a:avLst/>
            </a:prstGeom>
          </p:spPr>
          <p:style>
            <a:lnRef idx="1">
              <a:schemeClr val="dk1"/>
            </a:lnRef>
            <a:fillRef idx="0">
              <a:schemeClr val="dk1"/>
            </a:fillRef>
            <a:effectRef idx="0">
              <a:schemeClr val="dk1"/>
            </a:effectRef>
            <a:fontRef idx="minor">
              <a:schemeClr val="tx1"/>
            </a:fontRef>
          </p:style>
        </p:cxnSp>
        <p:cxnSp>
          <p:nvCxnSpPr>
            <p:cNvPr id="136" name="Egyenes összekötő 135"/>
            <p:cNvCxnSpPr/>
            <p:nvPr/>
          </p:nvCxnSpPr>
          <p:spPr>
            <a:xfrm>
              <a:off x="2406651" y="3902028"/>
              <a:ext cx="266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Szövegdoboz 48">
              <a:extLst>
                <a:ext uri="{FF2B5EF4-FFF2-40B4-BE49-F238E27FC236}">
                  <a16:creationId xmlns="" xmlns:a16="http://schemas.microsoft.com/office/drawing/2014/main" id="{20EDCBA2-05BB-4BF9-BAE1-09F05AAC01EB}"/>
                </a:ext>
              </a:extLst>
            </p:cNvPr>
            <p:cNvSpPr txBox="1"/>
            <p:nvPr/>
          </p:nvSpPr>
          <p:spPr>
            <a:xfrm>
              <a:off x="2442432" y="3360013"/>
              <a:ext cx="380234" cy="246221"/>
            </a:xfrm>
            <a:prstGeom prst="rect">
              <a:avLst/>
            </a:prstGeom>
            <a:noFill/>
          </p:spPr>
          <p:txBody>
            <a:bodyPr wrap="square" rtlCol="0">
              <a:spAutoFit/>
            </a:bodyPr>
            <a:lstStyle/>
            <a:p>
              <a:r>
                <a:rPr lang="hu-HU" sz="1000" smtClean="0"/>
                <a:t>P13</a:t>
              </a:r>
              <a:endParaRPr lang="hu-HU" sz="1000" dirty="0"/>
            </a:p>
          </p:txBody>
        </p:sp>
        <p:sp>
          <p:nvSpPr>
            <p:cNvPr id="90" name="Szövegdoboz 89">
              <a:extLst>
                <a:ext uri="{FF2B5EF4-FFF2-40B4-BE49-F238E27FC236}">
                  <a16:creationId xmlns="" xmlns:a16="http://schemas.microsoft.com/office/drawing/2014/main" id="{20EDCBA2-05BB-4BF9-BAE1-09F05AAC01EB}"/>
                </a:ext>
              </a:extLst>
            </p:cNvPr>
            <p:cNvSpPr txBox="1"/>
            <p:nvPr/>
          </p:nvSpPr>
          <p:spPr>
            <a:xfrm>
              <a:off x="4892382" y="3339533"/>
              <a:ext cx="505093" cy="246221"/>
            </a:xfrm>
            <a:prstGeom prst="rect">
              <a:avLst/>
            </a:prstGeom>
            <a:noFill/>
          </p:spPr>
          <p:txBody>
            <a:bodyPr wrap="square" rtlCol="0">
              <a:spAutoFit/>
            </a:bodyPr>
            <a:lstStyle/>
            <a:p>
              <a:r>
                <a:rPr lang="hu-HU" sz="1000" smtClean="0"/>
                <a:t>P15</a:t>
              </a:r>
              <a:endParaRPr lang="hu-HU" sz="1000" dirty="0"/>
            </a:p>
          </p:txBody>
        </p:sp>
        <p:cxnSp>
          <p:nvCxnSpPr>
            <p:cNvPr id="89" name="Egyenes összekötő 88">
              <a:extLst>
                <a:ext uri="{FF2B5EF4-FFF2-40B4-BE49-F238E27FC236}">
                  <a16:creationId xmlns="" xmlns:a16="http://schemas.microsoft.com/office/drawing/2014/main" id="{66B6203F-3613-449F-9458-12BBBD66B6EC}"/>
                </a:ext>
              </a:extLst>
            </p:cNvPr>
            <p:cNvCxnSpPr/>
            <p:nvPr/>
          </p:nvCxnSpPr>
          <p:spPr>
            <a:xfrm>
              <a:off x="5092513" y="3531547"/>
              <a:ext cx="0" cy="72000"/>
            </a:xfrm>
            <a:prstGeom prst="line">
              <a:avLst/>
            </a:prstGeom>
          </p:spPr>
          <p:style>
            <a:lnRef idx="1">
              <a:schemeClr val="dk1"/>
            </a:lnRef>
            <a:fillRef idx="0">
              <a:schemeClr val="dk1"/>
            </a:fillRef>
            <a:effectRef idx="0">
              <a:schemeClr val="dk1"/>
            </a:effectRef>
            <a:fontRef idx="minor">
              <a:schemeClr val="tx1"/>
            </a:fontRef>
          </p:style>
        </p:cxnSp>
        <p:sp>
          <p:nvSpPr>
            <p:cNvPr id="93" name="Szövegdoboz 92">
              <a:extLst>
                <a:ext uri="{FF2B5EF4-FFF2-40B4-BE49-F238E27FC236}">
                  <a16:creationId xmlns="" xmlns:a16="http://schemas.microsoft.com/office/drawing/2014/main" id="{E7E32106-6AE2-481E-B093-7B8D0658A3EF}"/>
                </a:ext>
              </a:extLst>
            </p:cNvPr>
            <p:cNvSpPr txBox="1"/>
            <p:nvPr/>
          </p:nvSpPr>
          <p:spPr>
            <a:xfrm>
              <a:off x="1288819" y="5280322"/>
              <a:ext cx="219244" cy="215444"/>
            </a:xfrm>
            <a:prstGeom prst="rect">
              <a:avLst/>
            </a:prstGeom>
            <a:noFill/>
          </p:spPr>
          <p:txBody>
            <a:bodyPr wrap="square" rtlCol="0">
              <a:spAutoFit/>
            </a:bodyPr>
            <a:lstStyle/>
            <a:p>
              <a:r>
                <a:rPr lang="hu-HU" sz="800" smtClean="0"/>
                <a:t>d</a:t>
              </a:r>
              <a:endParaRPr lang="hu-HU" sz="800" dirty="0"/>
            </a:p>
          </p:txBody>
        </p:sp>
        <p:sp>
          <p:nvSpPr>
            <p:cNvPr id="91" name="Szövegdoboz 90">
              <a:extLst>
                <a:ext uri="{FF2B5EF4-FFF2-40B4-BE49-F238E27FC236}">
                  <a16:creationId xmlns="" xmlns:a16="http://schemas.microsoft.com/office/drawing/2014/main" id="{8899D434-0AD4-4495-BB7F-85F7A8B52F31}"/>
                </a:ext>
              </a:extLst>
            </p:cNvPr>
            <p:cNvSpPr txBox="1"/>
            <p:nvPr/>
          </p:nvSpPr>
          <p:spPr>
            <a:xfrm>
              <a:off x="1296236" y="5077227"/>
              <a:ext cx="234125" cy="215444"/>
            </a:xfrm>
            <a:prstGeom prst="rect">
              <a:avLst/>
            </a:prstGeom>
            <a:noFill/>
          </p:spPr>
          <p:txBody>
            <a:bodyPr wrap="square" rtlCol="0">
              <a:spAutoFit/>
            </a:bodyPr>
            <a:lstStyle/>
            <a:p>
              <a:r>
                <a:rPr lang="hu-HU" sz="800" smtClean="0"/>
                <a:t>b</a:t>
              </a:r>
              <a:endParaRPr lang="hu-HU" sz="800" dirty="0"/>
            </a:p>
          </p:txBody>
        </p:sp>
        <p:cxnSp>
          <p:nvCxnSpPr>
            <p:cNvPr id="50" name="Egyenes összekötő 49">
              <a:extLst>
                <a:ext uri="{FF2B5EF4-FFF2-40B4-BE49-F238E27FC236}">
                  <a16:creationId xmlns="" xmlns:a16="http://schemas.microsoft.com/office/drawing/2014/main" id="{74E488AC-C254-4760-9D3D-81DE55CDFEB1}"/>
                </a:ext>
              </a:extLst>
            </p:cNvPr>
            <p:cNvCxnSpPr/>
            <p:nvPr/>
          </p:nvCxnSpPr>
          <p:spPr>
            <a:xfrm>
              <a:off x="2595184" y="3528763"/>
              <a:ext cx="0" cy="72000"/>
            </a:xfrm>
            <a:prstGeom prst="line">
              <a:avLst/>
            </a:prstGeom>
          </p:spPr>
          <p:style>
            <a:lnRef idx="1">
              <a:schemeClr val="dk1"/>
            </a:lnRef>
            <a:fillRef idx="0">
              <a:schemeClr val="dk1"/>
            </a:fillRef>
            <a:effectRef idx="0">
              <a:schemeClr val="dk1"/>
            </a:effectRef>
            <a:fontRef idx="minor">
              <a:schemeClr val="tx1"/>
            </a:fontRef>
          </p:style>
        </p:cxnSp>
        <p:cxnSp>
          <p:nvCxnSpPr>
            <p:cNvPr id="51" name="Egyenes összekötő 50">
              <a:extLst>
                <a:ext uri="{FF2B5EF4-FFF2-40B4-BE49-F238E27FC236}">
                  <a16:creationId xmlns="" xmlns:a16="http://schemas.microsoft.com/office/drawing/2014/main" id="{FC4E5CA8-F43B-4CD0-A426-1A34516BE84B}"/>
                </a:ext>
              </a:extLst>
            </p:cNvPr>
            <p:cNvCxnSpPr>
              <a:cxnSpLocks/>
            </p:cNvCxnSpPr>
            <p:nvPr/>
          </p:nvCxnSpPr>
          <p:spPr>
            <a:xfrm flipH="1">
              <a:off x="1494387" y="3018123"/>
              <a:ext cx="3452372" cy="53139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Egyenes összekötő 51">
              <a:extLst>
                <a:ext uri="{FF2B5EF4-FFF2-40B4-BE49-F238E27FC236}">
                  <a16:creationId xmlns="" xmlns:a16="http://schemas.microsoft.com/office/drawing/2014/main" id="{9299FBFA-AC3E-45AC-99EA-C330E61203FF}"/>
                </a:ext>
              </a:extLst>
            </p:cNvPr>
            <p:cNvCxnSpPr>
              <a:cxnSpLocks/>
            </p:cNvCxnSpPr>
            <p:nvPr/>
          </p:nvCxnSpPr>
          <p:spPr>
            <a:xfrm flipH="1" flipV="1">
              <a:off x="5255110" y="3040298"/>
              <a:ext cx="396000" cy="396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3" name="Szövegdoboz 52">
              <a:extLst>
                <a:ext uri="{FF2B5EF4-FFF2-40B4-BE49-F238E27FC236}">
                  <a16:creationId xmlns="" xmlns:a16="http://schemas.microsoft.com/office/drawing/2014/main" id="{32A604A3-4B6A-40E0-B809-170964E1B69C}"/>
                </a:ext>
              </a:extLst>
            </p:cNvPr>
            <p:cNvSpPr txBox="1"/>
            <p:nvPr/>
          </p:nvSpPr>
          <p:spPr>
            <a:xfrm>
              <a:off x="1116287" y="2889032"/>
              <a:ext cx="585063" cy="215444"/>
            </a:xfrm>
            <a:prstGeom prst="rect">
              <a:avLst/>
            </a:prstGeom>
            <a:noFill/>
          </p:spPr>
          <p:txBody>
            <a:bodyPr wrap="square" rtlCol="0">
              <a:spAutoFit/>
            </a:bodyPr>
            <a:lstStyle/>
            <a:p>
              <a:r>
                <a:rPr lang="hu-HU" sz="800" dirty="0"/>
                <a:t>chr04</a:t>
              </a:r>
            </a:p>
          </p:txBody>
        </p:sp>
        <p:grpSp>
          <p:nvGrpSpPr>
            <p:cNvPr id="54" name="Csoportba foglalás 14">
              <a:extLst>
                <a:ext uri="{FF2B5EF4-FFF2-40B4-BE49-F238E27FC236}">
                  <a16:creationId xmlns="" xmlns:a16="http://schemas.microsoft.com/office/drawing/2014/main" id="{07EFD94A-FD64-4A5D-B8E2-5C58DEBF9016}"/>
                </a:ext>
              </a:extLst>
            </p:cNvPr>
            <p:cNvGrpSpPr/>
            <p:nvPr/>
          </p:nvGrpSpPr>
          <p:grpSpPr>
            <a:xfrm>
              <a:off x="1335615" y="3177825"/>
              <a:ext cx="4642910" cy="455541"/>
              <a:chOff x="2385311" y="1404899"/>
              <a:chExt cx="2849365" cy="455541"/>
            </a:xfrm>
          </p:grpSpPr>
          <p:sp>
            <p:nvSpPr>
              <p:cNvPr id="55" name="Téglalap 54">
                <a:extLst>
                  <a:ext uri="{FF2B5EF4-FFF2-40B4-BE49-F238E27FC236}">
                    <a16:creationId xmlns="" xmlns:a16="http://schemas.microsoft.com/office/drawing/2014/main" id="{D5E60D76-331A-431C-B8CB-07A186CB89C2}"/>
                  </a:ext>
                </a:extLst>
              </p:cNvPr>
              <p:cNvSpPr/>
              <p:nvPr/>
            </p:nvSpPr>
            <p:spPr>
              <a:xfrm>
                <a:off x="3085362" y="1795640"/>
                <a:ext cx="2032582" cy="64800"/>
              </a:xfrm>
              <a:prstGeom prst="rect">
                <a:avLst/>
              </a:prstGeom>
              <a:solidFill>
                <a:schemeClr val="bg1">
                  <a:lumMod val="75000"/>
                </a:schemeClr>
              </a:solidFill>
              <a:ln w="635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u-HU" dirty="0"/>
              </a:p>
            </p:txBody>
          </p:sp>
          <p:grpSp>
            <p:nvGrpSpPr>
              <p:cNvPr id="56" name="Csoportba foglalás 32">
                <a:extLst>
                  <a:ext uri="{FF2B5EF4-FFF2-40B4-BE49-F238E27FC236}">
                    <a16:creationId xmlns="" xmlns:a16="http://schemas.microsoft.com/office/drawing/2014/main" id="{0EF0E2FA-F182-4C51-AF66-DA92C36F0EF2}"/>
                  </a:ext>
                </a:extLst>
              </p:cNvPr>
              <p:cNvGrpSpPr/>
              <p:nvPr/>
            </p:nvGrpSpPr>
            <p:grpSpPr>
              <a:xfrm>
                <a:off x="2385311" y="1404899"/>
                <a:ext cx="2849365" cy="430046"/>
                <a:chOff x="3513365" y="1597521"/>
                <a:chExt cx="3456538" cy="608413"/>
              </a:xfrm>
            </p:grpSpPr>
            <p:sp>
              <p:nvSpPr>
                <p:cNvPr id="65" name="Szövegdoboz 64">
                  <a:extLst>
                    <a:ext uri="{FF2B5EF4-FFF2-40B4-BE49-F238E27FC236}">
                      <a16:creationId xmlns="" xmlns:a16="http://schemas.microsoft.com/office/drawing/2014/main" id="{FEC53ECE-0620-4490-982F-65ADC8BE2FD9}"/>
                    </a:ext>
                  </a:extLst>
                </p:cNvPr>
                <p:cNvSpPr txBox="1"/>
                <p:nvPr/>
              </p:nvSpPr>
              <p:spPr>
                <a:xfrm>
                  <a:off x="6675980" y="1826509"/>
                  <a:ext cx="293923" cy="348341"/>
                </a:xfrm>
                <a:prstGeom prst="rect">
                  <a:avLst/>
                </a:prstGeom>
                <a:noFill/>
              </p:spPr>
              <p:txBody>
                <a:bodyPr wrap="square" rtlCol="0">
                  <a:spAutoFit/>
                </a:bodyPr>
                <a:lstStyle/>
                <a:p>
                  <a:r>
                    <a:rPr lang="hu-HU" sz="1000" smtClean="0"/>
                    <a:t>P3</a:t>
                  </a:r>
                  <a:endParaRPr lang="hu-HU" sz="1000" dirty="0"/>
                </a:p>
              </p:txBody>
            </p:sp>
            <p:cxnSp>
              <p:nvCxnSpPr>
                <p:cNvPr id="58" name="Egyenes összekötő 57">
                  <a:extLst>
                    <a:ext uri="{FF2B5EF4-FFF2-40B4-BE49-F238E27FC236}">
                      <a16:creationId xmlns="" xmlns:a16="http://schemas.microsoft.com/office/drawing/2014/main" id="{74E488AC-C254-4760-9D3D-81DE55CDFEB1}"/>
                    </a:ext>
                  </a:extLst>
                </p:cNvPr>
                <p:cNvCxnSpPr/>
                <p:nvPr/>
              </p:nvCxnSpPr>
              <p:spPr>
                <a:xfrm>
                  <a:off x="3623726" y="2104071"/>
                  <a:ext cx="0" cy="101863"/>
                </a:xfrm>
                <a:prstGeom prst="line">
                  <a:avLst/>
                </a:prstGeom>
              </p:spPr>
              <p:style>
                <a:lnRef idx="1">
                  <a:schemeClr val="dk1"/>
                </a:lnRef>
                <a:fillRef idx="0">
                  <a:schemeClr val="dk1"/>
                </a:fillRef>
                <a:effectRef idx="0">
                  <a:schemeClr val="dk1"/>
                </a:effectRef>
                <a:fontRef idx="minor">
                  <a:schemeClr val="tx1"/>
                </a:fontRef>
              </p:style>
            </p:cxnSp>
            <p:cxnSp>
              <p:nvCxnSpPr>
                <p:cNvPr id="59" name="Egyenes összekötő 58">
                  <a:extLst>
                    <a:ext uri="{FF2B5EF4-FFF2-40B4-BE49-F238E27FC236}">
                      <a16:creationId xmlns="" xmlns:a16="http://schemas.microsoft.com/office/drawing/2014/main" id="{E75E0BBB-49EC-4DD0-9A81-90A8465AA856}"/>
                    </a:ext>
                  </a:extLst>
                </p:cNvPr>
                <p:cNvCxnSpPr/>
                <p:nvPr/>
              </p:nvCxnSpPr>
              <p:spPr>
                <a:xfrm>
                  <a:off x="5235048" y="1867288"/>
                  <a:ext cx="0" cy="305587"/>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60" name="Egyenes összekötő 59">
                  <a:extLst>
                    <a:ext uri="{FF2B5EF4-FFF2-40B4-BE49-F238E27FC236}">
                      <a16:creationId xmlns="" xmlns:a16="http://schemas.microsoft.com/office/drawing/2014/main" id="{8779619D-DBF5-4265-8E55-BD9D742A1367}"/>
                    </a:ext>
                  </a:extLst>
                </p:cNvPr>
                <p:cNvCxnSpPr/>
                <p:nvPr/>
              </p:nvCxnSpPr>
              <p:spPr>
                <a:xfrm>
                  <a:off x="5500264" y="1871198"/>
                  <a:ext cx="0" cy="305587"/>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61" name="Egyenes összekötő 60">
                  <a:extLst>
                    <a:ext uri="{FF2B5EF4-FFF2-40B4-BE49-F238E27FC236}">
                      <a16:creationId xmlns="" xmlns:a16="http://schemas.microsoft.com/office/drawing/2014/main" id="{66B6203F-3613-449F-9458-12BBBD66B6EC}"/>
                    </a:ext>
                  </a:extLst>
                </p:cNvPr>
                <p:cNvCxnSpPr/>
                <p:nvPr/>
              </p:nvCxnSpPr>
              <p:spPr>
                <a:xfrm>
                  <a:off x="6816119" y="2090871"/>
                  <a:ext cx="0" cy="101863"/>
                </a:xfrm>
                <a:prstGeom prst="line">
                  <a:avLst/>
                </a:prstGeom>
              </p:spPr>
              <p:style>
                <a:lnRef idx="1">
                  <a:schemeClr val="dk1"/>
                </a:lnRef>
                <a:fillRef idx="0">
                  <a:schemeClr val="dk1"/>
                </a:fillRef>
                <a:effectRef idx="0">
                  <a:schemeClr val="dk1"/>
                </a:effectRef>
                <a:fontRef idx="minor">
                  <a:schemeClr val="tx1"/>
                </a:fontRef>
              </p:style>
            </p:cxnSp>
            <p:sp>
              <p:nvSpPr>
                <p:cNvPr id="62" name="Szövegdoboz 61">
                  <a:extLst>
                    <a:ext uri="{FF2B5EF4-FFF2-40B4-BE49-F238E27FC236}">
                      <a16:creationId xmlns="" xmlns:a16="http://schemas.microsoft.com/office/drawing/2014/main" id="{20EDCBA2-05BB-4BF9-BAE1-09F05AAC01EB}"/>
                    </a:ext>
                  </a:extLst>
                </p:cNvPr>
                <p:cNvSpPr txBox="1"/>
                <p:nvPr/>
              </p:nvSpPr>
              <p:spPr>
                <a:xfrm>
                  <a:off x="3513365" y="1829641"/>
                  <a:ext cx="352982" cy="348343"/>
                </a:xfrm>
                <a:prstGeom prst="rect">
                  <a:avLst/>
                </a:prstGeom>
                <a:noFill/>
              </p:spPr>
              <p:txBody>
                <a:bodyPr wrap="square" rtlCol="0">
                  <a:spAutoFit/>
                </a:bodyPr>
                <a:lstStyle/>
                <a:p>
                  <a:r>
                    <a:rPr lang="hu-HU" sz="1000" smtClean="0"/>
                    <a:t>P12</a:t>
                  </a:r>
                  <a:endParaRPr lang="hu-HU" sz="1000" dirty="0"/>
                </a:p>
              </p:txBody>
            </p:sp>
            <p:sp>
              <p:nvSpPr>
                <p:cNvPr id="63" name="Szövegdoboz 62">
                  <a:extLst>
                    <a:ext uri="{FF2B5EF4-FFF2-40B4-BE49-F238E27FC236}">
                      <a16:creationId xmlns="" xmlns:a16="http://schemas.microsoft.com/office/drawing/2014/main" id="{5E605CAE-BB8F-4855-B373-E8994B9BB70E}"/>
                    </a:ext>
                  </a:extLst>
                </p:cNvPr>
                <p:cNvSpPr txBox="1"/>
                <p:nvPr/>
              </p:nvSpPr>
              <p:spPr>
                <a:xfrm>
                  <a:off x="4999201" y="1597521"/>
                  <a:ext cx="427776" cy="348344"/>
                </a:xfrm>
                <a:prstGeom prst="rect">
                  <a:avLst/>
                </a:prstGeom>
                <a:noFill/>
              </p:spPr>
              <p:txBody>
                <a:bodyPr wrap="square" rtlCol="0">
                  <a:spAutoFit/>
                </a:bodyPr>
                <a:lstStyle/>
                <a:p>
                  <a:r>
                    <a:rPr lang="hu-HU" sz="1000" smtClean="0"/>
                    <a:t>gRNA3</a:t>
                  </a:r>
                  <a:endParaRPr lang="hu-HU" sz="1000" dirty="0"/>
                </a:p>
              </p:txBody>
            </p:sp>
            <p:sp>
              <p:nvSpPr>
                <p:cNvPr id="64" name="Szövegdoboz 63">
                  <a:extLst>
                    <a:ext uri="{FF2B5EF4-FFF2-40B4-BE49-F238E27FC236}">
                      <a16:creationId xmlns="" xmlns:a16="http://schemas.microsoft.com/office/drawing/2014/main" id="{FDCE50E5-0A72-41B8-A6DB-A341CAA6B231}"/>
                    </a:ext>
                  </a:extLst>
                </p:cNvPr>
                <p:cNvSpPr txBox="1"/>
                <p:nvPr/>
              </p:nvSpPr>
              <p:spPr>
                <a:xfrm>
                  <a:off x="5307208" y="1598143"/>
                  <a:ext cx="431885" cy="348344"/>
                </a:xfrm>
                <a:prstGeom prst="rect">
                  <a:avLst/>
                </a:prstGeom>
                <a:noFill/>
              </p:spPr>
              <p:txBody>
                <a:bodyPr wrap="square" rtlCol="0">
                  <a:spAutoFit/>
                </a:bodyPr>
                <a:lstStyle/>
                <a:p>
                  <a:r>
                    <a:rPr lang="hu-HU" sz="1000" smtClean="0"/>
                    <a:t>gRNA4</a:t>
                  </a:r>
                  <a:endParaRPr lang="hu-HU" sz="1000" dirty="0"/>
                </a:p>
              </p:txBody>
            </p:sp>
          </p:grpSp>
        </p:grpSp>
        <p:sp>
          <p:nvSpPr>
            <p:cNvPr id="66" name="Szövegdoboz 6">
              <a:extLst>
                <a:ext uri="{FF2B5EF4-FFF2-40B4-BE49-F238E27FC236}">
                  <a16:creationId xmlns="" xmlns:a16="http://schemas.microsoft.com/office/drawing/2014/main" id="{4C08FD6B-A475-4941-AFE1-C34E48966DAD}"/>
                </a:ext>
              </a:extLst>
            </p:cNvPr>
            <p:cNvSpPr txBox="1"/>
            <p:nvPr/>
          </p:nvSpPr>
          <p:spPr>
            <a:xfrm>
              <a:off x="2639601" y="2572034"/>
              <a:ext cx="1827623" cy="276999"/>
            </a:xfrm>
            <a:prstGeom prst="rect">
              <a:avLst/>
            </a:prstGeom>
            <a:noFill/>
          </p:spPr>
          <p:txBody>
            <a:bodyPr wrap="square" rtlCol="0">
              <a:spAutoFit/>
            </a:bodyPr>
            <a:lstStyle/>
            <a:p>
              <a:r>
                <a:rPr lang="hu-HU" sz="1200" i="1" dirty="0" err="1"/>
                <a:t>Solanum</a:t>
              </a:r>
              <a:r>
                <a:rPr lang="hu-HU" sz="1200" i="1" dirty="0"/>
                <a:t> </a:t>
              </a:r>
              <a:r>
                <a:rPr lang="hu-HU" sz="1200" i="1" dirty="0" err="1"/>
                <a:t>tuberosum</a:t>
              </a:r>
              <a:r>
                <a:rPr lang="hu-HU" sz="1200" i="1" dirty="0"/>
                <a:t> GI.04</a:t>
              </a:r>
            </a:p>
          </p:txBody>
        </p:sp>
        <p:sp>
          <p:nvSpPr>
            <p:cNvPr id="67" name="Szövegdoboz 66">
              <a:extLst>
                <a:ext uri="{FF2B5EF4-FFF2-40B4-BE49-F238E27FC236}">
                  <a16:creationId xmlns="" xmlns:a16="http://schemas.microsoft.com/office/drawing/2014/main" id="{DE1A8D0A-0A3A-4C7D-9639-6D8143303055}"/>
                </a:ext>
              </a:extLst>
            </p:cNvPr>
            <p:cNvSpPr txBox="1"/>
            <p:nvPr/>
          </p:nvSpPr>
          <p:spPr>
            <a:xfrm>
              <a:off x="1362737" y="3019528"/>
              <a:ext cx="371920" cy="215444"/>
            </a:xfrm>
            <a:prstGeom prst="rect">
              <a:avLst/>
            </a:prstGeom>
            <a:noFill/>
          </p:spPr>
          <p:txBody>
            <a:bodyPr wrap="square" rtlCol="0">
              <a:spAutoFit/>
            </a:bodyPr>
            <a:lstStyle/>
            <a:p>
              <a:r>
                <a:rPr lang="hu-HU" sz="800" dirty="0"/>
                <a:t>ATG</a:t>
              </a:r>
            </a:p>
          </p:txBody>
        </p:sp>
        <p:grpSp>
          <p:nvGrpSpPr>
            <p:cNvPr id="68" name="Csoportba foglalás 205">
              <a:extLst>
                <a:ext uri="{FF2B5EF4-FFF2-40B4-BE49-F238E27FC236}">
                  <a16:creationId xmlns="" xmlns:a16="http://schemas.microsoft.com/office/drawing/2014/main" id="{1E910516-8CFB-4229-91F2-9A30517863FA}"/>
                </a:ext>
              </a:extLst>
            </p:cNvPr>
            <p:cNvGrpSpPr/>
            <p:nvPr/>
          </p:nvGrpSpPr>
          <p:grpSpPr>
            <a:xfrm>
              <a:off x="1462509" y="2954942"/>
              <a:ext cx="4320000" cy="68400"/>
              <a:chOff x="1407210" y="4279412"/>
              <a:chExt cx="9180000" cy="147212"/>
            </a:xfrm>
          </p:grpSpPr>
          <p:cxnSp>
            <p:nvCxnSpPr>
              <p:cNvPr id="69" name="Egyenes összekötő 68">
                <a:extLst>
                  <a:ext uri="{FF2B5EF4-FFF2-40B4-BE49-F238E27FC236}">
                    <a16:creationId xmlns="" xmlns:a16="http://schemas.microsoft.com/office/drawing/2014/main" id="{0365B689-3725-44B4-82DB-DC56A2947B4B}"/>
                  </a:ext>
                </a:extLst>
              </p:cNvPr>
              <p:cNvCxnSpPr>
                <a:cxnSpLocks/>
              </p:cNvCxnSpPr>
              <p:nvPr/>
            </p:nvCxnSpPr>
            <p:spPr>
              <a:xfrm>
                <a:off x="1407210" y="4361581"/>
                <a:ext cx="9180000" cy="0"/>
              </a:xfrm>
              <a:prstGeom prst="line">
                <a:avLst/>
              </a:prstGeom>
              <a:ln w="19050"/>
            </p:spPr>
            <p:style>
              <a:lnRef idx="1">
                <a:schemeClr val="dk1"/>
              </a:lnRef>
              <a:fillRef idx="0">
                <a:schemeClr val="dk1"/>
              </a:fillRef>
              <a:effectRef idx="0">
                <a:schemeClr val="dk1"/>
              </a:effectRef>
              <a:fontRef idx="minor">
                <a:schemeClr val="tx1"/>
              </a:fontRef>
            </p:style>
          </p:cxnSp>
          <p:sp>
            <p:nvSpPr>
              <p:cNvPr id="70" name="Téglalap 69">
                <a:extLst>
                  <a:ext uri="{FF2B5EF4-FFF2-40B4-BE49-F238E27FC236}">
                    <a16:creationId xmlns="" xmlns:a16="http://schemas.microsoft.com/office/drawing/2014/main" id="{5CE6BEE8-18A7-49AA-8363-60C9525C8AFB}"/>
                  </a:ext>
                </a:extLst>
              </p:cNvPr>
              <p:cNvSpPr/>
              <p:nvPr/>
            </p:nvSpPr>
            <p:spPr>
              <a:xfrm>
                <a:off x="1819979" y="4280661"/>
                <a:ext cx="36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71" name="Téglalap 70">
                <a:extLst>
                  <a:ext uri="{FF2B5EF4-FFF2-40B4-BE49-F238E27FC236}">
                    <a16:creationId xmlns="" xmlns:a16="http://schemas.microsoft.com/office/drawing/2014/main" id="{52979AD9-510B-4CAD-9766-897C503C2C88}"/>
                  </a:ext>
                </a:extLst>
              </p:cNvPr>
              <p:cNvSpPr/>
              <p:nvPr/>
            </p:nvSpPr>
            <p:spPr>
              <a:xfrm>
                <a:off x="4300432" y="4280661"/>
                <a:ext cx="36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72" name="Téglalap 71">
                <a:extLst>
                  <a:ext uri="{FF2B5EF4-FFF2-40B4-BE49-F238E27FC236}">
                    <a16:creationId xmlns="" xmlns:a16="http://schemas.microsoft.com/office/drawing/2014/main" id="{99C43B79-C080-414C-84E3-61DDFC7B632D}"/>
                  </a:ext>
                </a:extLst>
              </p:cNvPr>
              <p:cNvSpPr/>
              <p:nvPr/>
            </p:nvSpPr>
            <p:spPr>
              <a:xfrm>
                <a:off x="4363331" y="4280661"/>
                <a:ext cx="216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73" name="Téglalap 72">
                <a:extLst>
                  <a:ext uri="{FF2B5EF4-FFF2-40B4-BE49-F238E27FC236}">
                    <a16:creationId xmlns="" xmlns:a16="http://schemas.microsoft.com/office/drawing/2014/main" id="{4A60B08E-3186-4473-83F2-23CAE3E9320F}"/>
                  </a:ext>
                </a:extLst>
              </p:cNvPr>
              <p:cNvSpPr/>
              <p:nvPr/>
            </p:nvSpPr>
            <p:spPr>
              <a:xfrm>
                <a:off x="4411830" y="4280661"/>
                <a:ext cx="432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74" name="Téglalap 73">
                <a:extLst>
                  <a:ext uri="{FF2B5EF4-FFF2-40B4-BE49-F238E27FC236}">
                    <a16:creationId xmlns="" xmlns:a16="http://schemas.microsoft.com/office/drawing/2014/main" id="{D4B062E8-392A-4D4F-95ED-74DC39F49726}"/>
                  </a:ext>
                </a:extLst>
              </p:cNvPr>
              <p:cNvSpPr/>
              <p:nvPr/>
            </p:nvSpPr>
            <p:spPr>
              <a:xfrm>
                <a:off x="4488792" y="4280661"/>
                <a:ext cx="72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75" name="Téglalap 74">
                <a:extLst>
                  <a:ext uri="{FF2B5EF4-FFF2-40B4-BE49-F238E27FC236}">
                    <a16:creationId xmlns="" xmlns:a16="http://schemas.microsoft.com/office/drawing/2014/main" id="{19A68651-55C8-48C8-81FF-39945B43F784}"/>
                  </a:ext>
                </a:extLst>
              </p:cNvPr>
              <p:cNvSpPr/>
              <p:nvPr/>
            </p:nvSpPr>
            <p:spPr>
              <a:xfrm>
                <a:off x="5800133" y="4279412"/>
                <a:ext cx="216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76" name="Téglalap 75">
                <a:extLst>
                  <a:ext uri="{FF2B5EF4-FFF2-40B4-BE49-F238E27FC236}">
                    <a16:creationId xmlns="" xmlns:a16="http://schemas.microsoft.com/office/drawing/2014/main" id="{A2EB72F6-0689-49E4-9FD5-474ED98E77F5}"/>
                  </a:ext>
                </a:extLst>
              </p:cNvPr>
              <p:cNvSpPr/>
              <p:nvPr/>
            </p:nvSpPr>
            <p:spPr>
              <a:xfrm>
                <a:off x="7812370" y="4279412"/>
                <a:ext cx="72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77" name="Téglalap 76">
                <a:extLst>
                  <a:ext uri="{FF2B5EF4-FFF2-40B4-BE49-F238E27FC236}">
                    <a16:creationId xmlns="" xmlns:a16="http://schemas.microsoft.com/office/drawing/2014/main" id="{7606EA72-9CFB-40E7-A4ED-816FA4373A70}"/>
                  </a:ext>
                </a:extLst>
              </p:cNvPr>
              <p:cNvSpPr/>
              <p:nvPr/>
            </p:nvSpPr>
            <p:spPr>
              <a:xfrm>
                <a:off x="7908987" y="4279412"/>
                <a:ext cx="36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78" name="Téglalap 77">
                <a:extLst>
                  <a:ext uri="{FF2B5EF4-FFF2-40B4-BE49-F238E27FC236}">
                    <a16:creationId xmlns="" xmlns:a16="http://schemas.microsoft.com/office/drawing/2014/main" id="{6DE006D7-9D20-40FC-A3F5-52564AA5F5A9}"/>
                  </a:ext>
                </a:extLst>
              </p:cNvPr>
              <p:cNvSpPr/>
              <p:nvPr/>
            </p:nvSpPr>
            <p:spPr>
              <a:xfrm>
                <a:off x="8935715" y="4282624"/>
                <a:ext cx="72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79" name="Téglalap 78">
                <a:extLst>
                  <a:ext uri="{FF2B5EF4-FFF2-40B4-BE49-F238E27FC236}">
                    <a16:creationId xmlns="" xmlns:a16="http://schemas.microsoft.com/office/drawing/2014/main" id="{FCC4AF93-C5EE-464C-B200-85B1E59D77B4}"/>
                  </a:ext>
                </a:extLst>
              </p:cNvPr>
              <p:cNvSpPr/>
              <p:nvPr/>
            </p:nvSpPr>
            <p:spPr>
              <a:xfrm>
                <a:off x="9045393" y="4279412"/>
                <a:ext cx="432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80" name="Téglalap 79">
                <a:extLst>
                  <a:ext uri="{FF2B5EF4-FFF2-40B4-BE49-F238E27FC236}">
                    <a16:creationId xmlns="" xmlns:a16="http://schemas.microsoft.com/office/drawing/2014/main" id="{669A4730-6660-469D-9C53-BA80603680A4}"/>
                  </a:ext>
                </a:extLst>
              </p:cNvPr>
              <p:cNvSpPr/>
              <p:nvPr/>
            </p:nvSpPr>
            <p:spPr>
              <a:xfrm>
                <a:off x="10196656" y="4279412"/>
                <a:ext cx="36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81" name="Téglalap 80">
                <a:extLst>
                  <a:ext uri="{FF2B5EF4-FFF2-40B4-BE49-F238E27FC236}">
                    <a16:creationId xmlns="" xmlns:a16="http://schemas.microsoft.com/office/drawing/2014/main" id="{F4A90D2E-CEB5-47DB-926D-14D2081EF57A}"/>
                  </a:ext>
                </a:extLst>
              </p:cNvPr>
              <p:cNvSpPr/>
              <p:nvPr/>
            </p:nvSpPr>
            <p:spPr>
              <a:xfrm>
                <a:off x="10447187" y="4279412"/>
                <a:ext cx="36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82" name="Téglalap 81">
                <a:extLst>
                  <a:ext uri="{FF2B5EF4-FFF2-40B4-BE49-F238E27FC236}">
                    <a16:creationId xmlns="" xmlns:a16="http://schemas.microsoft.com/office/drawing/2014/main" id="{4BA58F74-34E3-4FBC-A552-C55F060729B5}"/>
                  </a:ext>
                </a:extLst>
              </p:cNvPr>
              <p:cNvSpPr/>
              <p:nvPr/>
            </p:nvSpPr>
            <p:spPr>
              <a:xfrm>
                <a:off x="10336021" y="4279412"/>
                <a:ext cx="72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83" name="Téglalap 82">
                <a:extLst>
                  <a:ext uri="{FF2B5EF4-FFF2-40B4-BE49-F238E27FC236}">
                    <a16:creationId xmlns="" xmlns:a16="http://schemas.microsoft.com/office/drawing/2014/main" id="{399C98D7-B8DE-4D8E-88DF-ED7241E840B4}"/>
                  </a:ext>
                </a:extLst>
              </p:cNvPr>
              <p:cNvSpPr/>
              <p:nvPr/>
            </p:nvSpPr>
            <p:spPr>
              <a:xfrm>
                <a:off x="10506926" y="4279412"/>
                <a:ext cx="72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grpSp>
        <p:sp>
          <p:nvSpPr>
            <p:cNvPr id="84" name="Rectangle 135"/>
            <p:cNvSpPr>
              <a:spLocks noChangeArrowheads="1"/>
            </p:cNvSpPr>
            <p:nvPr/>
          </p:nvSpPr>
          <p:spPr bwMode="auto">
            <a:xfrm>
              <a:off x="3634449" y="3570156"/>
              <a:ext cx="36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5" name="Rectangle 135"/>
            <p:cNvSpPr>
              <a:spLocks noChangeArrowheads="1"/>
            </p:cNvSpPr>
            <p:nvPr/>
          </p:nvSpPr>
          <p:spPr bwMode="auto">
            <a:xfrm>
              <a:off x="3991624" y="3570156"/>
              <a:ext cx="36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6" name="Rectangle 134"/>
            <p:cNvSpPr>
              <a:spLocks noChangeArrowheads="1"/>
            </p:cNvSpPr>
            <p:nvPr/>
          </p:nvSpPr>
          <p:spPr bwMode="auto">
            <a:xfrm>
              <a:off x="1469773" y="3572537"/>
              <a:ext cx="36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6" name="Szövegdoboz 95"/>
            <p:cNvSpPr txBox="1"/>
            <p:nvPr/>
          </p:nvSpPr>
          <p:spPr>
            <a:xfrm>
              <a:off x="1362436" y="2973696"/>
              <a:ext cx="441146" cy="169277"/>
            </a:xfrm>
            <a:prstGeom prst="rect">
              <a:avLst/>
            </a:prstGeom>
            <a:noFill/>
          </p:spPr>
          <p:txBody>
            <a:bodyPr wrap="none" rtlCol="0">
              <a:spAutoFit/>
            </a:bodyPr>
            <a:lstStyle/>
            <a:p>
              <a:r>
                <a:rPr lang="hu-HU" sz="500" smtClean="0"/>
                <a:t>58822026</a:t>
              </a:r>
              <a:endParaRPr lang="hu-HU" sz="400" smtClean="0">
                <a:latin typeface="Arial" pitchFamily="34" charset="0"/>
                <a:cs typeface="Arial" pitchFamily="34" charset="0"/>
              </a:endParaRPr>
            </a:p>
          </p:txBody>
        </p:sp>
        <p:sp>
          <p:nvSpPr>
            <p:cNvPr id="87" name="Rectangle 134"/>
            <p:cNvSpPr>
              <a:spLocks noChangeArrowheads="1"/>
            </p:cNvSpPr>
            <p:nvPr/>
          </p:nvSpPr>
          <p:spPr bwMode="auto">
            <a:xfrm>
              <a:off x="5760039" y="3572546"/>
              <a:ext cx="36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7" name="Szövegdoboz 96"/>
            <p:cNvSpPr txBox="1"/>
            <p:nvPr/>
          </p:nvSpPr>
          <p:spPr>
            <a:xfrm>
              <a:off x="5468946" y="2987594"/>
              <a:ext cx="415498" cy="153888"/>
            </a:xfrm>
            <a:prstGeom prst="rect">
              <a:avLst/>
            </a:prstGeom>
            <a:noFill/>
          </p:spPr>
          <p:txBody>
            <a:bodyPr wrap="none" rtlCol="0">
              <a:spAutoFit/>
            </a:bodyPr>
            <a:lstStyle/>
            <a:p>
              <a:r>
                <a:rPr lang="hu-HU" sz="400" smtClean="0">
                  <a:latin typeface="Arial" pitchFamily="34" charset="0"/>
                  <a:cs typeface="Arial" pitchFamily="34" charset="0"/>
                </a:rPr>
                <a:t>58855967</a:t>
              </a:r>
              <a:endParaRPr lang="hu-HU" sz="100" smtClean="0">
                <a:latin typeface="Arial" pitchFamily="34" charset="0"/>
                <a:cs typeface="Arial" pitchFamily="34" charset="0"/>
              </a:endParaRPr>
            </a:p>
          </p:txBody>
        </p:sp>
        <p:sp>
          <p:nvSpPr>
            <p:cNvPr id="98" name="Szövegdoboz 97"/>
            <p:cNvSpPr txBox="1"/>
            <p:nvPr/>
          </p:nvSpPr>
          <p:spPr>
            <a:xfrm>
              <a:off x="1366950" y="3611033"/>
              <a:ext cx="441146" cy="169277"/>
            </a:xfrm>
            <a:prstGeom prst="rect">
              <a:avLst/>
            </a:prstGeom>
            <a:noFill/>
          </p:spPr>
          <p:txBody>
            <a:bodyPr wrap="none" rtlCol="0">
              <a:spAutoFit/>
            </a:bodyPr>
            <a:lstStyle/>
            <a:p>
              <a:r>
                <a:rPr lang="hu-HU" sz="500" smtClean="0"/>
                <a:t>58849227</a:t>
              </a:r>
              <a:endParaRPr lang="hu-HU" sz="400" smtClean="0">
                <a:latin typeface="Arial" pitchFamily="34" charset="0"/>
                <a:cs typeface="Arial" pitchFamily="34" charset="0"/>
              </a:endParaRPr>
            </a:p>
          </p:txBody>
        </p:sp>
        <p:sp>
          <p:nvSpPr>
            <p:cNvPr id="99" name="Szövegdoboz 98"/>
            <p:cNvSpPr txBox="1"/>
            <p:nvPr/>
          </p:nvSpPr>
          <p:spPr>
            <a:xfrm>
              <a:off x="5515775" y="3629025"/>
              <a:ext cx="441146" cy="169277"/>
            </a:xfrm>
            <a:prstGeom prst="rect">
              <a:avLst/>
            </a:prstGeom>
            <a:noFill/>
          </p:spPr>
          <p:txBody>
            <a:bodyPr wrap="square" rtlCol="0">
              <a:spAutoFit/>
            </a:bodyPr>
            <a:lstStyle/>
            <a:p>
              <a:r>
                <a:rPr lang="hu-HU" sz="500" smtClean="0"/>
                <a:t>58852537</a:t>
              </a:r>
              <a:endParaRPr lang="hu-HU" sz="400" smtClean="0">
                <a:latin typeface="Arial" pitchFamily="34" charset="0"/>
                <a:cs typeface="Arial" pitchFamily="34" charset="0"/>
              </a:endParaRPr>
            </a:p>
          </p:txBody>
        </p:sp>
        <p:sp>
          <p:nvSpPr>
            <p:cNvPr id="47" name="Rectangle 135"/>
            <p:cNvSpPr>
              <a:spLocks noChangeArrowheads="1"/>
            </p:cNvSpPr>
            <p:nvPr/>
          </p:nvSpPr>
          <p:spPr bwMode="auto">
            <a:xfrm>
              <a:off x="2577179" y="3570156"/>
              <a:ext cx="36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48" name="Rectangle 135"/>
            <p:cNvSpPr>
              <a:spLocks noChangeArrowheads="1"/>
            </p:cNvSpPr>
            <p:nvPr/>
          </p:nvSpPr>
          <p:spPr bwMode="auto">
            <a:xfrm>
              <a:off x="5077350" y="3570157"/>
              <a:ext cx="36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5" name="Rectangle 134"/>
            <p:cNvSpPr>
              <a:spLocks noChangeArrowheads="1"/>
            </p:cNvSpPr>
            <p:nvPr/>
          </p:nvSpPr>
          <p:spPr bwMode="auto">
            <a:xfrm>
              <a:off x="2369975" y="3867833"/>
              <a:ext cx="36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7" name="Rectangle 135"/>
            <p:cNvSpPr>
              <a:spLocks noChangeArrowheads="1"/>
            </p:cNvSpPr>
            <p:nvPr/>
          </p:nvSpPr>
          <p:spPr bwMode="auto">
            <a:xfrm>
              <a:off x="3634433" y="3865452"/>
              <a:ext cx="36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8" name="Rectangle 135"/>
            <p:cNvSpPr>
              <a:spLocks noChangeArrowheads="1"/>
            </p:cNvSpPr>
            <p:nvPr/>
          </p:nvSpPr>
          <p:spPr bwMode="auto">
            <a:xfrm>
              <a:off x="3986845" y="3865452"/>
              <a:ext cx="36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9" name="Rectangle 197"/>
            <p:cNvSpPr>
              <a:spLocks noChangeArrowheads="1"/>
            </p:cNvSpPr>
            <p:nvPr/>
          </p:nvSpPr>
          <p:spPr bwMode="auto">
            <a:xfrm>
              <a:off x="4013301" y="3866221"/>
              <a:ext cx="7200" cy="650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40" name="Rectangle 135"/>
            <p:cNvSpPr>
              <a:spLocks noChangeArrowheads="1"/>
            </p:cNvSpPr>
            <p:nvPr/>
          </p:nvSpPr>
          <p:spPr bwMode="auto">
            <a:xfrm>
              <a:off x="5072571" y="3870216"/>
              <a:ext cx="36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41" name="Egyenes összekötő 140"/>
            <p:cNvCxnSpPr/>
            <p:nvPr/>
          </p:nvCxnSpPr>
          <p:spPr>
            <a:xfrm>
              <a:off x="2401874" y="4006798"/>
              <a:ext cx="270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Rectangle 134"/>
            <p:cNvSpPr>
              <a:spLocks noChangeArrowheads="1"/>
            </p:cNvSpPr>
            <p:nvPr/>
          </p:nvSpPr>
          <p:spPr bwMode="auto">
            <a:xfrm>
              <a:off x="2369959" y="3970340"/>
              <a:ext cx="36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43" name="Rectangle 135"/>
            <p:cNvSpPr>
              <a:spLocks noChangeArrowheads="1"/>
            </p:cNvSpPr>
            <p:nvPr/>
          </p:nvSpPr>
          <p:spPr bwMode="auto">
            <a:xfrm>
              <a:off x="5072555" y="3970223"/>
              <a:ext cx="36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44" name="Rectangle 135"/>
            <p:cNvSpPr>
              <a:spLocks noChangeArrowheads="1"/>
            </p:cNvSpPr>
            <p:nvPr/>
          </p:nvSpPr>
          <p:spPr bwMode="auto">
            <a:xfrm>
              <a:off x="3634417" y="3970222"/>
              <a:ext cx="36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45" name="Téglalap 144"/>
            <p:cNvSpPr>
              <a:spLocks/>
            </p:cNvSpPr>
            <p:nvPr/>
          </p:nvSpPr>
          <p:spPr>
            <a:xfrm>
              <a:off x="3754772" y="3976622"/>
              <a:ext cx="396000" cy="5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46" name="Egyenes összekötő 145"/>
            <p:cNvCxnSpPr/>
            <p:nvPr/>
          </p:nvCxnSpPr>
          <p:spPr>
            <a:xfrm>
              <a:off x="2401865" y="4102042"/>
              <a:ext cx="270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Rectangle 134"/>
            <p:cNvSpPr>
              <a:spLocks noChangeArrowheads="1"/>
            </p:cNvSpPr>
            <p:nvPr/>
          </p:nvSpPr>
          <p:spPr bwMode="auto">
            <a:xfrm>
              <a:off x="2369948" y="4067847"/>
              <a:ext cx="36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48" name="Rectangle 135"/>
            <p:cNvSpPr>
              <a:spLocks noChangeArrowheads="1"/>
            </p:cNvSpPr>
            <p:nvPr/>
          </p:nvSpPr>
          <p:spPr bwMode="auto">
            <a:xfrm>
              <a:off x="5072539" y="4065467"/>
              <a:ext cx="36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49" name="Téglalap 148"/>
            <p:cNvSpPr>
              <a:spLocks/>
            </p:cNvSpPr>
            <p:nvPr/>
          </p:nvSpPr>
          <p:spPr>
            <a:xfrm>
              <a:off x="3249878" y="4071866"/>
              <a:ext cx="1440000" cy="5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50" name="Egyenes összekötő 149"/>
            <p:cNvCxnSpPr/>
            <p:nvPr/>
          </p:nvCxnSpPr>
          <p:spPr>
            <a:xfrm>
              <a:off x="2606655" y="4202049"/>
              <a:ext cx="313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Rectangle 135"/>
            <p:cNvSpPr>
              <a:spLocks noChangeArrowheads="1"/>
            </p:cNvSpPr>
            <p:nvPr/>
          </p:nvSpPr>
          <p:spPr bwMode="auto">
            <a:xfrm>
              <a:off x="2577130" y="4170284"/>
              <a:ext cx="36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52" name="Rectangle 134"/>
            <p:cNvSpPr>
              <a:spLocks noChangeArrowheads="1"/>
            </p:cNvSpPr>
            <p:nvPr/>
          </p:nvSpPr>
          <p:spPr bwMode="auto">
            <a:xfrm>
              <a:off x="5724301" y="4167911"/>
              <a:ext cx="36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53" name="Rectangle 135"/>
            <p:cNvSpPr>
              <a:spLocks noChangeArrowheads="1"/>
            </p:cNvSpPr>
            <p:nvPr/>
          </p:nvSpPr>
          <p:spPr bwMode="auto">
            <a:xfrm>
              <a:off x="3639164" y="4170252"/>
              <a:ext cx="36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54" name="Téglalap 153"/>
            <p:cNvSpPr>
              <a:spLocks/>
            </p:cNvSpPr>
            <p:nvPr/>
          </p:nvSpPr>
          <p:spPr>
            <a:xfrm>
              <a:off x="3707110" y="4171873"/>
              <a:ext cx="1944000" cy="5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8" name="Szövegdoboz 87">
              <a:extLst>
                <a:ext uri="{FF2B5EF4-FFF2-40B4-BE49-F238E27FC236}">
                  <a16:creationId xmlns="" xmlns:a16="http://schemas.microsoft.com/office/drawing/2014/main" id="{4D87E8C7-21EE-4DEC-A10A-6BE3F526CD97}"/>
                </a:ext>
              </a:extLst>
            </p:cNvPr>
            <p:cNvSpPr txBox="1"/>
            <p:nvPr/>
          </p:nvSpPr>
          <p:spPr>
            <a:xfrm rot="16200000">
              <a:off x="918802" y="5106978"/>
              <a:ext cx="692793" cy="230832"/>
            </a:xfrm>
            <a:prstGeom prst="rect">
              <a:avLst/>
            </a:prstGeom>
            <a:noFill/>
          </p:spPr>
          <p:txBody>
            <a:bodyPr wrap="square" rtlCol="0">
              <a:spAutoFit/>
            </a:bodyPr>
            <a:lstStyle/>
            <a:p>
              <a:r>
                <a:rPr lang="hu-HU" sz="900" smtClean="0">
                  <a:latin typeface="Calibri" panose="020F0502020204030204" pitchFamily="34" charset="0"/>
                  <a:cs typeface="Calibri" panose="020F0502020204030204" pitchFamily="34" charset="0"/>
                </a:rPr>
                <a:t>mGI.412/3</a:t>
              </a:r>
              <a:endParaRPr lang="hu-HU" sz="900" dirty="0">
                <a:latin typeface="Calibri" panose="020F0502020204030204" pitchFamily="34" charset="0"/>
                <a:cs typeface="Calibri" panose="020F0502020204030204" pitchFamily="34" charset="0"/>
              </a:endParaRPr>
            </a:p>
          </p:txBody>
        </p:sp>
        <p:sp>
          <p:nvSpPr>
            <p:cNvPr id="92" name="Bal oldali kapcsos zárójel 91"/>
            <p:cNvSpPr/>
            <p:nvPr/>
          </p:nvSpPr>
          <p:spPr>
            <a:xfrm>
              <a:off x="1316057" y="5033725"/>
              <a:ext cx="72000" cy="40957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
          <p:nvSpPr>
            <p:cNvPr id="94" name="Szövegdoboz 93">
              <a:extLst>
                <a:ext uri="{FF2B5EF4-FFF2-40B4-BE49-F238E27FC236}">
                  <a16:creationId xmlns="" xmlns:a16="http://schemas.microsoft.com/office/drawing/2014/main" id="{8899D434-0AD4-4495-BB7F-85F7A8B52F31}"/>
                </a:ext>
              </a:extLst>
            </p:cNvPr>
            <p:cNvSpPr txBox="1"/>
            <p:nvPr/>
          </p:nvSpPr>
          <p:spPr>
            <a:xfrm>
              <a:off x="1300983" y="4967662"/>
              <a:ext cx="234125" cy="215444"/>
            </a:xfrm>
            <a:prstGeom prst="rect">
              <a:avLst/>
            </a:prstGeom>
            <a:noFill/>
          </p:spPr>
          <p:txBody>
            <a:bodyPr wrap="square" rtlCol="0">
              <a:spAutoFit/>
            </a:bodyPr>
            <a:lstStyle/>
            <a:p>
              <a:r>
                <a:rPr lang="hu-HU" sz="800" smtClean="0"/>
                <a:t>a</a:t>
              </a:r>
              <a:endParaRPr lang="hu-HU" sz="800" dirty="0"/>
            </a:p>
          </p:txBody>
        </p:sp>
        <p:sp>
          <p:nvSpPr>
            <p:cNvPr id="95" name="Szövegdoboz 94">
              <a:extLst>
                <a:ext uri="{FF2B5EF4-FFF2-40B4-BE49-F238E27FC236}">
                  <a16:creationId xmlns="" xmlns:a16="http://schemas.microsoft.com/office/drawing/2014/main" id="{8899D434-0AD4-4495-BB7F-85F7A8B52F31}"/>
                </a:ext>
              </a:extLst>
            </p:cNvPr>
            <p:cNvSpPr txBox="1"/>
            <p:nvPr/>
          </p:nvSpPr>
          <p:spPr>
            <a:xfrm>
              <a:off x="1296220" y="5172471"/>
              <a:ext cx="234125" cy="215444"/>
            </a:xfrm>
            <a:prstGeom prst="rect">
              <a:avLst/>
            </a:prstGeom>
            <a:noFill/>
          </p:spPr>
          <p:txBody>
            <a:bodyPr wrap="square" rtlCol="0">
              <a:spAutoFit/>
            </a:bodyPr>
            <a:lstStyle/>
            <a:p>
              <a:r>
                <a:rPr lang="hu-HU" sz="800" smtClean="0"/>
                <a:t>c</a:t>
              </a:r>
              <a:endParaRPr lang="hu-HU" sz="800" dirty="0"/>
            </a:p>
          </p:txBody>
        </p:sp>
        <p:sp>
          <p:nvSpPr>
            <p:cNvPr id="102" name="Szövegdoboz 101"/>
            <p:cNvSpPr txBox="1"/>
            <p:nvPr/>
          </p:nvSpPr>
          <p:spPr>
            <a:xfrm>
              <a:off x="869409" y="1248670"/>
              <a:ext cx="543690" cy="290812"/>
            </a:xfrm>
            <a:prstGeom prst="rect">
              <a:avLst/>
            </a:prstGeom>
            <a:noFill/>
          </p:spPr>
          <p:txBody>
            <a:bodyPr wrap="none" rtlCol="0">
              <a:spAutoFit/>
            </a:bodyPr>
            <a:lstStyle/>
            <a:p>
              <a:r>
                <a:rPr lang="hu-HU" sz="900" smtClean="0">
                  <a:latin typeface="Arial" pitchFamily="34" charset="0"/>
                  <a:cs typeface="Arial" pitchFamily="34" charset="0"/>
                </a:rPr>
                <a:t>500 bp</a:t>
              </a:r>
              <a:endParaRPr lang="hu-HU" sz="900">
                <a:latin typeface="Arial" pitchFamily="34" charset="0"/>
                <a:cs typeface="Arial" pitchFamily="34" charset="0"/>
              </a:endParaRPr>
            </a:p>
          </p:txBody>
        </p:sp>
        <p:sp>
          <p:nvSpPr>
            <p:cNvPr id="103" name="Szövegdoboz 102"/>
            <p:cNvSpPr txBox="1"/>
            <p:nvPr/>
          </p:nvSpPr>
          <p:spPr>
            <a:xfrm>
              <a:off x="859884" y="1572520"/>
              <a:ext cx="537327" cy="230832"/>
            </a:xfrm>
            <a:prstGeom prst="rect">
              <a:avLst/>
            </a:prstGeom>
            <a:noFill/>
          </p:spPr>
          <p:txBody>
            <a:bodyPr wrap="none" rtlCol="0">
              <a:spAutoFit/>
            </a:bodyPr>
            <a:lstStyle/>
            <a:p>
              <a:r>
                <a:rPr lang="hu-HU" sz="900" smtClean="0">
                  <a:latin typeface="Arial" pitchFamily="34" charset="0"/>
                  <a:cs typeface="Arial" pitchFamily="34" charset="0"/>
                </a:rPr>
                <a:t>200 bp</a:t>
              </a:r>
              <a:endParaRPr lang="hu-HU" sz="900">
                <a:latin typeface="Arial" pitchFamily="34" charset="0"/>
                <a:cs typeface="Arial" pitchFamily="34" charset="0"/>
              </a:endParaRPr>
            </a:p>
          </p:txBody>
        </p:sp>
        <p:sp>
          <p:nvSpPr>
            <p:cNvPr id="104" name="Szövegdoboz 103"/>
            <p:cNvSpPr txBox="1"/>
            <p:nvPr/>
          </p:nvSpPr>
          <p:spPr>
            <a:xfrm>
              <a:off x="1355281" y="1113828"/>
              <a:ext cx="295527" cy="310200"/>
            </a:xfrm>
            <a:prstGeom prst="rect">
              <a:avLst/>
            </a:prstGeom>
            <a:noFill/>
          </p:spPr>
          <p:txBody>
            <a:bodyPr wrap="none" rtlCol="0">
              <a:spAutoFit/>
            </a:bodyPr>
            <a:lstStyle/>
            <a:p>
              <a:r>
                <a:rPr lang="hu-HU" sz="1000" smtClean="0">
                  <a:latin typeface="Arial" pitchFamily="34" charset="0"/>
                  <a:cs typeface="Arial" pitchFamily="34" charset="0"/>
                </a:rPr>
                <a:t>M</a:t>
              </a:r>
              <a:endParaRPr lang="hu-HU" sz="1000">
                <a:latin typeface="Arial" pitchFamily="34" charset="0"/>
                <a:cs typeface="Arial" pitchFamily="34" charset="0"/>
              </a:endParaRPr>
            </a:p>
          </p:txBody>
        </p:sp>
        <p:sp>
          <p:nvSpPr>
            <p:cNvPr id="105" name="Szövegdoboz 104"/>
            <p:cNvSpPr txBox="1"/>
            <p:nvPr/>
          </p:nvSpPr>
          <p:spPr>
            <a:xfrm>
              <a:off x="1689280" y="1113000"/>
              <a:ext cx="1531480" cy="310200"/>
            </a:xfrm>
            <a:prstGeom prst="rect">
              <a:avLst/>
            </a:prstGeom>
            <a:noFill/>
          </p:spPr>
          <p:txBody>
            <a:bodyPr wrap="none" rtlCol="0">
              <a:spAutoFit/>
            </a:bodyPr>
            <a:lstStyle/>
            <a:p>
              <a:r>
                <a:rPr lang="hu-HU" sz="1000" smtClean="0">
                  <a:latin typeface="Arial" pitchFamily="34" charset="0"/>
                  <a:cs typeface="Arial" pitchFamily="34" charset="0"/>
                </a:rPr>
                <a:t>1      2      3      DES    -</a:t>
              </a:r>
              <a:endParaRPr lang="hu-HU" sz="1000">
                <a:latin typeface="Arial" pitchFamily="34" charset="0"/>
                <a:cs typeface="Arial" pitchFamily="34" charset="0"/>
              </a:endParaRPr>
            </a:p>
          </p:txBody>
        </p:sp>
        <p:sp>
          <p:nvSpPr>
            <p:cNvPr id="106" name="Szövegdoboz 105"/>
            <p:cNvSpPr txBox="1"/>
            <p:nvPr/>
          </p:nvSpPr>
          <p:spPr>
            <a:xfrm>
              <a:off x="1765386" y="851545"/>
              <a:ext cx="774571" cy="276999"/>
            </a:xfrm>
            <a:prstGeom prst="rect">
              <a:avLst/>
            </a:prstGeom>
            <a:noFill/>
          </p:spPr>
          <p:txBody>
            <a:bodyPr wrap="none" rtlCol="0">
              <a:spAutoFit/>
            </a:bodyPr>
            <a:lstStyle/>
            <a:p>
              <a:r>
                <a:rPr lang="hu-HU" sz="1200" smtClean="0">
                  <a:latin typeface="Arial" pitchFamily="34" charset="0"/>
                  <a:cs typeface="Arial" pitchFamily="34" charset="0"/>
                </a:rPr>
                <a:t>mGI.412</a:t>
              </a:r>
              <a:endParaRPr lang="hu-HU" sz="1200">
                <a:latin typeface="Arial" pitchFamily="34" charset="0"/>
                <a:cs typeface="Arial" pitchFamily="34" charset="0"/>
              </a:endParaRPr>
            </a:p>
          </p:txBody>
        </p:sp>
        <p:cxnSp>
          <p:nvCxnSpPr>
            <p:cNvPr id="107" name="Egyenes összekötő 106"/>
            <p:cNvCxnSpPr/>
            <p:nvPr/>
          </p:nvCxnSpPr>
          <p:spPr>
            <a:xfrm>
              <a:off x="1688284" y="1111345"/>
              <a:ext cx="8378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8" name="Picture 3"/>
            <p:cNvPicPr>
              <a:picLocks noChangeAspect="1" noChangeArrowheads="1"/>
            </p:cNvPicPr>
            <p:nvPr/>
          </p:nvPicPr>
          <p:blipFill>
            <a:blip r:embed="rId2" cstate="print"/>
            <a:srcRect l="19153" t="49671" r="55469" b="32829"/>
            <a:stretch>
              <a:fillRect/>
            </a:stretch>
          </p:blipFill>
          <p:spPr bwMode="auto">
            <a:xfrm>
              <a:off x="1321137" y="1323975"/>
              <a:ext cx="1926888" cy="675550"/>
            </a:xfrm>
            <a:prstGeom prst="rect">
              <a:avLst/>
            </a:prstGeom>
            <a:noFill/>
            <a:ln w="9525">
              <a:noFill/>
              <a:miter lim="800000"/>
              <a:headEnd/>
              <a:tailEnd/>
            </a:ln>
          </p:spPr>
        </p:pic>
        <p:sp>
          <p:nvSpPr>
            <p:cNvPr id="109" name="Téglalap 108">
              <a:extLst>
                <a:ext uri="{FF2B5EF4-FFF2-40B4-BE49-F238E27FC236}">
                  <a16:creationId xmlns="" xmlns:a16="http://schemas.microsoft.com/office/drawing/2014/main" id="{4A6A010D-0163-4E27-A413-39AB71FA6B26}"/>
                </a:ext>
              </a:extLst>
            </p:cNvPr>
            <p:cNvSpPr/>
            <p:nvPr/>
          </p:nvSpPr>
          <p:spPr>
            <a:xfrm>
              <a:off x="926896" y="803920"/>
              <a:ext cx="2419088" cy="1332000"/>
            </a:xfrm>
            <a:prstGeom prst="rect">
              <a:avLst/>
            </a:prstGeom>
            <a:noFill/>
            <a:ln w="9525" cap="flat" cmpd="sng" algn="ctr">
              <a:solidFill>
                <a:schemeClr val="bg2">
                  <a:lumMod val="9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hu-HU"/>
            </a:p>
          </p:txBody>
        </p:sp>
        <p:sp>
          <p:nvSpPr>
            <p:cNvPr id="110" name="Szövegdoboz 109">
              <a:extLst>
                <a:ext uri="{FF2B5EF4-FFF2-40B4-BE49-F238E27FC236}">
                  <a16:creationId xmlns="" xmlns:a16="http://schemas.microsoft.com/office/drawing/2014/main" id="{A2E63531-9A42-4942-ACC7-6E6F90A84DAE}"/>
                </a:ext>
              </a:extLst>
            </p:cNvPr>
            <p:cNvSpPr txBox="1"/>
            <p:nvPr/>
          </p:nvSpPr>
          <p:spPr>
            <a:xfrm>
              <a:off x="591510" y="673335"/>
              <a:ext cx="322418" cy="369332"/>
            </a:xfrm>
            <a:prstGeom prst="rect">
              <a:avLst/>
            </a:prstGeom>
            <a:noFill/>
          </p:spPr>
          <p:txBody>
            <a:bodyPr wrap="square" rtlCol="0">
              <a:spAutoFit/>
            </a:bodyPr>
            <a:lstStyle/>
            <a:p>
              <a:r>
                <a:rPr lang="hu-HU" dirty="0"/>
                <a:t>A</a:t>
              </a:r>
            </a:p>
          </p:txBody>
        </p:sp>
        <p:sp>
          <p:nvSpPr>
            <p:cNvPr id="111" name="Téglalap 110"/>
            <p:cNvSpPr/>
            <p:nvPr/>
          </p:nvSpPr>
          <p:spPr>
            <a:xfrm>
              <a:off x="876300" y="2463022"/>
              <a:ext cx="5220000" cy="363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2" name="Szövegdoboz 111">
              <a:extLst>
                <a:ext uri="{FF2B5EF4-FFF2-40B4-BE49-F238E27FC236}">
                  <a16:creationId xmlns="" xmlns:a16="http://schemas.microsoft.com/office/drawing/2014/main" id="{16F29B35-23DB-42A3-B738-FF19B461D464}"/>
                </a:ext>
              </a:extLst>
            </p:cNvPr>
            <p:cNvSpPr txBox="1"/>
            <p:nvPr/>
          </p:nvSpPr>
          <p:spPr>
            <a:xfrm>
              <a:off x="3514725" y="657225"/>
              <a:ext cx="322418" cy="400110"/>
            </a:xfrm>
            <a:prstGeom prst="rect">
              <a:avLst/>
            </a:prstGeom>
            <a:noFill/>
          </p:spPr>
          <p:txBody>
            <a:bodyPr wrap="square" rtlCol="0">
              <a:spAutoFit/>
            </a:bodyPr>
            <a:lstStyle/>
            <a:p>
              <a:r>
                <a:rPr lang="hu-HU" sz="2000" dirty="0"/>
                <a:t>B</a:t>
              </a:r>
            </a:p>
          </p:txBody>
        </p:sp>
        <p:sp>
          <p:nvSpPr>
            <p:cNvPr id="113" name="Szövegdoboz 112">
              <a:extLst>
                <a:ext uri="{FF2B5EF4-FFF2-40B4-BE49-F238E27FC236}">
                  <a16:creationId xmlns="" xmlns:a16="http://schemas.microsoft.com/office/drawing/2014/main" id="{16F29B35-23DB-42A3-B738-FF19B461D464}"/>
                </a:ext>
              </a:extLst>
            </p:cNvPr>
            <p:cNvSpPr txBox="1"/>
            <p:nvPr/>
          </p:nvSpPr>
          <p:spPr>
            <a:xfrm>
              <a:off x="573445" y="2337308"/>
              <a:ext cx="322418" cy="400110"/>
            </a:xfrm>
            <a:prstGeom prst="rect">
              <a:avLst/>
            </a:prstGeom>
            <a:noFill/>
          </p:spPr>
          <p:txBody>
            <a:bodyPr wrap="square" rtlCol="0">
              <a:spAutoFit/>
            </a:bodyPr>
            <a:lstStyle/>
            <a:p>
              <a:r>
                <a:rPr lang="hu-HU" sz="2000" smtClean="0"/>
                <a:t>C</a:t>
              </a:r>
              <a:endParaRPr lang="hu-HU" sz="2000" dirty="0"/>
            </a:p>
          </p:txBody>
        </p:sp>
        <p:sp>
          <p:nvSpPr>
            <p:cNvPr id="114" name="Szövegdoboz 113"/>
            <p:cNvSpPr txBox="1"/>
            <p:nvPr/>
          </p:nvSpPr>
          <p:spPr>
            <a:xfrm>
              <a:off x="836968" y="6501254"/>
              <a:ext cx="5457114" cy="1384995"/>
            </a:xfrm>
            <a:prstGeom prst="rect">
              <a:avLst/>
            </a:prstGeom>
            <a:noFill/>
          </p:spPr>
          <p:txBody>
            <a:bodyPr wrap="square" rtlCol="0">
              <a:spAutoFit/>
            </a:bodyPr>
            <a:lstStyle/>
            <a:p>
              <a:pPr algn="just"/>
              <a:r>
                <a:rPr lang="hu-HU" sz="1200" b="1" smtClean="0">
                  <a:latin typeface="Times New Roman" pitchFamily="18" charset="0"/>
                  <a:cs typeface="Times New Roman" pitchFamily="18" charset="0"/>
                </a:rPr>
                <a:t>Fig. S8 </a:t>
              </a:r>
              <a:r>
                <a:rPr lang="hu-HU" sz="1200" smtClean="0">
                  <a:latin typeface="Times New Roman" pitchFamily="18" charset="0"/>
                  <a:cs typeface="Times New Roman" pitchFamily="18" charset="0"/>
                </a:rPr>
                <a:t>Detection the mutations in the mGI.412 lines derived from the potato cv. Désirée. </a:t>
              </a:r>
              <a:r>
                <a:rPr lang="hu-HU" sz="1200" b="1" smtClean="0">
                  <a:latin typeface="Times New Roman" pitchFamily="18" charset="0"/>
                  <a:cs typeface="Times New Roman" pitchFamily="18" charset="0"/>
                </a:rPr>
                <a:t>(A) </a:t>
              </a:r>
              <a:r>
                <a:rPr lang="hu-HU" sz="1200" smtClean="0">
                  <a:latin typeface="Times New Roman" pitchFamily="18" charset="0"/>
                  <a:cs typeface="Times New Roman" pitchFamily="18" charset="0"/>
                </a:rPr>
                <a:t>PCR products on agarose gel obtained from the genomic DNA of the mGI.412 mutants and Désirée (DES) using the primer pair corresponding to the gRNAs specific for </a:t>
              </a:r>
              <a:r>
                <a:rPr lang="hu-HU" sz="1200" i="1" smtClean="0">
                  <a:latin typeface="Times New Roman" pitchFamily="18" charset="0"/>
                  <a:cs typeface="Times New Roman" pitchFamily="18" charset="0"/>
                </a:rPr>
                <a:t>GI.04</a:t>
              </a:r>
              <a:r>
                <a:rPr lang="hu-HU" sz="1200" smtClean="0">
                  <a:latin typeface="Times New Roman" pitchFamily="18" charset="0"/>
                  <a:cs typeface="Times New Roman" pitchFamily="18" charset="0"/>
                </a:rPr>
                <a:t>. </a:t>
              </a:r>
              <a:r>
                <a:rPr lang="hu-HU" sz="1200" b="1" smtClean="0">
                  <a:latin typeface="Times New Roman" pitchFamily="18" charset="0"/>
                  <a:cs typeface="Times New Roman" pitchFamily="18" charset="0"/>
                </a:rPr>
                <a:t>(B) </a:t>
              </a:r>
              <a:r>
                <a:rPr lang="hu-HU" sz="1200" smtClean="0">
                  <a:latin typeface="Times New Roman" pitchFamily="18" charset="0"/>
                  <a:cs typeface="Times New Roman" pitchFamily="18" charset="0"/>
                </a:rPr>
                <a:t>qPCR result obtained from the genomic DNA of the mGI.412 mutants and DES using the primer pair corresponding to the gRNAs specific for </a:t>
              </a:r>
              <a:r>
                <a:rPr lang="hu-HU" sz="1200" i="1" smtClean="0">
                  <a:latin typeface="Times New Roman" pitchFamily="18" charset="0"/>
                  <a:cs typeface="Times New Roman" pitchFamily="18" charset="0"/>
                </a:rPr>
                <a:t>GI.04</a:t>
              </a:r>
              <a:r>
                <a:rPr lang="hu-HU" sz="1200" smtClean="0">
                  <a:latin typeface="Times New Roman" pitchFamily="18" charset="0"/>
                  <a:cs typeface="Times New Roman" pitchFamily="18" charset="0"/>
                </a:rPr>
                <a:t>. </a:t>
              </a:r>
              <a:r>
                <a:rPr lang="hu-HU" sz="1200" b="1" smtClean="0">
                  <a:latin typeface="Times New Roman" pitchFamily="18" charset="0"/>
                  <a:cs typeface="Times New Roman" pitchFamily="18" charset="0"/>
                </a:rPr>
                <a:t>(C) </a:t>
              </a:r>
              <a:r>
                <a:rPr lang="hu-HU" sz="1200" smtClean="0">
                  <a:latin typeface="Times New Roman" pitchFamily="18" charset="0"/>
                  <a:cs typeface="Times New Roman" pitchFamily="18" charset="0"/>
                </a:rPr>
                <a:t>Schematic drawing presenting the genomic structure of </a:t>
              </a:r>
              <a:r>
                <a:rPr lang="hu-HU" sz="1200" i="1" smtClean="0">
                  <a:latin typeface="Times New Roman" pitchFamily="18" charset="0"/>
                  <a:cs typeface="Times New Roman" pitchFamily="18" charset="0"/>
                </a:rPr>
                <a:t>GI.04 </a:t>
              </a:r>
              <a:r>
                <a:rPr lang="hu-HU" sz="1200" smtClean="0">
                  <a:latin typeface="Times New Roman" pitchFamily="18" charset="0"/>
                  <a:cs typeface="Times New Roman" pitchFamily="18" charset="0"/>
                </a:rPr>
                <a:t>and the mutations in the mGI.412 lines. See the Fig. S2 legend for  more details. </a:t>
              </a:r>
              <a:endParaRPr lang="hu-HU" sz="1200">
                <a:latin typeface="Times New Roman" pitchFamily="18" charset="0"/>
                <a:cs typeface="Times New Roman" pitchFamily="18" charset="0"/>
              </a:endParaRPr>
            </a:p>
          </p:txBody>
        </p:sp>
        <p:sp>
          <p:nvSpPr>
            <p:cNvPr id="101" name="Rectangle 135"/>
            <p:cNvSpPr>
              <a:spLocks noChangeArrowheads="1"/>
            </p:cNvSpPr>
            <p:nvPr/>
          </p:nvSpPr>
          <p:spPr bwMode="auto">
            <a:xfrm>
              <a:off x="4472433" y="3570141"/>
              <a:ext cx="36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5" name="Szövegdoboz 114">
              <a:extLst>
                <a:ext uri="{FF2B5EF4-FFF2-40B4-BE49-F238E27FC236}">
                  <a16:creationId xmlns="" xmlns:a16="http://schemas.microsoft.com/office/drawing/2014/main" id="{20EDCBA2-05BB-4BF9-BAE1-09F05AAC01EB}"/>
                </a:ext>
              </a:extLst>
            </p:cNvPr>
            <p:cNvSpPr txBox="1"/>
            <p:nvPr/>
          </p:nvSpPr>
          <p:spPr>
            <a:xfrm>
              <a:off x="4296991" y="3339517"/>
              <a:ext cx="505093" cy="246221"/>
            </a:xfrm>
            <a:prstGeom prst="rect">
              <a:avLst/>
            </a:prstGeom>
            <a:noFill/>
          </p:spPr>
          <p:txBody>
            <a:bodyPr wrap="square" rtlCol="0">
              <a:spAutoFit/>
            </a:bodyPr>
            <a:lstStyle/>
            <a:p>
              <a:r>
                <a:rPr lang="hu-HU" sz="1000" smtClean="0"/>
                <a:t>P14</a:t>
              </a:r>
              <a:endParaRPr lang="hu-HU" sz="1000" dirty="0"/>
            </a:p>
          </p:txBody>
        </p:sp>
        <p:sp>
          <p:nvSpPr>
            <p:cNvPr id="119" name="Szövegdoboz 118">
              <a:extLst>
                <a:ext uri="{FF2B5EF4-FFF2-40B4-BE49-F238E27FC236}">
                  <a16:creationId xmlns="" xmlns:a16="http://schemas.microsoft.com/office/drawing/2014/main" id="{20EDCBA2-05BB-4BF9-BAE1-09F05AAC01EB}"/>
                </a:ext>
              </a:extLst>
            </p:cNvPr>
            <p:cNvSpPr txBox="1"/>
            <p:nvPr/>
          </p:nvSpPr>
          <p:spPr>
            <a:xfrm>
              <a:off x="2237343" y="3361572"/>
              <a:ext cx="329013" cy="246221"/>
            </a:xfrm>
            <a:prstGeom prst="rect">
              <a:avLst/>
            </a:prstGeom>
            <a:noFill/>
          </p:spPr>
          <p:txBody>
            <a:bodyPr wrap="square" rtlCol="0">
              <a:spAutoFit/>
            </a:bodyPr>
            <a:lstStyle/>
            <a:p>
              <a:r>
                <a:rPr lang="hu-HU" sz="1000" smtClean="0"/>
                <a:t>P5</a:t>
              </a:r>
              <a:endParaRPr lang="hu-HU" sz="1000" dirty="0"/>
            </a:p>
          </p:txBody>
        </p:sp>
        <p:sp>
          <p:nvSpPr>
            <p:cNvPr id="117" name="Rectangle 135"/>
            <p:cNvSpPr>
              <a:spLocks noChangeArrowheads="1"/>
            </p:cNvSpPr>
            <p:nvPr/>
          </p:nvSpPr>
          <p:spPr bwMode="auto">
            <a:xfrm>
              <a:off x="2367606" y="3570091"/>
              <a:ext cx="36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20" name="Egyenes összekötő 119"/>
            <p:cNvCxnSpPr/>
            <p:nvPr/>
          </p:nvCxnSpPr>
          <p:spPr>
            <a:xfrm>
              <a:off x="1479263" y="5092702"/>
              <a:ext cx="302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églalap 120"/>
            <p:cNvSpPr>
              <a:spLocks/>
            </p:cNvSpPr>
            <p:nvPr/>
          </p:nvSpPr>
          <p:spPr>
            <a:xfrm>
              <a:off x="3983380" y="5062570"/>
              <a:ext cx="118800" cy="5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2" name="Rectangle 135"/>
            <p:cNvSpPr>
              <a:spLocks noChangeArrowheads="1"/>
            </p:cNvSpPr>
            <p:nvPr/>
          </p:nvSpPr>
          <p:spPr bwMode="auto">
            <a:xfrm>
              <a:off x="3639148" y="5056154"/>
              <a:ext cx="36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3" name="Rectangle 135"/>
            <p:cNvSpPr>
              <a:spLocks noChangeArrowheads="1"/>
            </p:cNvSpPr>
            <p:nvPr/>
          </p:nvSpPr>
          <p:spPr bwMode="auto">
            <a:xfrm>
              <a:off x="1472094" y="5060949"/>
              <a:ext cx="36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4" name="Rectangle 134"/>
            <p:cNvSpPr>
              <a:spLocks noChangeArrowheads="1"/>
            </p:cNvSpPr>
            <p:nvPr/>
          </p:nvSpPr>
          <p:spPr bwMode="auto">
            <a:xfrm>
              <a:off x="4481141" y="5058576"/>
              <a:ext cx="36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25" name="Egyenes összekötő 124"/>
            <p:cNvCxnSpPr/>
            <p:nvPr/>
          </p:nvCxnSpPr>
          <p:spPr>
            <a:xfrm>
              <a:off x="1484010" y="5197472"/>
              <a:ext cx="302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Téglalap 125"/>
            <p:cNvSpPr>
              <a:spLocks/>
            </p:cNvSpPr>
            <p:nvPr/>
          </p:nvSpPr>
          <p:spPr>
            <a:xfrm>
              <a:off x="3978601" y="5167340"/>
              <a:ext cx="126000" cy="5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7" name="Rectangle 135"/>
            <p:cNvSpPr>
              <a:spLocks noChangeArrowheads="1"/>
            </p:cNvSpPr>
            <p:nvPr/>
          </p:nvSpPr>
          <p:spPr bwMode="auto">
            <a:xfrm>
              <a:off x="3639132" y="5160924"/>
              <a:ext cx="36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8" name="Rectangle 135"/>
            <p:cNvSpPr>
              <a:spLocks noChangeArrowheads="1"/>
            </p:cNvSpPr>
            <p:nvPr/>
          </p:nvSpPr>
          <p:spPr bwMode="auto">
            <a:xfrm>
              <a:off x="1476841" y="5165719"/>
              <a:ext cx="36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9" name="Rectangle 134"/>
            <p:cNvSpPr>
              <a:spLocks noChangeArrowheads="1"/>
            </p:cNvSpPr>
            <p:nvPr/>
          </p:nvSpPr>
          <p:spPr bwMode="auto">
            <a:xfrm>
              <a:off x="4476363" y="5163346"/>
              <a:ext cx="36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30" name="Egyenes összekötő 129"/>
            <p:cNvCxnSpPr/>
            <p:nvPr/>
          </p:nvCxnSpPr>
          <p:spPr>
            <a:xfrm>
              <a:off x="1484010" y="5292732"/>
              <a:ext cx="302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Téglalap 130"/>
            <p:cNvSpPr>
              <a:spLocks/>
            </p:cNvSpPr>
            <p:nvPr/>
          </p:nvSpPr>
          <p:spPr>
            <a:xfrm>
              <a:off x="3940497" y="5262600"/>
              <a:ext cx="158400" cy="5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2" name="Rectangle 135"/>
            <p:cNvSpPr>
              <a:spLocks noChangeArrowheads="1"/>
            </p:cNvSpPr>
            <p:nvPr/>
          </p:nvSpPr>
          <p:spPr bwMode="auto">
            <a:xfrm>
              <a:off x="3639132" y="5256184"/>
              <a:ext cx="36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3" name="Rectangle 135"/>
            <p:cNvSpPr>
              <a:spLocks noChangeArrowheads="1"/>
            </p:cNvSpPr>
            <p:nvPr/>
          </p:nvSpPr>
          <p:spPr bwMode="auto">
            <a:xfrm>
              <a:off x="1476841" y="5260979"/>
              <a:ext cx="36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4" name="Rectangle 134"/>
            <p:cNvSpPr>
              <a:spLocks noChangeArrowheads="1"/>
            </p:cNvSpPr>
            <p:nvPr/>
          </p:nvSpPr>
          <p:spPr bwMode="auto">
            <a:xfrm>
              <a:off x="4476363" y="5258606"/>
              <a:ext cx="36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56" name="Egyenes összekötő 155"/>
            <p:cNvCxnSpPr/>
            <p:nvPr/>
          </p:nvCxnSpPr>
          <p:spPr>
            <a:xfrm>
              <a:off x="1479231" y="5387976"/>
              <a:ext cx="302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Rectangle 135"/>
            <p:cNvSpPr>
              <a:spLocks noChangeArrowheads="1"/>
            </p:cNvSpPr>
            <p:nvPr/>
          </p:nvSpPr>
          <p:spPr bwMode="auto">
            <a:xfrm>
              <a:off x="3639116" y="5351428"/>
              <a:ext cx="36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59" name="Rectangle 135"/>
            <p:cNvSpPr>
              <a:spLocks noChangeArrowheads="1"/>
            </p:cNvSpPr>
            <p:nvPr/>
          </p:nvSpPr>
          <p:spPr bwMode="auto">
            <a:xfrm>
              <a:off x="1472062" y="5356223"/>
              <a:ext cx="36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60" name="Rectangle 134"/>
            <p:cNvSpPr>
              <a:spLocks noChangeArrowheads="1"/>
            </p:cNvSpPr>
            <p:nvPr/>
          </p:nvSpPr>
          <p:spPr bwMode="auto">
            <a:xfrm>
              <a:off x="4476347" y="5353850"/>
              <a:ext cx="36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61" name="Rectangle 135"/>
            <p:cNvSpPr>
              <a:spLocks noChangeArrowheads="1"/>
            </p:cNvSpPr>
            <p:nvPr/>
          </p:nvSpPr>
          <p:spPr bwMode="auto">
            <a:xfrm>
              <a:off x="3991562" y="5356175"/>
              <a:ext cx="36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55" name="Egyenes összekötő 154"/>
            <p:cNvCxnSpPr/>
            <p:nvPr/>
          </p:nvCxnSpPr>
          <p:spPr>
            <a:xfrm>
              <a:off x="1479247" y="4487785"/>
              <a:ext cx="302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3" name="Rectangle 135"/>
            <p:cNvSpPr>
              <a:spLocks noChangeArrowheads="1"/>
            </p:cNvSpPr>
            <p:nvPr/>
          </p:nvSpPr>
          <p:spPr bwMode="auto">
            <a:xfrm>
              <a:off x="1472078" y="4456032"/>
              <a:ext cx="36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64" name="Rectangle 134"/>
            <p:cNvSpPr>
              <a:spLocks noChangeArrowheads="1"/>
            </p:cNvSpPr>
            <p:nvPr/>
          </p:nvSpPr>
          <p:spPr bwMode="auto">
            <a:xfrm>
              <a:off x="4471600" y="4453659"/>
              <a:ext cx="36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65" name="Téglalap 164"/>
            <p:cNvSpPr>
              <a:spLocks/>
            </p:cNvSpPr>
            <p:nvPr/>
          </p:nvSpPr>
          <p:spPr>
            <a:xfrm>
              <a:off x="3713195" y="4457653"/>
              <a:ext cx="442800" cy="5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6" name="Rectangle 135"/>
            <p:cNvSpPr>
              <a:spLocks noChangeArrowheads="1"/>
            </p:cNvSpPr>
            <p:nvPr/>
          </p:nvSpPr>
          <p:spPr bwMode="auto">
            <a:xfrm>
              <a:off x="3639148" y="4456016"/>
              <a:ext cx="36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67" name="Egyenes összekötő 166"/>
            <p:cNvCxnSpPr/>
            <p:nvPr/>
          </p:nvCxnSpPr>
          <p:spPr>
            <a:xfrm>
              <a:off x="1479231" y="4583029"/>
              <a:ext cx="302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Rectangle 135"/>
            <p:cNvSpPr>
              <a:spLocks noChangeArrowheads="1"/>
            </p:cNvSpPr>
            <p:nvPr/>
          </p:nvSpPr>
          <p:spPr bwMode="auto">
            <a:xfrm>
              <a:off x="1472062" y="4551276"/>
              <a:ext cx="36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69" name="Rectangle 134"/>
            <p:cNvSpPr>
              <a:spLocks noChangeArrowheads="1"/>
            </p:cNvSpPr>
            <p:nvPr/>
          </p:nvSpPr>
          <p:spPr bwMode="auto">
            <a:xfrm>
              <a:off x="4471584" y="4548903"/>
              <a:ext cx="36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70" name="Téglalap 169"/>
            <p:cNvSpPr>
              <a:spLocks/>
            </p:cNvSpPr>
            <p:nvPr/>
          </p:nvSpPr>
          <p:spPr>
            <a:xfrm>
              <a:off x="3841780" y="4552897"/>
              <a:ext cx="252000" cy="5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1" name="Rectangle 135"/>
            <p:cNvSpPr>
              <a:spLocks noChangeArrowheads="1"/>
            </p:cNvSpPr>
            <p:nvPr/>
          </p:nvSpPr>
          <p:spPr bwMode="auto">
            <a:xfrm>
              <a:off x="3639132" y="4551260"/>
              <a:ext cx="36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77" name="Szövegdoboz 176">
              <a:extLst>
                <a:ext uri="{FF2B5EF4-FFF2-40B4-BE49-F238E27FC236}">
                  <a16:creationId xmlns="" xmlns:a16="http://schemas.microsoft.com/office/drawing/2014/main" id="{4D87E8C7-21EE-4DEC-A10A-6BE3F526CD97}"/>
                </a:ext>
              </a:extLst>
            </p:cNvPr>
            <p:cNvSpPr txBox="1"/>
            <p:nvPr/>
          </p:nvSpPr>
          <p:spPr>
            <a:xfrm rot="16200000">
              <a:off x="928312" y="4468720"/>
              <a:ext cx="692793" cy="230832"/>
            </a:xfrm>
            <a:prstGeom prst="rect">
              <a:avLst/>
            </a:prstGeom>
            <a:noFill/>
          </p:spPr>
          <p:txBody>
            <a:bodyPr wrap="square" rtlCol="0">
              <a:spAutoFit/>
            </a:bodyPr>
            <a:lstStyle/>
            <a:p>
              <a:r>
                <a:rPr lang="hu-HU" sz="900" smtClean="0">
                  <a:latin typeface="Calibri" panose="020F0502020204030204" pitchFamily="34" charset="0"/>
                  <a:cs typeface="Calibri" panose="020F0502020204030204" pitchFamily="34" charset="0"/>
                </a:rPr>
                <a:t>mGI.412/2</a:t>
              </a:r>
              <a:endParaRPr lang="hu-HU" sz="900" dirty="0">
                <a:latin typeface="Calibri" panose="020F0502020204030204" pitchFamily="34" charset="0"/>
                <a:cs typeface="Calibri" panose="020F0502020204030204" pitchFamily="34" charset="0"/>
              </a:endParaRPr>
            </a:p>
          </p:txBody>
        </p:sp>
        <p:sp>
          <p:nvSpPr>
            <p:cNvPr id="178" name="Szövegdoboz 177">
              <a:extLst>
                <a:ext uri="{FF2B5EF4-FFF2-40B4-BE49-F238E27FC236}">
                  <a16:creationId xmlns="" xmlns:a16="http://schemas.microsoft.com/office/drawing/2014/main" id="{E7E32106-6AE2-481E-B093-7B8D0658A3EF}"/>
                </a:ext>
              </a:extLst>
            </p:cNvPr>
            <p:cNvSpPr txBox="1"/>
            <p:nvPr/>
          </p:nvSpPr>
          <p:spPr>
            <a:xfrm>
              <a:off x="1293566" y="4675405"/>
              <a:ext cx="219244" cy="215444"/>
            </a:xfrm>
            <a:prstGeom prst="rect">
              <a:avLst/>
            </a:prstGeom>
            <a:noFill/>
          </p:spPr>
          <p:txBody>
            <a:bodyPr wrap="square" rtlCol="0">
              <a:spAutoFit/>
            </a:bodyPr>
            <a:lstStyle/>
            <a:p>
              <a:r>
                <a:rPr lang="hu-HU" sz="800" smtClean="0"/>
                <a:t>d</a:t>
              </a:r>
              <a:endParaRPr lang="hu-HU" sz="800" dirty="0"/>
            </a:p>
          </p:txBody>
        </p:sp>
        <p:sp>
          <p:nvSpPr>
            <p:cNvPr id="179" name="Szövegdoboz 178">
              <a:extLst>
                <a:ext uri="{FF2B5EF4-FFF2-40B4-BE49-F238E27FC236}">
                  <a16:creationId xmlns="" xmlns:a16="http://schemas.microsoft.com/office/drawing/2014/main" id="{8899D434-0AD4-4495-BB7F-85F7A8B52F31}"/>
                </a:ext>
              </a:extLst>
            </p:cNvPr>
            <p:cNvSpPr txBox="1"/>
            <p:nvPr/>
          </p:nvSpPr>
          <p:spPr>
            <a:xfrm>
              <a:off x="1300983" y="4472310"/>
              <a:ext cx="234125" cy="215444"/>
            </a:xfrm>
            <a:prstGeom prst="rect">
              <a:avLst/>
            </a:prstGeom>
            <a:noFill/>
          </p:spPr>
          <p:txBody>
            <a:bodyPr wrap="square" rtlCol="0">
              <a:spAutoFit/>
            </a:bodyPr>
            <a:lstStyle/>
            <a:p>
              <a:r>
                <a:rPr lang="hu-HU" sz="800" smtClean="0"/>
                <a:t>b</a:t>
              </a:r>
              <a:endParaRPr lang="hu-HU" sz="800" dirty="0"/>
            </a:p>
          </p:txBody>
        </p:sp>
        <p:sp>
          <p:nvSpPr>
            <p:cNvPr id="180" name="Bal oldali kapcsos zárójel 179"/>
            <p:cNvSpPr/>
            <p:nvPr/>
          </p:nvSpPr>
          <p:spPr>
            <a:xfrm>
              <a:off x="1320804" y="4428808"/>
              <a:ext cx="72000" cy="40957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
          <p:nvSpPr>
            <p:cNvPr id="181" name="Szövegdoboz 180">
              <a:extLst>
                <a:ext uri="{FF2B5EF4-FFF2-40B4-BE49-F238E27FC236}">
                  <a16:creationId xmlns="" xmlns:a16="http://schemas.microsoft.com/office/drawing/2014/main" id="{8899D434-0AD4-4495-BB7F-85F7A8B52F31}"/>
                </a:ext>
              </a:extLst>
            </p:cNvPr>
            <p:cNvSpPr txBox="1"/>
            <p:nvPr/>
          </p:nvSpPr>
          <p:spPr>
            <a:xfrm>
              <a:off x="1301000" y="4372290"/>
              <a:ext cx="234125" cy="215444"/>
            </a:xfrm>
            <a:prstGeom prst="rect">
              <a:avLst/>
            </a:prstGeom>
            <a:noFill/>
          </p:spPr>
          <p:txBody>
            <a:bodyPr wrap="square" rtlCol="0">
              <a:spAutoFit/>
            </a:bodyPr>
            <a:lstStyle/>
            <a:p>
              <a:r>
                <a:rPr lang="hu-HU" sz="800" smtClean="0"/>
                <a:t>a</a:t>
              </a:r>
              <a:endParaRPr lang="hu-HU" sz="800" dirty="0"/>
            </a:p>
          </p:txBody>
        </p:sp>
        <p:sp>
          <p:nvSpPr>
            <p:cNvPr id="182" name="Szövegdoboz 181">
              <a:extLst>
                <a:ext uri="{FF2B5EF4-FFF2-40B4-BE49-F238E27FC236}">
                  <a16:creationId xmlns="" xmlns:a16="http://schemas.microsoft.com/office/drawing/2014/main" id="{8899D434-0AD4-4495-BB7F-85F7A8B52F31}"/>
                </a:ext>
              </a:extLst>
            </p:cNvPr>
            <p:cNvSpPr txBox="1"/>
            <p:nvPr/>
          </p:nvSpPr>
          <p:spPr>
            <a:xfrm>
              <a:off x="1300967" y="4567554"/>
              <a:ext cx="234125" cy="215444"/>
            </a:xfrm>
            <a:prstGeom prst="rect">
              <a:avLst/>
            </a:prstGeom>
            <a:noFill/>
          </p:spPr>
          <p:txBody>
            <a:bodyPr wrap="square" rtlCol="0">
              <a:spAutoFit/>
            </a:bodyPr>
            <a:lstStyle/>
            <a:p>
              <a:r>
                <a:rPr lang="hu-HU" sz="800" smtClean="0"/>
                <a:t>c</a:t>
              </a:r>
              <a:endParaRPr lang="hu-HU" sz="800" dirty="0"/>
            </a:p>
          </p:txBody>
        </p:sp>
        <p:sp>
          <p:nvSpPr>
            <p:cNvPr id="190" name="Szövegdoboz 189">
              <a:extLst>
                <a:ext uri="{FF2B5EF4-FFF2-40B4-BE49-F238E27FC236}">
                  <a16:creationId xmlns="" xmlns:a16="http://schemas.microsoft.com/office/drawing/2014/main" id="{4D87E8C7-21EE-4DEC-A10A-6BE3F526CD97}"/>
                </a:ext>
              </a:extLst>
            </p:cNvPr>
            <p:cNvSpPr txBox="1"/>
            <p:nvPr/>
          </p:nvSpPr>
          <p:spPr>
            <a:xfrm rot="16200000">
              <a:off x="937822" y="3882855"/>
              <a:ext cx="692793" cy="230832"/>
            </a:xfrm>
            <a:prstGeom prst="rect">
              <a:avLst/>
            </a:prstGeom>
            <a:noFill/>
          </p:spPr>
          <p:txBody>
            <a:bodyPr wrap="square" rtlCol="0">
              <a:spAutoFit/>
            </a:bodyPr>
            <a:lstStyle/>
            <a:p>
              <a:r>
                <a:rPr lang="hu-HU" sz="900" smtClean="0">
                  <a:latin typeface="Calibri" panose="020F0502020204030204" pitchFamily="34" charset="0"/>
                  <a:cs typeface="Calibri" panose="020F0502020204030204" pitchFamily="34" charset="0"/>
                </a:rPr>
                <a:t>mGI.412/1</a:t>
              </a:r>
              <a:endParaRPr lang="hu-HU" sz="900" dirty="0">
                <a:latin typeface="Calibri" panose="020F0502020204030204" pitchFamily="34" charset="0"/>
                <a:cs typeface="Calibri" panose="020F0502020204030204" pitchFamily="34" charset="0"/>
              </a:endParaRPr>
            </a:p>
          </p:txBody>
        </p:sp>
        <p:sp>
          <p:nvSpPr>
            <p:cNvPr id="191" name="Szövegdoboz 190">
              <a:extLst>
                <a:ext uri="{FF2B5EF4-FFF2-40B4-BE49-F238E27FC236}">
                  <a16:creationId xmlns="" xmlns:a16="http://schemas.microsoft.com/office/drawing/2014/main" id="{E7E32106-6AE2-481E-B093-7B8D0658A3EF}"/>
                </a:ext>
              </a:extLst>
            </p:cNvPr>
            <p:cNvSpPr txBox="1"/>
            <p:nvPr/>
          </p:nvSpPr>
          <p:spPr>
            <a:xfrm>
              <a:off x="1303076" y="4089540"/>
              <a:ext cx="219244" cy="215444"/>
            </a:xfrm>
            <a:prstGeom prst="rect">
              <a:avLst/>
            </a:prstGeom>
            <a:noFill/>
          </p:spPr>
          <p:txBody>
            <a:bodyPr wrap="square" rtlCol="0">
              <a:spAutoFit/>
            </a:bodyPr>
            <a:lstStyle/>
            <a:p>
              <a:r>
                <a:rPr lang="hu-HU" sz="800" smtClean="0"/>
                <a:t>d</a:t>
              </a:r>
              <a:endParaRPr lang="hu-HU" sz="800" dirty="0"/>
            </a:p>
          </p:txBody>
        </p:sp>
        <p:sp>
          <p:nvSpPr>
            <p:cNvPr id="192" name="Szövegdoboz 191">
              <a:extLst>
                <a:ext uri="{FF2B5EF4-FFF2-40B4-BE49-F238E27FC236}">
                  <a16:creationId xmlns="" xmlns:a16="http://schemas.microsoft.com/office/drawing/2014/main" id="{8899D434-0AD4-4495-BB7F-85F7A8B52F31}"/>
                </a:ext>
              </a:extLst>
            </p:cNvPr>
            <p:cNvSpPr txBox="1"/>
            <p:nvPr/>
          </p:nvSpPr>
          <p:spPr>
            <a:xfrm>
              <a:off x="1310493" y="3886445"/>
              <a:ext cx="234125" cy="215444"/>
            </a:xfrm>
            <a:prstGeom prst="rect">
              <a:avLst/>
            </a:prstGeom>
            <a:noFill/>
          </p:spPr>
          <p:txBody>
            <a:bodyPr wrap="square" rtlCol="0">
              <a:spAutoFit/>
            </a:bodyPr>
            <a:lstStyle/>
            <a:p>
              <a:r>
                <a:rPr lang="hu-HU" sz="800" smtClean="0"/>
                <a:t>b</a:t>
              </a:r>
              <a:endParaRPr lang="hu-HU" sz="800" dirty="0"/>
            </a:p>
          </p:txBody>
        </p:sp>
        <p:sp>
          <p:nvSpPr>
            <p:cNvPr id="193" name="Bal oldali kapcsos zárójel 192"/>
            <p:cNvSpPr/>
            <p:nvPr/>
          </p:nvSpPr>
          <p:spPr>
            <a:xfrm>
              <a:off x="1330314" y="3842943"/>
              <a:ext cx="72000" cy="40957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
          <p:nvSpPr>
            <p:cNvPr id="194" name="Szövegdoboz 193">
              <a:extLst>
                <a:ext uri="{FF2B5EF4-FFF2-40B4-BE49-F238E27FC236}">
                  <a16:creationId xmlns="" xmlns:a16="http://schemas.microsoft.com/office/drawing/2014/main" id="{8899D434-0AD4-4495-BB7F-85F7A8B52F31}"/>
                </a:ext>
              </a:extLst>
            </p:cNvPr>
            <p:cNvSpPr txBox="1"/>
            <p:nvPr/>
          </p:nvSpPr>
          <p:spPr>
            <a:xfrm>
              <a:off x="1310510" y="3786425"/>
              <a:ext cx="234125" cy="215444"/>
            </a:xfrm>
            <a:prstGeom prst="rect">
              <a:avLst/>
            </a:prstGeom>
            <a:noFill/>
          </p:spPr>
          <p:txBody>
            <a:bodyPr wrap="square" rtlCol="0">
              <a:spAutoFit/>
            </a:bodyPr>
            <a:lstStyle/>
            <a:p>
              <a:r>
                <a:rPr lang="hu-HU" sz="800" smtClean="0"/>
                <a:t>a</a:t>
              </a:r>
              <a:endParaRPr lang="hu-HU" sz="800" dirty="0"/>
            </a:p>
          </p:txBody>
        </p:sp>
        <p:sp>
          <p:nvSpPr>
            <p:cNvPr id="195" name="Szövegdoboz 194">
              <a:extLst>
                <a:ext uri="{FF2B5EF4-FFF2-40B4-BE49-F238E27FC236}">
                  <a16:creationId xmlns="" xmlns:a16="http://schemas.microsoft.com/office/drawing/2014/main" id="{8899D434-0AD4-4495-BB7F-85F7A8B52F31}"/>
                </a:ext>
              </a:extLst>
            </p:cNvPr>
            <p:cNvSpPr txBox="1"/>
            <p:nvPr/>
          </p:nvSpPr>
          <p:spPr>
            <a:xfrm>
              <a:off x="1310477" y="3981689"/>
              <a:ext cx="234125" cy="215444"/>
            </a:xfrm>
            <a:prstGeom prst="rect">
              <a:avLst/>
            </a:prstGeom>
            <a:noFill/>
          </p:spPr>
          <p:txBody>
            <a:bodyPr wrap="square" rtlCol="0">
              <a:spAutoFit/>
            </a:bodyPr>
            <a:lstStyle/>
            <a:p>
              <a:r>
                <a:rPr lang="hu-HU" sz="800" smtClean="0"/>
                <a:t>c</a:t>
              </a:r>
              <a:endParaRPr lang="hu-HU" sz="800" dirty="0"/>
            </a:p>
          </p:txBody>
        </p:sp>
        <p:cxnSp>
          <p:nvCxnSpPr>
            <p:cNvPr id="157" name="Egyenes összekötő 156"/>
            <p:cNvCxnSpPr/>
            <p:nvPr/>
          </p:nvCxnSpPr>
          <p:spPr>
            <a:xfrm>
              <a:off x="1479215" y="4683036"/>
              <a:ext cx="302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Rectangle 135"/>
            <p:cNvSpPr>
              <a:spLocks noChangeArrowheads="1"/>
            </p:cNvSpPr>
            <p:nvPr/>
          </p:nvSpPr>
          <p:spPr bwMode="auto">
            <a:xfrm>
              <a:off x="1472046" y="4651283"/>
              <a:ext cx="36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72" name="Rectangle 134"/>
            <p:cNvSpPr>
              <a:spLocks noChangeArrowheads="1"/>
            </p:cNvSpPr>
            <p:nvPr/>
          </p:nvSpPr>
          <p:spPr bwMode="auto">
            <a:xfrm>
              <a:off x="4471568" y="4648910"/>
              <a:ext cx="36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73" name="Téglalap 172"/>
            <p:cNvSpPr>
              <a:spLocks/>
            </p:cNvSpPr>
            <p:nvPr/>
          </p:nvSpPr>
          <p:spPr>
            <a:xfrm>
              <a:off x="3813175" y="4652905"/>
              <a:ext cx="320400" cy="5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4" name="Rectangle 135"/>
            <p:cNvSpPr>
              <a:spLocks noChangeArrowheads="1"/>
            </p:cNvSpPr>
            <p:nvPr/>
          </p:nvSpPr>
          <p:spPr bwMode="auto">
            <a:xfrm>
              <a:off x="3639116" y="4651267"/>
              <a:ext cx="36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75" name="Egyenes összekötő 174"/>
            <p:cNvCxnSpPr/>
            <p:nvPr/>
          </p:nvCxnSpPr>
          <p:spPr>
            <a:xfrm>
              <a:off x="1479199" y="4778280"/>
              <a:ext cx="302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5" name="Rectangle 135"/>
            <p:cNvSpPr>
              <a:spLocks noChangeArrowheads="1"/>
            </p:cNvSpPr>
            <p:nvPr/>
          </p:nvSpPr>
          <p:spPr bwMode="auto">
            <a:xfrm>
              <a:off x="3639099" y="4746511"/>
              <a:ext cx="36000" cy="64800"/>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76" name="Rectangle 135"/>
            <p:cNvSpPr>
              <a:spLocks noChangeArrowheads="1"/>
            </p:cNvSpPr>
            <p:nvPr/>
          </p:nvSpPr>
          <p:spPr bwMode="auto">
            <a:xfrm>
              <a:off x="1472030" y="4746527"/>
              <a:ext cx="36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83" name="Rectangle 134"/>
            <p:cNvSpPr>
              <a:spLocks noChangeArrowheads="1"/>
            </p:cNvSpPr>
            <p:nvPr/>
          </p:nvSpPr>
          <p:spPr bwMode="auto">
            <a:xfrm>
              <a:off x="4471552" y="4744154"/>
              <a:ext cx="36000" cy="6508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88" name="Téglalap 187"/>
            <p:cNvSpPr>
              <a:spLocks/>
            </p:cNvSpPr>
            <p:nvPr/>
          </p:nvSpPr>
          <p:spPr>
            <a:xfrm>
              <a:off x="3884613" y="4748155"/>
              <a:ext cx="165600" cy="5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026" name="Picture 2"/>
            <p:cNvPicPr>
              <a:picLocks noChangeAspect="1" noChangeArrowheads="1"/>
            </p:cNvPicPr>
            <p:nvPr/>
          </p:nvPicPr>
          <p:blipFill>
            <a:blip r:embed="rId3" cstate="print"/>
            <a:srcRect/>
            <a:stretch>
              <a:fillRect/>
            </a:stretch>
          </p:blipFill>
          <p:spPr bwMode="auto">
            <a:xfrm>
              <a:off x="3866435" y="798513"/>
              <a:ext cx="2219325" cy="1343025"/>
            </a:xfrm>
            <a:prstGeom prst="rect">
              <a:avLst/>
            </a:prstGeom>
            <a:noFill/>
            <a:ln w="9525">
              <a:noFill/>
              <a:miter lim="800000"/>
              <a:headEnd/>
              <a:tailEnd/>
            </a:ln>
            <a:effectLst/>
          </p:spPr>
        </p:pic>
      </p:grpSp>
      <p:cxnSp>
        <p:nvCxnSpPr>
          <p:cNvPr id="4" name="Egyenes összekötő 3"/>
          <p:cNvCxnSpPr/>
          <p:nvPr/>
        </p:nvCxnSpPr>
        <p:spPr>
          <a:xfrm>
            <a:off x="1399811" y="4039108"/>
            <a:ext cx="525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9" name="Téglalap 188">
            <a:extLst>
              <a:ext uri="{FF2B5EF4-FFF2-40B4-BE49-F238E27FC236}">
                <a16:creationId xmlns="" xmlns:a16="http://schemas.microsoft.com/office/drawing/2014/main" id="{5CE6BEE8-18A7-49AA-8363-60C9525C8AFB}"/>
              </a:ext>
            </a:extLst>
          </p:cNvPr>
          <p:cNvSpPr/>
          <p:nvPr/>
        </p:nvSpPr>
        <p:spPr>
          <a:xfrm>
            <a:off x="1362947" y="3396954"/>
            <a:ext cx="16941" cy="6690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196" name="Téglalap 195">
            <a:extLst>
              <a:ext uri="{FF2B5EF4-FFF2-40B4-BE49-F238E27FC236}">
                <a16:creationId xmlns="" xmlns:a16="http://schemas.microsoft.com/office/drawing/2014/main" id="{6DE006D7-9D20-40FC-A3F5-52564AA5F5A9}"/>
              </a:ext>
            </a:extLst>
          </p:cNvPr>
          <p:cNvSpPr/>
          <p:nvPr/>
        </p:nvSpPr>
        <p:spPr>
          <a:xfrm>
            <a:off x="1935580" y="4005991"/>
            <a:ext cx="273600" cy="6690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198" name="Rectangle 135"/>
          <p:cNvSpPr>
            <a:spLocks noChangeArrowheads="1"/>
          </p:cNvSpPr>
          <p:nvPr/>
        </p:nvSpPr>
        <p:spPr bwMode="auto">
          <a:xfrm>
            <a:off x="3964448" y="5190341"/>
            <a:ext cx="18000" cy="65088"/>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9" name="Egyenes összekötő 188"/>
          <p:cNvCxnSpPr/>
          <p:nvPr/>
        </p:nvCxnSpPr>
        <p:spPr>
          <a:xfrm>
            <a:off x="2528162" y="5714278"/>
            <a:ext cx="25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Egyenes összekötő 185"/>
          <p:cNvCxnSpPr/>
          <p:nvPr/>
        </p:nvCxnSpPr>
        <p:spPr>
          <a:xfrm>
            <a:off x="2528162" y="4991084"/>
            <a:ext cx="27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Egyenes összekötő 182"/>
          <p:cNvCxnSpPr/>
          <p:nvPr/>
        </p:nvCxnSpPr>
        <p:spPr>
          <a:xfrm>
            <a:off x="2535984" y="4890015"/>
            <a:ext cx="27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Egyenes összekötő 191"/>
          <p:cNvCxnSpPr/>
          <p:nvPr/>
        </p:nvCxnSpPr>
        <p:spPr>
          <a:xfrm>
            <a:off x="2531441" y="5807939"/>
            <a:ext cx="25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1" name="Csoportba foglalás 180"/>
          <p:cNvGrpSpPr/>
          <p:nvPr/>
        </p:nvGrpSpPr>
        <p:grpSpPr>
          <a:xfrm>
            <a:off x="579794" y="938306"/>
            <a:ext cx="5720637" cy="7229024"/>
            <a:chOff x="573445" y="657225"/>
            <a:chExt cx="5720637" cy="7229024"/>
          </a:xfrm>
        </p:grpSpPr>
        <p:grpSp>
          <p:nvGrpSpPr>
            <p:cNvPr id="166" name="Csoportba foglalás 165"/>
            <p:cNvGrpSpPr/>
            <p:nvPr/>
          </p:nvGrpSpPr>
          <p:grpSpPr>
            <a:xfrm>
              <a:off x="1114810" y="2587452"/>
              <a:ext cx="4892311" cy="3323656"/>
              <a:chOff x="886210" y="596727"/>
              <a:chExt cx="4892311" cy="3323656"/>
            </a:xfrm>
          </p:grpSpPr>
          <p:sp>
            <p:nvSpPr>
              <p:cNvPr id="165" name="Szövegdoboz 164">
                <a:extLst>
                  <a:ext uri="{FF2B5EF4-FFF2-40B4-BE49-F238E27FC236}">
                    <a16:creationId xmlns="" xmlns:a16="http://schemas.microsoft.com/office/drawing/2014/main" id="{8899D434-0AD4-4495-BB7F-85F7A8B52F31}"/>
                  </a:ext>
                </a:extLst>
              </p:cNvPr>
              <p:cNvSpPr txBox="1"/>
              <p:nvPr/>
            </p:nvSpPr>
            <p:spPr>
              <a:xfrm>
                <a:off x="1093879" y="3508758"/>
                <a:ext cx="193555" cy="215444"/>
              </a:xfrm>
              <a:prstGeom prst="rect">
                <a:avLst/>
              </a:prstGeom>
              <a:noFill/>
            </p:spPr>
            <p:txBody>
              <a:bodyPr wrap="square" rtlCol="0">
                <a:spAutoFit/>
              </a:bodyPr>
              <a:lstStyle/>
              <a:p>
                <a:r>
                  <a:rPr lang="hu-HU" sz="800" smtClean="0"/>
                  <a:t>c</a:t>
                </a:r>
                <a:endParaRPr lang="hu-HU" sz="800" dirty="0"/>
              </a:p>
            </p:txBody>
          </p:sp>
          <p:sp>
            <p:nvSpPr>
              <p:cNvPr id="74" name="Szövegdoboz 73">
                <a:extLst>
                  <a:ext uri="{FF2B5EF4-FFF2-40B4-BE49-F238E27FC236}">
                    <a16:creationId xmlns="" xmlns:a16="http://schemas.microsoft.com/office/drawing/2014/main" id="{8899D434-0AD4-4495-BB7F-85F7A8B52F31}"/>
                  </a:ext>
                </a:extLst>
              </p:cNvPr>
              <p:cNvSpPr txBox="1"/>
              <p:nvPr/>
            </p:nvSpPr>
            <p:spPr>
              <a:xfrm>
                <a:off x="1097488" y="2608684"/>
                <a:ext cx="193555" cy="215444"/>
              </a:xfrm>
              <a:prstGeom prst="rect">
                <a:avLst/>
              </a:prstGeom>
              <a:noFill/>
            </p:spPr>
            <p:txBody>
              <a:bodyPr wrap="square" rtlCol="0">
                <a:spAutoFit/>
              </a:bodyPr>
              <a:lstStyle/>
              <a:p>
                <a:r>
                  <a:rPr lang="hu-HU" sz="800" smtClean="0"/>
                  <a:t>b</a:t>
                </a:r>
                <a:endParaRPr lang="hu-HU" sz="800" dirty="0"/>
              </a:p>
            </p:txBody>
          </p:sp>
          <p:sp>
            <p:nvSpPr>
              <p:cNvPr id="143" name="Rectangle 135"/>
              <p:cNvSpPr>
                <a:spLocks noChangeArrowheads="1"/>
              </p:cNvSpPr>
              <p:nvPr/>
            </p:nvSpPr>
            <p:spPr bwMode="auto">
              <a:xfrm>
                <a:off x="4546597" y="3498827"/>
                <a:ext cx="72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7" name="Rectangle 135"/>
              <p:cNvSpPr>
                <a:spLocks noChangeArrowheads="1"/>
              </p:cNvSpPr>
              <p:nvPr/>
            </p:nvSpPr>
            <p:spPr bwMode="auto">
              <a:xfrm>
                <a:off x="4542472" y="2676919"/>
                <a:ext cx="72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1" name="Szövegdoboz 80">
                <a:extLst>
                  <a:ext uri="{FF2B5EF4-FFF2-40B4-BE49-F238E27FC236}">
                    <a16:creationId xmlns="" xmlns:a16="http://schemas.microsoft.com/office/drawing/2014/main" id="{8899D434-0AD4-4495-BB7F-85F7A8B52F31}"/>
                  </a:ext>
                </a:extLst>
              </p:cNvPr>
              <p:cNvSpPr txBox="1"/>
              <p:nvPr/>
            </p:nvSpPr>
            <p:spPr>
              <a:xfrm>
                <a:off x="1097475" y="2694402"/>
                <a:ext cx="193555" cy="215444"/>
              </a:xfrm>
              <a:prstGeom prst="rect">
                <a:avLst/>
              </a:prstGeom>
              <a:noFill/>
            </p:spPr>
            <p:txBody>
              <a:bodyPr wrap="square" rtlCol="0">
                <a:spAutoFit/>
              </a:bodyPr>
              <a:lstStyle/>
              <a:p>
                <a:r>
                  <a:rPr lang="hu-HU" sz="800" smtClean="0"/>
                  <a:t>c</a:t>
                </a:r>
                <a:endParaRPr lang="hu-HU" sz="800" dirty="0"/>
              </a:p>
            </p:txBody>
          </p:sp>
          <p:sp>
            <p:nvSpPr>
              <p:cNvPr id="80" name="Szövegdoboz 79">
                <a:extLst>
                  <a:ext uri="{FF2B5EF4-FFF2-40B4-BE49-F238E27FC236}">
                    <a16:creationId xmlns="" xmlns:a16="http://schemas.microsoft.com/office/drawing/2014/main" id="{8899D434-0AD4-4495-BB7F-85F7A8B52F31}"/>
                  </a:ext>
                </a:extLst>
              </p:cNvPr>
              <p:cNvSpPr txBox="1"/>
              <p:nvPr/>
            </p:nvSpPr>
            <p:spPr>
              <a:xfrm>
                <a:off x="1102238" y="2494356"/>
                <a:ext cx="193555" cy="215444"/>
              </a:xfrm>
              <a:prstGeom prst="rect">
                <a:avLst/>
              </a:prstGeom>
              <a:noFill/>
            </p:spPr>
            <p:txBody>
              <a:bodyPr wrap="square" rtlCol="0">
                <a:spAutoFit/>
              </a:bodyPr>
              <a:lstStyle/>
              <a:p>
                <a:r>
                  <a:rPr lang="hu-HU" sz="800" smtClean="0"/>
                  <a:t>a</a:t>
                </a:r>
                <a:endParaRPr lang="hu-HU" sz="800" dirty="0"/>
              </a:p>
            </p:txBody>
          </p:sp>
          <p:sp>
            <p:nvSpPr>
              <p:cNvPr id="131" name="Rectangle 135"/>
              <p:cNvSpPr>
                <a:spLocks noChangeArrowheads="1"/>
              </p:cNvSpPr>
              <p:nvPr/>
            </p:nvSpPr>
            <p:spPr bwMode="auto">
              <a:xfrm>
                <a:off x="4764944" y="2676369"/>
                <a:ext cx="72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7" name="Rectangle 135"/>
              <p:cNvSpPr>
                <a:spLocks noChangeArrowheads="1"/>
              </p:cNvSpPr>
              <p:nvPr/>
            </p:nvSpPr>
            <p:spPr bwMode="auto">
              <a:xfrm>
                <a:off x="4546597" y="3395540"/>
                <a:ext cx="72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0" name="Rectangle 135"/>
              <p:cNvSpPr>
                <a:spLocks noChangeArrowheads="1"/>
              </p:cNvSpPr>
              <p:nvPr/>
            </p:nvSpPr>
            <p:spPr bwMode="auto">
              <a:xfrm>
                <a:off x="4765925" y="2586075"/>
                <a:ext cx="72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86" name="Egyenes összekötő 85">
                <a:extLst>
                  <a:ext uri="{FF2B5EF4-FFF2-40B4-BE49-F238E27FC236}">
                    <a16:creationId xmlns="" xmlns:a16="http://schemas.microsoft.com/office/drawing/2014/main" id="{3A6C8C74-B8E1-4DB5-BA83-D5B3889F5689}"/>
                  </a:ext>
                </a:extLst>
              </p:cNvPr>
              <p:cNvCxnSpPr/>
              <p:nvPr/>
            </p:nvCxnSpPr>
            <p:spPr>
              <a:xfrm>
                <a:off x="2242774" y="1444952"/>
                <a:ext cx="0" cy="108000"/>
              </a:xfrm>
              <a:prstGeom prst="line">
                <a:avLst/>
              </a:prstGeom>
            </p:spPr>
            <p:style>
              <a:lnRef idx="1">
                <a:schemeClr val="dk1"/>
              </a:lnRef>
              <a:fillRef idx="0">
                <a:schemeClr val="dk1"/>
              </a:fillRef>
              <a:effectRef idx="0">
                <a:schemeClr val="dk1"/>
              </a:effectRef>
              <a:fontRef idx="minor">
                <a:schemeClr val="tx1"/>
              </a:fontRef>
            </p:style>
          </p:cxnSp>
          <p:sp>
            <p:nvSpPr>
              <p:cNvPr id="43" name="Szövegdoboz 42"/>
              <p:cNvSpPr txBox="1"/>
              <p:nvPr/>
            </p:nvSpPr>
            <p:spPr>
              <a:xfrm>
                <a:off x="5250360" y="1523992"/>
                <a:ext cx="409086" cy="169277"/>
              </a:xfrm>
              <a:prstGeom prst="rect">
                <a:avLst/>
              </a:prstGeom>
              <a:noFill/>
            </p:spPr>
            <p:txBody>
              <a:bodyPr wrap="none" rtlCol="0">
                <a:spAutoFit/>
              </a:bodyPr>
              <a:lstStyle/>
              <a:p>
                <a:r>
                  <a:rPr lang="hu-HU" sz="500" smtClean="0"/>
                  <a:t>6432542</a:t>
                </a:r>
                <a:endParaRPr lang="hu-HU" sz="500"/>
              </a:p>
            </p:txBody>
          </p:sp>
          <p:sp>
            <p:nvSpPr>
              <p:cNvPr id="126" name="Rectangle 135"/>
              <p:cNvSpPr>
                <a:spLocks noChangeArrowheads="1"/>
              </p:cNvSpPr>
              <p:nvPr/>
            </p:nvSpPr>
            <p:spPr bwMode="auto">
              <a:xfrm>
                <a:off x="4542650" y="2581094"/>
                <a:ext cx="72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2" name="Egyenes összekötő 1">
                <a:extLst>
                  <a:ext uri="{FF2B5EF4-FFF2-40B4-BE49-F238E27FC236}">
                    <a16:creationId xmlns="" xmlns:a16="http://schemas.microsoft.com/office/drawing/2014/main" id="{21744F18-E543-4CA1-B8B7-29879E501D29}"/>
                  </a:ext>
                </a:extLst>
              </p:cNvPr>
              <p:cNvCxnSpPr>
                <a:cxnSpLocks/>
              </p:cNvCxnSpPr>
              <p:nvPr/>
            </p:nvCxnSpPr>
            <p:spPr>
              <a:xfrm flipH="1">
                <a:off x="1297947" y="1048483"/>
                <a:ext cx="2412000" cy="432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Szövegdoboz 2">
                <a:extLst>
                  <a:ext uri="{FF2B5EF4-FFF2-40B4-BE49-F238E27FC236}">
                    <a16:creationId xmlns="" xmlns:a16="http://schemas.microsoft.com/office/drawing/2014/main" id="{63283CA1-49E6-47C4-BB78-ED347B63DB7D}"/>
                  </a:ext>
                </a:extLst>
              </p:cNvPr>
              <p:cNvSpPr txBox="1"/>
              <p:nvPr/>
            </p:nvSpPr>
            <p:spPr>
              <a:xfrm>
                <a:off x="2524949" y="596727"/>
                <a:ext cx="1894651" cy="276999"/>
              </a:xfrm>
              <a:prstGeom prst="rect">
                <a:avLst/>
              </a:prstGeom>
              <a:noFill/>
            </p:spPr>
            <p:txBody>
              <a:bodyPr wrap="square" rtlCol="0">
                <a:spAutoFit/>
              </a:bodyPr>
              <a:lstStyle/>
              <a:p>
                <a:r>
                  <a:rPr lang="hu-HU" sz="1000" i="1" dirty="0" err="1"/>
                  <a:t>Solanum</a:t>
                </a:r>
                <a:r>
                  <a:rPr lang="hu-HU" sz="1000" i="1" dirty="0"/>
                  <a:t> </a:t>
                </a:r>
                <a:r>
                  <a:rPr lang="hu-HU" sz="1200" i="1" dirty="0" err="1"/>
                  <a:t>tuberosum</a:t>
                </a:r>
                <a:r>
                  <a:rPr lang="hu-HU" sz="1000" i="1" dirty="0"/>
                  <a:t> GI.12</a:t>
                </a:r>
              </a:p>
            </p:txBody>
          </p:sp>
          <p:sp>
            <p:nvSpPr>
              <p:cNvPr id="4" name="Szövegdoboz 3">
                <a:extLst>
                  <a:ext uri="{FF2B5EF4-FFF2-40B4-BE49-F238E27FC236}">
                    <a16:creationId xmlns="" xmlns:a16="http://schemas.microsoft.com/office/drawing/2014/main" id="{829C3DFD-29D1-4E72-951A-0416D3E1B156}"/>
                  </a:ext>
                </a:extLst>
              </p:cNvPr>
              <p:cNvSpPr txBox="1"/>
              <p:nvPr/>
            </p:nvSpPr>
            <p:spPr>
              <a:xfrm>
                <a:off x="886210" y="882534"/>
                <a:ext cx="585063" cy="215444"/>
              </a:xfrm>
              <a:prstGeom prst="rect">
                <a:avLst/>
              </a:prstGeom>
              <a:noFill/>
            </p:spPr>
            <p:txBody>
              <a:bodyPr wrap="square" rtlCol="0">
                <a:spAutoFit/>
              </a:bodyPr>
              <a:lstStyle/>
              <a:p>
                <a:r>
                  <a:rPr lang="hu-HU" sz="800" dirty="0"/>
                  <a:t>chr12</a:t>
                </a:r>
              </a:p>
            </p:txBody>
          </p:sp>
          <p:grpSp>
            <p:nvGrpSpPr>
              <p:cNvPr id="5" name="Csoportba foglalás 4">
                <a:extLst>
                  <a:ext uri="{FF2B5EF4-FFF2-40B4-BE49-F238E27FC236}">
                    <a16:creationId xmlns="" xmlns:a16="http://schemas.microsoft.com/office/drawing/2014/main" id="{CCAD5959-CFEC-4883-802E-BCBC618B58A3}"/>
                  </a:ext>
                </a:extLst>
              </p:cNvPr>
              <p:cNvGrpSpPr/>
              <p:nvPr/>
            </p:nvGrpSpPr>
            <p:grpSpPr>
              <a:xfrm>
                <a:off x="1234446" y="956376"/>
                <a:ext cx="4328688" cy="68400"/>
                <a:chOff x="2173420" y="1310366"/>
                <a:chExt cx="8885609" cy="147521"/>
              </a:xfrm>
            </p:grpSpPr>
            <p:cxnSp>
              <p:nvCxnSpPr>
                <p:cNvPr id="6" name="Egyenes összekötő 5">
                  <a:extLst>
                    <a:ext uri="{FF2B5EF4-FFF2-40B4-BE49-F238E27FC236}">
                      <a16:creationId xmlns="" xmlns:a16="http://schemas.microsoft.com/office/drawing/2014/main" id="{9548D016-323A-4249-BA1E-975CD6BC5FC6}"/>
                    </a:ext>
                  </a:extLst>
                </p:cNvPr>
                <p:cNvCxnSpPr/>
                <p:nvPr/>
              </p:nvCxnSpPr>
              <p:spPr>
                <a:xfrm>
                  <a:off x="2191254" y="1385886"/>
                  <a:ext cx="8867775" cy="0"/>
                </a:xfrm>
                <a:prstGeom prst="line">
                  <a:avLst/>
                </a:prstGeom>
                <a:ln w="19050"/>
              </p:spPr>
              <p:style>
                <a:lnRef idx="1">
                  <a:schemeClr val="dk1"/>
                </a:lnRef>
                <a:fillRef idx="0">
                  <a:schemeClr val="dk1"/>
                </a:fillRef>
                <a:effectRef idx="0">
                  <a:schemeClr val="dk1"/>
                </a:effectRef>
                <a:fontRef idx="minor">
                  <a:schemeClr val="tx1"/>
                </a:fontRef>
              </p:style>
            </p:cxnSp>
            <p:sp>
              <p:nvSpPr>
                <p:cNvPr id="7" name="Téglalap 6">
                  <a:extLst>
                    <a:ext uri="{FF2B5EF4-FFF2-40B4-BE49-F238E27FC236}">
                      <a16:creationId xmlns="" xmlns:a16="http://schemas.microsoft.com/office/drawing/2014/main" id="{1CDA86C2-450D-4F19-BDE5-05AF2D28B57F}"/>
                    </a:ext>
                  </a:extLst>
                </p:cNvPr>
                <p:cNvSpPr/>
                <p:nvPr/>
              </p:nvSpPr>
              <p:spPr>
                <a:xfrm>
                  <a:off x="2173420" y="1310366"/>
                  <a:ext cx="71999" cy="14399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8" name="Téglalap 7">
                  <a:extLst>
                    <a:ext uri="{FF2B5EF4-FFF2-40B4-BE49-F238E27FC236}">
                      <a16:creationId xmlns="" xmlns:a16="http://schemas.microsoft.com/office/drawing/2014/main" id="{EB78B985-E6CD-4AE9-8B81-FBAC373D9383}"/>
                    </a:ext>
                  </a:extLst>
                </p:cNvPr>
                <p:cNvSpPr/>
                <p:nvPr/>
              </p:nvSpPr>
              <p:spPr>
                <a:xfrm>
                  <a:off x="3627792" y="1313887"/>
                  <a:ext cx="576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9" name="Téglalap 8">
                  <a:extLst>
                    <a:ext uri="{FF2B5EF4-FFF2-40B4-BE49-F238E27FC236}">
                      <a16:creationId xmlns="" xmlns:a16="http://schemas.microsoft.com/office/drawing/2014/main" id="{6F99E38D-C544-4D70-9033-0E58AAACCD4B}"/>
                    </a:ext>
                  </a:extLst>
                </p:cNvPr>
                <p:cNvSpPr/>
                <p:nvPr/>
              </p:nvSpPr>
              <p:spPr>
                <a:xfrm>
                  <a:off x="3747028" y="1313887"/>
                  <a:ext cx="36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10" name="Téglalap 9">
                  <a:extLst>
                    <a:ext uri="{FF2B5EF4-FFF2-40B4-BE49-F238E27FC236}">
                      <a16:creationId xmlns="" xmlns:a16="http://schemas.microsoft.com/office/drawing/2014/main" id="{7B598772-8CFA-4493-B76D-2A6FE50310F2}"/>
                    </a:ext>
                  </a:extLst>
                </p:cNvPr>
                <p:cNvSpPr/>
                <p:nvPr/>
              </p:nvSpPr>
              <p:spPr>
                <a:xfrm>
                  <a:off x="3841855" y="1313887"/>
                  <a:ext cx="972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11" name="Téglalap 10">
                  <a:extLst>
                    <a:ext uri="{FF2B5EF4-FFF2-40B4-BE49-F238E27FC236}">
                      <a16:creationId xmlns="" xmlns:a16="http://schemas.microsoft.com/office/drawing/2014/main" id="{98CE9F32-16EF-4BCA-BE37-A7DE39585C48}"/>
                    </a:ext>
                  </a:extLst>
                </p:cNvPr>
                <p:cNvSpPr/>
                <p:nvPr/>
              </p:nvSpPr>
              <p:spPr>
                <a:xfrm>
                  <a:off x="4002620" y="1313887"/>
                  <a:ext cx="180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12" name="Téglalap 11">
                  <a:extLst>
                    <a:ext uri="{FF2B5EF4-FFF2-40B4-BE49-F238E27FC236}">
                      <a16:creationId xmlns="" xmlns:a16="http://schemas.microsoft.com/office/drawing/2014/main" id="{2B8E9714-9CFE-4A45-8C1F-C1C18F8F6728}"/>
                    </a:ext>
                  </a:extLst>
                </p:cNvPr>
                <p:cNvSpPr/>
                <p:nvPr/>
              </p:nvSpPr>
              <p:spPr>
                <a:xfrm>
                  <a:off x="5131262" y="1310366"/>
                  <a:ext cx="36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13" name="Téglalap 12">
                  <a:extLst>
                    <a:ext uri="{FF2B5EF4-FFF2-40B4-BE49-F238E27FC236}">
                      <a16:creationId xmlns="" xmlns:a16="http://schemas.microsoft.com/office/drawing/2014/main" id="{B49EAF6E-4F66-4DB6-8723-8CCB7687313A}"/>
                    </a:ext>
                  </a:extLst>
                </p:cNvPr>
                <p:cNvSpPr/>
                <p:nvPr/>
              </p:nvSpPr>
              <p:spPr>
                <a:xfrm>
                  <a:off x="5737453" y="1310366"/>
                  <a:ext cx="180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14" name="Téglalap 13">
                  <a:extLst>
                    <a:ext uri="{FF2B5EF4-FFF2-40B4-BE49-F238E27FC236}">
                      <a16:creationId xmlns="" xmlns:a16="http://schemas.microsoft.com/office/drawing/2014/main" id="{D54594EA-C72F-4D59-A152-855009180ABA}"/>
                    </a:ext>
                  </a:extLst>
                </p:cNvPr>
                <p:cNvSpPr/>
                <p:nvPr/>
              </p:nvSpPr>
              <p:spPr>
                <a:xfrm>
                  <a:off x="5953253" y="1310366"/>
                  <a:ext cx="972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15" name="Téglalap 14">
                  <a:extLst>
                    <a:ext uri="{FF2B5EF4-FFF2-40B4-BE49-F238E27FC236}">
                      <a16:creationId xmlns="" xmlns:a16="http://schemas.microsoft.com/office/drawing/2014/main" id="{8E00F8C9-7F34-4201-AA65-EFF65800FD31}"/>
                    </a:ext>
                  </a:extLst>
                </p:cNvPr>
                <p:cNvSpPr/>
                <p:nvPr/>
              </p:nvSpPr>
              <p:spPr>
                <a:xfrm>
                  <a:off x="7091120" y="1310366"/>
                  <a:ext cx="1368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16" name="Téglalap 15">
                  <a:extLst>
                    <a:ext uri="{FF2B5EF4-FFF2-40B4-BE49-F238E27FC236}">
                      <a16:creationId xmlns="" xmlns:a16="http://schemas.microsoft.com/office/drawing/2014/main" id="{67ECF4B0-13BF-4F38-B402-E8D4F4F6D4D4}"/>
                    </a:ext>
                  </a:extLst>
                </p:cNvPr>
                <p:cNvSpPr/>
                <p:nvPr/>
              </p:nvSpPr>
              <p:spPr>
                <a:xfrm>
                  <a:off x="7283544" y="1310366"/>
                  <a:ext cx="1008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17" name="Téglalap 16">
                  <a:extLst>
                    <a:ext uri="{FF2B5EF4-FFF2-40B4-BE49-F238E27FC236}">
                      <a16:creationId xmlns="" xmlns:a16="http://schemas.microsoft.com/office/drawing/2014/main" id="{C5330F7F-7AB7-46C9-9818-D93FB5E54D74}"/>
                    </a:ext>
                  </a:extLst>
                </p:cNvPr>
                <p:cNvSpPr/>
                <p:nvPr/>
              </p:nvSpPr>
              <p:spPr>
                <a:xfrm>
                  <a:off x="9216055" y="1310366"/>
                  <a:ext cx="360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18" name="Téglalap 17">
                  <a:extLst>
                    <a:ext uri="{FF2B5EF4-FFF2-40B4-BE49-F238E27FC236}">
                      <a16:creationId xmlns="" xmlns:a16="http://schemas.microsoft.com/office/drawing/2014/main" id="{BC0199D5-D726-4E02-9905-80869930239F}"/>
                    </a:ext>
                  </a:extLst>
                </p:cNvPr>
                <p:cNvSpPr/>
                <p:nvPr/>
              </p:nvSpPr>
              <p:spPr>
                <a:xfrm>
                  <a:off x="9960683" y="1310366"/>
                  <a:ext cx="648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19" name="Téglalap 18">
                  <a:extLst>
                    <a:ext uri="{FF2B5EF4-FFF2-40B4-BE49-F238E27FC236}">
                      <a16:creationId xmlns="" xmlns:a16="http://schemas.microsoft.com/office/drawing/2014/main" id="{347D9DFC-802C-4CB3-8494-E11B78F97E2F}"/>
                    </a:ext>
                  </a:extLst>
                </p:cNvPr>
                <p:cNvSpPr/>
                <p:nvPr/>
              </p:nvSpPr>
              <p:spPr>
                <a:xfrm>
                  <a:off x="9690651" y="1310366"/>
                  <a:ext cx="136800" cy="14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sp>
              <p:nvSpPr>
                <p:cNvPr id="20" name="Téglalap 19">
                  <a:extLst>
                    <a:ext uri="{FF2B5EF4-FFF2-40B4-BE49-F238E27FC236}">
                      <a16:creationId xmlns="" xmlns:a16="http://schemas.microsoft.com/office/drawing/2014/main" id="{9A8FFCEC-7BA0-4955-9807-11CCF0CDDA8B}"/>
                    </a:ext>
                  </a:extLst>
                </p:cNvPr>
                <p:cNvSpPr/>
                <p:nvPr/>
              </p:nvSpPr>
              <p:spPr>
                <a:xfrm>
                  <a:off x="10867126" y="1310366"/>
                  <a:ext cx="179999" cy="14399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grpSp>
          <p:grpSp>
            <p:nvGrpSpPr>
              <p:cNvPr id="21" name="Csoportba foglalás 20">
                <a:extLst>
                  <a:ext uri="{FF2B5EF4-FFF2-40B4-BE49-F238E27FC236}">
                    <a16:creationId xmlns="" xmlns:a16="http://schemas.microsoft.com/office/drawing/2014/main" id="{AADFCCC9-03EE-4EDA-9CC7-B5E72E70B37F}"/>
                  </a:ext>
                </a:extLst>
              </p:cNvPr>
              <p:cNvGrpSpPr/>
              <p:nvPr/>
            </p:nvGrpSpPr>
            <p:grpSpPr>
              <a:xfrm>
                <a:off x="1101754" y="1097168"/>
                <a:ext cx="4442783" cy="461678"/>
                <a:chOff x="3589205" y="1189226"/>
                <a:chExt cx="1282133" cy="461678"/>
              </a:xfrm>
            </p:grpSpPr>
            <p:sp>
              <p:nvSpPr>
                <p:cNvPr id="22" name="Téglalap 21">
                  <a:extLst>
                    <a:ext uri="{FF2B5EF4-FFF2-40B4-BE49-F238E27FC236}">
                      <a16:creationId xmlns="" xmlns:a16="http://schemas.microsoft.com/office/drawing/2014/main" id="{C6526088-E069-475B-9043-D9326B61D0D0}"/>
                    </a:ext>
                  </a:extLst>
                </p:cNvPr>
                <p:cNvSpPr/>
                <p:nvPr/>
              </p:nvSpPr>
              <p:spPr>
                <a:xfrm>
                  <a:off x="3658668" y="1578904"/>
                  <a:ext cx="1205143" cy="7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a:p>
              </p:txBody>
            </p:sp>
            <p:grpSp>
              <p:nvGrpSpPr>
                <p:cNvPr id="23" name="Csoportba foglalás 58">
                  <a:extLst>
                    <a:ext uri="{FF2B5EF4-FFF2-40B4-BE49-F238E27FC236}">
                      <a16:creationId xmlns="" xmlns:a16="http://schemas.microsoft.com/office/drawing/2014/main" id="{19A3D901-BC8B-47B6-AB4A-DC65582BEA59}"/>
                    </a:ext>
                  </a:extLst>
                </p:cNvPr>
                <p:cNvGrpSpPr/>
                <p:nvPr/>
              </p:nvGrpSpPr>
              <p:grpSpPr>
                <a:xfrm>
                  <a:off x="3589205" y="1189226"/>
                  <a:ext cx="1282133" cy="460582"/>
                  <a:chOff x="3971327" y="1482611"/>
                  <a:chExt cx="1555317" cy="651611"/>
                </a:xfrm>
              </p:grpSpPr>
              <p:sp>
                <p:nvSpPr>
                  <p:cNvPr id="28" name="Szövegdoboz 27">
                    <a:extLst>
                      <a:ext uri="{FF2B5EF4-FFF2-40B4-BE49-F238E27FC236}">
                        <a16:creationId xmlns="" xmlns:a16="http://schemas.microsoft.com/office/drawing/2014/main" id="{FB5D1EFF-46EC-4938-B102-FB865C9DF97C}"/>
                      </a:ext>
                    </a:extLst>
                  </p:cNvPr>
                  <p:cNvSpPr txBox="1"/>
                  <p:nvPr/>
                </p:nvSpPr>
                <p:spPr>
                  <a:xfrm>
                    <a:off x="3971327" y="1721056"/>
                    <a:ext cx="163748" cy="348343"/>
                  </a:xfrm>
                  <a:prstGeom prst="rect">
                    <a:avLst/>
                  </a:prstGeom>
                  <a:noFill/>
                </p:spPr>
                <p:txBody>
                  <a:bodyPr wrap="square" rtlCol="0">
                    <a:spAutoFit/>
                  </a:bodyPr>
                  <a:lstStyle/>
                  <a:p>
                    <a:r>
                      <a:rPr lang="hu-HU" sz="1000" smtClean="0"/>
                      <a:t>P16</a:t>
                    </a:r>
                    <a:endParaRPr lang="hu-HU" sz="1000" dirty="0"/>
                  </a:p>
                </p:txBody>
              </p:sp>
              <p:cxnSp>
                <p:nvCxnSpPr>
                  <p:cNvPr id="24" name="Egyenes összekötő 23">
                    <a:extLst>
                      <a:ext uri="{FF2B5EF4-FFF2-40B4-BE49-F238E27FC236}">
                        <a16:creationId xmlns="" xmlns:a16="http://schemas.microsoft.com/office/drawing/2014/main" id="{3A6C8C74-B8E1-4DB5-BA83-D5B3889F5689}"/>
                      </a:ext>
                    </a:extLst>
                  </p:cNvPr>
                  <p:cNvCxnSpPr/>
                  <p:nvPr/>
                </p:nvCxnSpPr>
                <p:spPr>
                  <a:xfrm>
                    <a:off x="4035639" y="1981428"/>
                    <a:ext cx="0" cy="152794"/>
                  </a:xfrm>
                  <a:prstGeom prst="line">
                    <a:avLst/>
                  </a:prstGeom>
                </p:spPr>
                <p:style>
                  <a:lnRef idx="1">
                    <a:schemeClr val="dk1"/>
                  </a:lnRef>
                  <a:fillRef idx="0">
                    <a:schemeClr val="dk1"/>
                  </a:fillRef>
                  <a:effectRef idx="0">
                    <a:schemeClr val="dk1"/>
                  </a:effectRef>
                  <a:fontRef idx="minor">
                    <a:schemeClr val="tx1"/>
                  </a:fontRef>
                </p:style>
              </p:cxnSp>
              <p:cxnSp>
                <p:nvCxnSpPr>
                  <p:cNvPr id="25" name="Egyenes összekötő 24">
                    <a:extLst>
                      <a:ext uri="{FF2B5EF4-FFF2-40B4-BE49-F238E27FC236}">
                        <a16:creationId xmlns="" xmlns:a16="http://schemas.microsoft.com/office/drawing/2014/main" id="{ACB16904-72E7-4111-9BFB-F34B68B2678C}"/>
                      </a:ext>
                    </a:extLst>
                  </p:cNvPr>
                  <p:cNvCxnSpPr/>
                  <p:nvPr/>
                </p:nvCxnSpPr>
                <p:spPr>
                  <a:xfrm>
                    <a:off x="5186332" y="1939627"/>
                    <a:ext cx="0" cy="101862"/>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6" name="Egyenes összekötő 25">
                    <a:extLst>
                      <a:ext uri="{FF2B5EF4-FFF2-40B4-BE49-F238E27FC236}">
                        <a16:creationId xmlns="" xmlns:a16="http://schemas.microsoft.com/office/drawing/2014/main" id="{69BFE437-76A3-43A3-9F7B-23FFF32374FC}"/>
                      </a:ext>
                    </a:extLst>
                  </p:cNvPr>
                  <p:cNvCxnSpPr/>
                  <p:nvPr/>
                </p:nvCxnSpPr>
                <p:spPr>
                  <a:xfrm>
                    <a:off x="5264151" y="1777331"/>
                    <a:ext cx="0" cy="254656"/>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7" name="Egyenes összekötő 26">
                    <a:extLst>
                      <a:ext uri="{FF2B5EF4-FFF2-40B4-BE49-F238E27FC236}">
                        <a16:creationId xmlns="" xmlns:a16="http://schemas.microsoft.com/office/drawing/2014/main" id="{DCCEE626-5839-4CE1-8108-8307B9F3456B}"/>
                      </a:ext>
                    </a:extLst>
                  </p:cNvPr>
                  <p:cNvCxnSpPr/>
                  <p:nvPr/>
                </p:nvCxnSpPr>
                <p:spPr>
                  <a:xfrm>
                    <a:off x="5526644" y="1959463"/>
                    <a:ext cx="0" cy="152794"/>
                  </a:xfrm>
                  <a:prstGeom prst="line">
                    <a:avLst/>
                  </a:prstGeom>
                </p:spPr>
                <p:style>
                  <a:lnRef idx="1">
                    <a:schemeClr val="dk1"/>
                  </a:lnRef>
                  <a:fillRef idx="0">
                    <a:schemeClr val="dk1"/>
                  </a:fillRef>
                  <a:effectRef idx="0">
                    <a:schemeClr val="dk1"/>
                  </a:effectRef>
                  <a:fontRef idx="minor">
                    <a:schemeClr val="tx1"/>
                  </a:fontRef>
                </p:style>
              </p:cxnSp>
              <p:sp>
                <p:nvSpPr>
                  <p:cNvPr id="29" name="Szövegdoboz 28">
                    <a:extLst>
                      <a:ext uri="{FF2B5EF4-FFF2-40B4-BE49-F238E27FC236}">
                        <a16:creationId xmlns="" xmlns:a16="http://schemas.microsoft.com/office/drawing/2014/main" id="{3A1EEC3D-865D-4204-8E2A-CA40DDA6608F}"/>
                      </a:ext>
                    </a:extLst>
                  </p:cNvPr>
                  <p:cNvSpPr txBox="1"/>
                  <p:nvPr/>
                </p:nvSpPr>
                <p:spPr>
                  <a:xfrm>
                    <a:off x="5078693" y="1686922"/>
                    <a:ext cx="211900" cy="348343"/>
                  </a:xfrm>
                  <a:prstGeom prst="rect">
                    <a:avLst/>
                  </a:prstGeom>
                  <a:noFill/>
                </p:spPr>
                <p:txBody>
                  <a:bodyPr wrap="square" rtlCol="0">
                    <a:spAutoFit/>
                  </a:bodyPr>
                  <a:lstStyle/>
                  <a:p>
                    <a:r>
                      <a:rPr lang="hu-HU" sz="1000" smtClean="0"/>
                      <a:t>gRNA7</a:t>
                    </a:r>
                    <a:endParaRPr lang="hu-HU" sz="1000" dirty="0"/>
                  </a:p>
                </p:txBody>
              </p:sp>
              <p:sp>
                <p:nvSpPr>
                  <p:cNvPr id="30" name="Szövegdoboz 29">
                    <a:extLst>
                      <a:ext uri="{FF2B5EF4-FFF2-40B4-BE49-F238E27FC236}">
                        <a16:creationId xmlns="" xmlns:a16="http://schemas.microsoft.com/office/drawing/2014/main" id="{47A99A6F-722B-48B9-B67C-18E3C04FF8BE}"/>
                      </a:ext>
                    </a:extLst>
                  </p:cNvPr>
                  <p:cNvSpPr txBox="1"/>
                  <p:nvPr/>
                </p:nvSpPr>
                <p:spPr>
                  <a:xfrm>
                    <a:off x="5151019" y="1482611"/>
                    <a:ext cx="190654" cy="348343"/>
                  </a:xfrm>
                  <a:prstGeom prst="rect">
                    <a:avLst/>
                  </a:prstGeom>
                  <a:noFill/>
                </p:spPr>
                <p:txBody>
                  <a:bodyPr wrap="square" rtlCol="0">
                    <a:spAutoFit/>
                  </a:bodyPr>
                  <a:lstStyle/>
                  <a:p>
                    <a:r>
                      <a:rPr lang="hu-HU" sz="1000" smtClean="0"/>
                      <a:t>gRNA8</a:t>
                    </a:r>
                    <a:endParaRPr lang="hu-HU" sz="1000" dirty="0"/>
                  </a:p>
                </p:txBody>
              </p:sp>
            </p:grpSp>
          </p:grpSp>
          <p:cxnSp>
            <p:nvCxnSpPr>
              <p:cNvPr id="32" name="Egyenes összekötő 31">
                <a:extLst>
                  <a:ext uri="{FF2B5EF4-FFF2-40B4-BE49-F238E27FC236}">
                    <a16:creationId xmlns="" xmlns:a16="http://schemas.microsoft.com/office/drawing/2014/main" id="{2C82966B-2363-481B-A1D1-E35BFC0A9AD4}"/>
                  </a:ext>
                </a:extLst>
              </p:cNvPr>
              <p:cNvCxnSpPr>
                <a:cxnSpLocks/>
              </p:cNvCxnSpPr>
              <p:nvPr/>
            </p:nvCxnSpPr>
            <p:spPr>
              <a:xfrm>
                <a:off x="3954695" y="1045518"/>
                <a:ext cx="1620000" cy="43562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3" name="Szövegdoboz 32">
                <a:extLst>
                  <a:ext uri="{FF2B5EF4-FFF2-40B4-BE49-F238E27FC236}">
                    <a16:creationId xmlns="" xmlns:a16="http://schemas.microsoft.com/office/drawing/2014/main" id="{A79371A4-8410-41E7-85AA-060F27BB2D4D}"/>
                  </a:ext>
                </a:extLst>
              </p:cNvPr>
              <p:cNvSpPr txBox="1"/>
              <p:nvPr/>
            </p:nvSpPr>
            <p:spPr>
              <a:xfrm>
                <a:off x="1141181" y="1031507"/>
                <a:ext cx="371920" cy="215444"/>
              </a:xfrm>
              <a:prstGeom prst="rect">
                <a:avLst/>
              </a:prstGeom>
              <a:noFill/>
            </p:spPr>
            <p:txBody>
              <a:bodyPr wrap="square" rtlCol="0">
                <a:spAutoFit/>
              </a:bodyPr>
              <a:lstStyle/>
              <a:p>
                <a:r>
                  <a:rPr lang="hu-HU" sz="800" dirty="0"/>
                  <a:t>ATG</a:t>
                </a:r>
              </a:p>
            </p:txBody>
          </p:sp>
          <p:sp>
            <p:nvSpPr>
              <p:cNvPr id="34" name="Rectangle 135"/>
              <p:cNvSpPr>
                <a:spLocks noChangeArrowheads="1"/>
              </p:cNvSpPr>
              <p:nvPr/>
            </p:nvSpPr>
            <p:spPr bwMode="auto">
              <a:xfrm>
                <a:off x="4541834" y="1490657"/>
                <a:ext cx="72000" cy="64800"/>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5" name="Rectangle 135"/>
              <p:cNvSpPr>
                <a:spLocks noChangeArrowheads="1"/>
              </p:cNvSpPr>
              <p:nvPr/>
            </p:nvSpPr>
            <p:spPr bwMode="auto">
              <a:xfrm>
                <a:off x="4766462" y="1490127"/>
                <a:ext cx="72000" cy="64800"/>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6" name="Rectangle 135"/>
              <p:cNvSpPr>
                <a:spLocks noChangeArrowheads="1"/>
              </p:cNvSpPr>
              <p:nvPr/>
            </p:nvSpPr>
            <p:spPr bwMode="auto">
              <a:xfrm>
                <a:off x="1252537" y="1490665"/>
                <a:ext cx="72000"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8" name="Szövegdoboz 37">
                <a:extLst>
                  <a:ext uri="{FF2B5EF4-FFF2-40B4-BE49-F238E27FC236}">
                    <a16:creationId xmlns="" xmlns:a16="http://schemas.microsoft.com/office/drawing/2014/main" id="{4EE76BA7-CD12-41BB-977C-C5A7BBC8776B}"/>
                  </a:ext>
                </a:extLst>
              </p:cNvPr>
              <p:cNvSpPr txBox="1"/>
              <p:nvPr/>
            </p:nvSpPr>
            <p:spPr>
              <a:xfrm>
                <a:off x="5389273" y="1256432"/>
                <a:ext cx="389248" cy="246220"/>
              </a:xfrm>
              <a:prstGeom prst="rect">
                <a:avLst/>
              </a:prstGeom>
              <a:noFill/>
            </p:spPr>
            <p:txBody>
              <a:bodyPr wrap="square" rtlCol="0">
                <a:spAutoFit/>
              </a:bodyPr>
              <a:lstStyle/>
              <a:p>
                <a:r>
                  <a:rPr lang="hu-HU" sz="1000" smtClean="0"/>
                  <a:t>P8</a:t>
                </a:r>
                <a:endParaRPr lang="hu-HU" sz="1000" dirty="0"/>
              </a:p>
            </p:txBody>
          </p:sp>
          <p:sp>
            <p:nvSpPr>
              <p:cNvPr id="40" name="Szövegdoboz 39"/>
              <p:cNvSpPr txBox="1"/>
              <p:nvPr/>
            </p:nvSpPr>
            <p:spPr>
              <a:xfrm>
                <a:off x="1140834" y="973634"/>
                <a:ext cx="409086" cy="169277"/>
              </a:xfrm>
              <a:prstGeom prst="rect">
                <a:avLst/>
              </a:prstGeom>
              <a:noFill/>
            </p:spPr>
            <p:txBody>
              <a:bodyPr wrap="none" rtlCol="0">
                <a:spAutoFit/>
              </a:bodyPr>
              <a:lstStyle/>
              <a:p>
                <a:r>
                  <a:rPr lang="hu-HU" sz="500" smtClean="0"/>
                  <a:t>6421125</a:t>
                </a:r>
                <a:endParaRPr lang="hu-HU" sz="500">
                  <a:latin typeface="Arial" pitchFamily="34" charset="0"/>
                  <a:cs typeface="Arial" pitchFamily="34" charset="0"/>
                </a:endParaRPr>
              </a:p>
            </p:txBody>
          </p:sp>
          <p:sp>
            <p:nvSpPr>
              <p:cNvPr id="41" name="Szövegdoboz 40"/>
              <p:cNvSpPr txBox="1"/>
              <p:nvPr/>
            </p:nvSpPr>
            <p:spPr>
              <a:xfrm>
                <a:off x="5292721" y="971506"/>
                <a:ext cx="409086" cy="169277"/>
              </a:xfrm>
              <a:prstGeom prst="rect">
                <a:avLst/>
              </a:prstGeom>
              <a:noFill/>
            </p:spPr>
            <p:txBody>
              <a:bodyPr wrap="none" rtlCol="0">
                <a:spAutoFit/>
              </a:bodyPr>
              <a:lstStyle/>
              <a:p>
                <a:r>
                  <a:rPr lang="hu-HU" sz="500" smtClean="0"/>
                  <a:t>6435424</a:t>
                </a:r>
                <a:endParaRPr lang="hu-HU" sz="500">
                  <a:latin typeface="Arial" pitchFamily="34" charset="0"/>
                  <a:cs typeface="Arial" pitchFamily="34" charset="0"/>
                </a:endParaRPr>
              </a:p>
            </p:txBody>
          </p:sp>
          <p:sp>
            <p:nvSpPr>
              <p:cNvPr id="42" name="Szövegdoboz 41"/>
              <p:cNvSpPr txBox="1"/>
              <p:nvPr/>
            </p:nvSpPr>
            <p:spPr>
              <a:xfrm>
                <a:off x="1154102" y="1528758"/>
                <a:ext cx="409086" cy="169277"/>
              </a:xfrm>
              <a:prstGeom prst="rect">
                <a:avLst/>
              </a:prstGeom>
              <a:noFill/>
            </p:spPr>
            <p:txBody>
              <a:bodyPr wrap="none" rtlCol="0">
                <a:spAutoFit/>
              </a:bodyPr>
              <a:lstStyle/>
              <a:p>
                <a:r>
                  <a:rPr lang="hu-HU" sz="500" smtClean="0"/>
                  <a:t>6430451</a:t>
                </a:r>
                <a:endParaRPr lang="hu-HU" sz="500"/>
              </a:p>
            </p:txBody>
          </p:sp>
          <p:sp>
            <p:nvSpPr>
              <p:cNvPr id="78" name="Szövegdoboz 77">
                <a:extLst>
                  <a:ext uri="{FF2B5EF4-FFF2-40B4-BE49-F238E27FC236}">
                    <a16:creationId xmlns="" xmlns:a16="http://schemas.microsoft.com/office/drawing/2014/main" id="{4D87E8C7-21EE-4DEC-A10A-6BE3F526CD97}"/>
                  </a:ext>
                </a:extLst>
              </p:cNvPr>
              <p:cNvSpPr txBox="1"/>
              <p:nvPr/>
            </p:nvSpPr>
            <p:spPr>
              <a:xfrm rot="16200000">
                <a:off x="721936" y="2643196"/>
                <a:ext cx="692793" cy="230832"/>
              </a:xfrm>
              <a:prstGeom prst="rect">
                <a:avLst/>
              </a:prstGeom>
              <a:noFill/>
            </p:spPr>
            <p:txBody>
              <a:bodyPr wrap="square" rtlCol="0">
                <a:spAutoFit/>
              </a:bodyPr>
              <a:lstStyle/>
              <a:p>
                <a:r>
                  <a:rPr lang="hu-HU" sz="900" smtClean="0">
                    <a:latin typeface="Calibri" panose="020F0502020204030204" pitchFamily="34" charset="0"/>
                    <a:cs typeface="Calibri" panose="020F0502020204030204" pitchFamily="34" charset="0"/>
                  </a:rPr>
                  <a:t>mGI.412/2</a:t>
                </a:r>
                <a:endParaRPr lang="hu-HU" sz="900" dirty="0">
                  <a:latin typeface="Calibri" panose="020F0502020204030204" pitchFamily="34" charset="0"/>
                  <a:cs typeface="Calibri" panose="020F0502020204030204" pitchFamily="34" charset="0"/>
                </a:endParaRPr>
              </a:p>
            </p:txBody>
          </p:sp>
          <p:sp>
            <p:nvSpPr>
              <p:cNvPr id="39" name="Rectangle 135"/>
              <p:cNvSpPr>
                <a:spLocks noChangeArrowheads="1"/>
              </p:cNvSpPr>
              <p:nvPr/>
            </p:nvSpPr>
            <p:spPr bwMode="auto">
              <a:xfrm>
                <a:off x="5487920" y="1490580"/>
                <a:ext cx="72000"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45" name="Rectangle 135"/>
              <p:cNvSpPr>
                <a:spLocks noChangeArrowheads="1"/>
              </p:cNvSpPr>
              <p:nvPr/>
            </p:nvSpPr>
            <p:spPr bwMode="auto">
              <a:xfrm>
                <a:off x="2216300" y="2572244"/>
                <a:ext cx="72000"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51" name="Rectangle 135"/>
              <p:cNvSpPr>
                <a:spLocks noChangeArrowheads="1"/>
              </p:cNvSpPr>
              <p:nvPr/>
            </p:nvSpPr>
            <p:spPr bwMode="auto">
              <a:xfrm>
                <a:off x="2214247" y="2676381"/>
                <a:ext cx="72000"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55" name="Egyenes összekötő 54"/>
              <p:cNvCxnSpPr/>
              <p:nvPr/>
            </p:nvCxnSpPr>
            <p:spPr>
              <a:xfrm>
                <a:off x="4819271" y="2676590"/>
                <a:ext cx="0" cy="6480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Egyenes összekötő 57"/>
              <p:cNvCxnSpPr/>
              <p:nvPr/>
            </p:nvCxnSpPr>
            <p:spPr>
              <a:xfrm>
                <a:off x="2290104" y="2801455"/>
                <a:ext cx="27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135"/>
              <p:cNvSpPr>
                <a:spLocks noChangeArrowheads="1"/>
              </p:cNvSpPr>
              <p:nvPr/>
            </p:nvSpPr>
            <p:spPr bwMode="auto">
              <a:xfrm>
                <a:off x="2213242" y="2767635"/>
                <a:ext cx="72000"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65" name="Egyenes összekötő 64"/>
              <p:cNvCxnSpPr/>
              <p:nvPr/>
            </p:nvCxnSpPr>
            <p:spPr>
              <a:xfrm>
                <a:off x="2285265" y="2892761"/>
                <a:ext cx="27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Rectangle 135"/>
              <p:cNvSpPr>
                <a:spLocks noChangeArrowheads="1"/>
              </p:cNvSpPr>
              <p:nvPr/>
            </p:nvSpPr>
            <p:spPr bwMode="auto">
              <a:xfrm>
                <a:off x="2211688" y="2857479"/>
                <a:ext cx="72000"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73" name="Szövegdoboz 72">
                <a:extLst>
                  <a:ext uri="{FF2B5EF4-FFF2-40B4-BE49-F238E27FC236}">
                    <a16:creationId xmlns="" xmlns:a16="http://schemas.microsoft.com/office/drawing/2014/main" id="{E7E32106-6AE2-481E-B093-7B8D0658A3EF}"/>
                  </a:ext>
                </a:extLst>
              </p:cNvPr>
              <p:cNvSpPr txBox="1"/>
              <p:nvPr/>
            </p:nvSpPr>
            <p:spPr>
              <a:xfrm>
                <a:off x="1101709" y="2802253"/>
                <a:ext cx="181253" cy="215444"/>
              </a:xfrm>
              <a:prstGeom prst="rect">
                <a:avLst/>
              </a:prstGeom>
              <a:noFill/>
            </p:spPr>
            <p:txBody>
              <a:bodyPr wrap="square" rtlCol="0">
                <a:spAutoFit/>
              </a:bodyPr>
              <a:lstStyle/>
              <a:p>
                <a:r>
                  <a:rPr lang="hu-HU" sz="800" smtClean="0"/>
                  <a:t>d</a:t>
                </a:r>
                <a:endParaRPr lang="hu-HU" sz="800" dirty="0"/>
              </a:p>
            </p:txBody>
          </p:sp>
          <p:sp>
            <p:nvSpPr>
              <p:cNvPr id="79" name="Bal oldali kapcsos zárójel 78"/>
              <p:cNvSpPr/>
              <p:nvPr/>
            </p:nvSpPr>
            <p:spPr>
              <a:xfrm>
                <a:off x="1118637" y="2555656"/>
                <a:ext cx="72000" cy="40957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cxnSp>
            <p:nvCxnSpPr>
              <p:cNvPr id="56" name="Egyenes összekötő 55"/>
              <p:cNvCxnSpPr/>
              <p:nvPr/>
            </p:nvCxnSpPr>
            <p:spPr>
              <a:xfrm>
                <a:off x="4789154" y="2676559"/>
                <a:ext cx="0" cy="6480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83" name="Rectangle 135"/>
              <p:cNvSpPr>
                <a:spLocks noChangeArrowheads="1"/>
              </p:cNvSpPr>
              <p:nvPr/>
            </p:nvSpPr>
            <p:spPr bwMode="auto">
              <a:xfrm>
                <a:off x="2214247" y="1490657"/>
                <a:ext cx="72000"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4" name="Szövegdoboz 83">
                <a:extLst>
                  <a:ext uri="{FF2B5EF4-FFF2-40B4-BE49-F238E27FC236}">
                    <a16:creationId xmlns="" xmlns:a16="http://schemas.microsoft.com/office/drawing/2014/main" id="{FB5D1EFF-46EC-4938-B102-FB865C9DF97C}"/>
                  </a:ext>
                </a:extLst>
              </p:cNvPr>
              <p:cNvSpPr txBox="1"/>
              <p:nvPr/>
            </p:nvSpPr>
            <p:spPr>
              <a:xfrm>
                <a:off x="2050689" y="1265708"/>
                <a:ext cx="467746" cy="246221"/>
              </a:xfrm>
              <a:prstGeom prst="rect">
                <a:avLst/>
              </a:prstGeom>
              <a:noFill/>
            </p:spPr>
            <p:txBody>
              <a:bodyPr wrap="square" rtlCol="0">
                <a:spAutoFit/>
              </a:bodyPr>
              <a:lstStyle/>
              <a:p>
                <a:r>
                  <a:rPr lang="hu-HU" sz="1000" smtClean="0"/>
                  <a:t>P17</a:t>
                </a:r>
                <a:endParaRPr lang="hu-HU" sz="1000" dirty="0"/>
              </a:p>
            </p:txBody>
          </p:sp>
          <p:cxnSp>
            <p:nvCxnSpPr>
              <p:cNvPr id="85" name="Egyenes összekötő 84">
                <a:extLst>
                  <a:ext uri="{FF2B5EF4-FFF2-40B4-BE49-F238E27FC236}">
                    <a16:creationId xmlns="" xmlns:a16="http://schemas.microsoft.com/office/drawing/2014/main" id="{3A6C8C74-B8E1-4DB5-BA83-D5B3889F5689}"/>
                  </a:ext>
                </a:extLst>
              </p:cNvPr>
              <p:cNvCxnSpPr/>
              <p:nvPr/>
            </p:nvCxnSpPr>
            <p:spPr>
              <a:xfrm>
                <a:off x="5095801" y="1444968"/>
                <a:ext cx="0" cy="108000"/>
              </a:xfrm>
              <a:prstGeom prst="line">
                <a:avLst/>
              </a:prstGeom>
            </p:spPr>
            <p:style>
              <a:lnRef idx="1">
                <a:schemeClr val="dk1"/>
              </a:lnRef>
              <a:fillRef idx="0">
                <a:schemeClr val="dk1"/>
              </a:fillRef>
              <a:effectRef idx="0">
                <a:schemeClr val="dk1"/>
              </a:effectRef>
              <a:fontRef idx="minor">
                <a:schemeClr val="tx1"/>
              </a:fontRef>
            </p:style>
          </p:cxnSp>
          <p:sp>
            <p:nvSpPr>
              <p:cNvPr id="87" name="Rectangle 135"/>
              <p:cNvSpPr>
                <a:spLocks noChangeArrowheads="1"/>
              </p:cNvSpPr>
              <p:nvPr/>
            </p:nvSpPr>
            <p:spPr bwMode="auto">
              <a:xfrm>
                <a:off x="5064000" y="1485801"/>
                <a:ext cx="72000" cy="720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8" name="Szövegdoboz 87">
                <a:extLst>
                  <a:ext uri="{FF2B5EF4-FFF2-40B4-BE49-F238E27FC236}">
                    <a16:creationId xmlns="" xmlns:a16="http://schemas.microsoft.com/office/drawing/2014/main" id="{4EE76BA7-CD12-41BB-977C-C5A7BBC8776B}"/>
                  </a:ext>
                </a:extLst>
              </p:cNvPr>
              <p:cNvSpPr txBox="1"/>
              <p:nvPr/>
            </p:nvSpPr>
            <p:spPr>
              <a:xfrm>
                <a:off x="4922484" y="1261179"/>
                <a:ext cx="389248" cy="246220"/>
              </a:xfrm>
              <a:prstGeom prst="rect">
                <a:avLst/>
              </a:prstGeom>
              <a:noFill/>
            </p:spPr>
            <p:txBody>
              <a:bodyPr wrap="square" rtlCol="0">
                <a:spAutoFit/>
              </a:bodyPr>
              <a:lstStyle/>
              <a:p>
                <a:r>
                  <a:rPr lang="hu-HU" sz="1000" smtClean="0"/>
                  <a:t>P18</a:t>
                </a:r>
                <a:endParaRPr lang="hu-HU" sz="1000" dirty="0"/>
              </a:p>
            </p:txBody>
          </p:sp>
          <p:cxnSp>
            <p:nvCxnSpPr>
              <p:cNvPr id="89" name="Egyenes összekötő 88"/>
              <p:cNvCxnSpPr/>
              <p:nvPr/>
            </p:nvCxnSpPr>
            <p:spPr>
              <a:xfrm>
                <a:off x="1252414" y="1885960"/>
                <a:ext cx="387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Rectangle 135"/>
              <p:cNvSpPr>
                <a:spLocks noChangeArrowheads="1"/>
              </p:cNvSpPr>
              <p:nvPr/>
            </p:nvSpPr>
            <p:spPr bwMode="auto">
              <a:xfrm>
                <a:off x="1252521" y="1852637"/>
                <a:ext cx="68400" cy="720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1" name="Rectangle 135"/>
              <p:cNvSpPr>
                <a:spLocks noChangeArrowheads="1"/>
              </p:cNvSpPr>
              <p:nvPr/>
            </p:nvSpPr>
            <p:spPr bwMode="auto">
              <a:xfrm>
                <a:off x="5063981" y="1847773"/>
                <a:ext cx="72000"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2" name="Rectangle 135"/>
              <p:cNvSpPr>
                <a:spLocks noChangeArrowheads="1"/>
              </p:cNvSpPr>
              <p:nvPr/>
            </p:nvSpPr>
            <p:spPr bwMode="auto">
              <a:xfrm>
                <a:off x="4537071" y="1857134"/>
                <a:ext cx="72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3" name="Rectangle 135"/>
              <p:cNvSpPr>
                <a:spLocks noChangeArrowheads="1"/>
              </p:cNvSpPr>
              <p:nvPr/>
            </p:nvSpPr>
            <p:spPr bwMode="auto">
              <a:xfrm>
                <a:off x="4765925" y="1856093"/>
                <a:ext cx="72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94" name="Egyenes összekötő 93">
                <a:extLst>
                  <a:ext uri="{FF2B5EF4-FFF2-40B4-BE49-F238E27FC236}">
                    <a16:creationId xmlns="" xmlns:a16="http://schemas.microsoft.com/office/drawing/2014/main" id="{3A6C8C74-B8E1-4DB5-BA83-D5B3889F5689}"/>
                  </a:ext>
                </a:extLst>
              </p:cNvPr>
              <p:cNvCxnSpPr/>
              <p:nvPr/>
            </p:nvCxnSpPr>
            <p:spPr>
              <a:xfrm>
                <a:off x="4595092" y="1857298"/>
                <a:ext cx="0" cy="64800"/>
              </a:xfrm>
              <a:prstGeom prst="line">
                <a:avLst/>
              </a:prstGeom>
              <a:ln w="9525"/>
            </p:spPr>
            <p:style>
              <a:lnRef idx="1">
                <a:schemeClr val="dk1"/>
              </a:lnRef>
              <a:fillRef idx="0">
                <a:schemeClr val="dk1"/>
              </a:fillRef>
              <a:effectRef idx="0">
                <a:schemeClr val="dk1"/>
              </a:effectRef>
              <a:fontRef idx="minor">
                <a:schemeClr val="tx1"/>
              </a:fontRef>
            </p:style>
          </p:cxnSp>
          <p:sp>
            <p:nvSpPr>
              <p:cNvPr id="95" name="Rectangle 135"/>
              <p:cNvSpPr>
                <a:spLocks noChangeArrowheads="1"/>
              </p:cNvSpPr>
              <p:nvPr/>
            </p:nvSpPr>
            <p:spPr bwMode="auto">
              <a:xfrm>
                <a:off x="3568383" y="1852520"/>
                <a:ext cx="0" cy="64800"/>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6" name="Rectangle 135"/>
              <p:cNvSpPr>
                <a:spLocks noChangeArrowheads="1"/>
              </p:cNvSpPr>
              <p:nvPr/>
            </p:nvSpPr>
            <p:spPr bwMode="auto">
              <a:xfrm>
                <a:off x="4791758" y="1856202"/>
                <a:ext cx="28800" cy="64800"/>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97" name="Egyenes összekötő 96"/>
              <p:cNvCxnSpPr/>
              <p:nvPr/>
            </p:nvCxnSpPr>
            <p:spPr>
              <a:xfrm>
                <a:off x="1257161" y="1981204"/>
                <a:ext cx="387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Rectangle 135"/>
              <p:cNvSpPr>
                <a:spLocks noChangeArrowheads="1"/>
              </p:cNvSpPr>
              <p:nvPr/>
            </p:nvSpPr>
            <p:spPr bwMode="auto">
              <a:xfrm>
                <a:off x="1252505" y="1947881"/>
                <a:ext cx="68400" cy="720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9" name="Rectangle 135"/>
              <p:cNvSpPr>
                <a:spLocks noChangeArrowheads="1"/>
              </p:cNvSpPr>
              <p:nvPr/>
            </p:nvSpPr>
            <p:spPr bwMode="auto">
              <a:xfrm>
                <a:off x="5059202" y="1943017"/>
                <a:ext cx="72000"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0" name="Rectangle 135"/>
              <p:cNvSpPr>
                <a:spLocks noChangeArrowheads="1"/>
              </p:cNvSpPr>
              <p:nvPr/>
            </p:nvSpPr>
            <p:spPr bwMode="auto">
              <a:xfrm>
                <a:off x="4537071" y="1949258"/>
                <a:ext cx="72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1" name="Rectangle 135"/>
              <p:cNvSpPr>
                <a:spLocks noChangeArrowheads="1"/>
              </p:cNvSpPr>
              <p:nvPr/>
            </p:nvSpPr>
            <p:spPr bwMode="auto">
              <a:xfrm>
                <a:off x="4764695" y="1939156"/>
                <a:ext cx="72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2" name="Rectangle 135"/>
              <p:cNvSpPr>
                <a:spLocks noChangeArrowheads="1"/>
              </p:cNvSpPr>
              <p:nvPr/>
            </p:nvSpPr>
            <p:spPr bwMode="auto">
              <a:xfrm>
                <a:off x="4577376" y="1948402"/>
                <a:ext cx="14400" cy="64800"/>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03" name="Egyenes összekötő 102"/>
              <p:cNvCxnSpPr/>
              <p:nvPr/>
            </p:nvCxnSpPr>
            <p:spPr>
              <a:xfrm>
                <a:off x="1247255" y="2070748"/>
                <a:ext cx="387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Rectangle 135"/>
              <p:cNvSpPr>
                <a:spLocks noChangeArrowheads="1"/>
              </p:cNvSpPr>
              <p:nvPr/>
            </p:nvSpPr>
            <p:spPr bwMode="auto">
              <a:xfrm>
                <a:off x="1252489" y="2038362"/>
                <a:ext cx="68400" cy="720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5" name="Rectangle 135"/>
              <p:cNvSpPr>
                <a:spLocks noChangeArrowheads="1"/>
              </p:cNvSpPr>
              <p:nvPr/>
            </p:nvSpPr>
            <p:spPr bwMode="auto">
              <a:xfrm>
                <a:off x="5059186" y="2038261"/>
                <a:ext cx="72000"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6" name="Rectangle 135"/>
              <p:cNvSpPr>
                <a:spLocks noChangeArrowheads="1"/>
              </p:cNvSpPr>
              <p:nvPr/>
            </p:nvSpPr>
            <p:spPr bwMode="auto">
              <a:xfrm>
                <a:off x="4537492" y="2041182"/>
                <a:ext cx="72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7" name="Rectangle 135"/>
              <p:cNvSpPr>
                <a:spLocks noChangeArrowheads="1"/>
              </p:cNvSpPr>
              <p:nvPr/>
            </p:nvSpPr>
            <p:spPr bwMode="auto">
              <a:xfrm>
                <a:off x="4560892" y="2042938"/>
                <a:ext cx="10800" cy="64800"/>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8" name="Rectangle 135"/>
              <p:cNvSpPr>
                <a:spLocks noChangeArrowheads="1"/>
              </p:cNvSpPr>
              <p:nvPr/>
            </p:nvSpPr>
            <p:spPr bwMode="auto">
              <a:xfrm>
                <a:off x="4761135" y="2029022"/>
                <a:ext cx="72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09" name="Egyenes összekötő 108"/>
              <p:cNvCxnSpPr/>
              <p:nvPr/>
            </p:nvCxnSpPr>
            <p:spPr>
              <a:xfrm>
                <a:off x="4819562" y="2027884"/>
                <a:ext cx="0" cy="648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Egyenes összekötő 109"/>
              <p:cNvCxnSpPr/>
              <p:nvPr/>
            </p:nvCxnSpPr>
            <p:spPr>
              <a:xfrm>
                <a:off x="2745296" y="2159051"/>
                <a:ext cx="27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Rectangle 135"/>
              <p:cNvSpPr>
                <a:spLocks noChangeArrowheads="1"/>
              </p:cNvSpPr>
              <p:nvPr/>
            </p:nvSpPr>
            <p:spPr bwMode="auto">
              <a:xfrm>
                <a:off x="4541834" y="2128941"/>
                <a:ext cx="72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3" name="Rectangle 135"/>
              <p:cNvSpPr>
                <a:spLocks noChangeArrowheads="1"/>
              </p:cNvSpPr>
              <p:nvPr/>
            </p:nvSpPr>
            <p:spPr bwMode="auto">
              <a:xfrm>
                <a:off x="4577376" y="3390911"/>
                <a:ext cx="10800" cy="64800"/>
              </a:xfrm>
              <a:prstGeom prst="rect">
                <a:avLst/>
              </a:prstGeom>
              <a:solidFill>
                <a:schemeClr val="accent2"/>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4" name="Rectangle 135"/>
              <p:cNvSpPr>
                <a:spLocks noChangeArrowheads="1"/>
              </p:cNvSpPr>
              <p:nvPr/>
            </p:nvSpPr>
            <p:spPr bwMode="auto">
              <a:xfrm>
                <a:off x="4758809" y="2128320"/>
                <a:ext cx="72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6" name="Rectangle 135"/>
              <p:cNvSpPr>
                <a:spLocks noChangeArrowheads="1"/>
              </p:cNvSpPr>
              <p:nvPr/>
            </p:nvSpPr>
            <p:spPr bwMode="auto">
              <a:xfrm>
                <a:off x="4585396" y="2129134"/>
                <a:ext cx="14400" cy="64800"/>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8" name="Rectangle 135"/>
              <p:cNvSpPr>
                <a:spLocks noChangeArrowheads="1"/>
              </p:cNvSpPr>
              <p:nvPr/>
            </p:nvSpPr>
            <p:spPr bwMode="auto">
              <a:xfrm>
                <a:off x="5497366" y="2119216"/>
                <a:ext cx="72000"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9" name="Szövegdoboz 118">
                <a:extLst>
                  <a:ext uri="{FF2B5EF4-FFF2-40B4-BE49-F238E27FC236}">
                    <a16:creationId xmlns="" xmlns:a16="http://schemas.microsoft.com/office/drawing/2014/main" id="{4D87E8C7-21EE-4DEC-A10A-6BE3F526CD97}"/>
                  </a:ext>
                </a:extLst>
              </p:cNvPr>
              <p:cNvSpPr txBox="1"/>
              <p:nvPr/>
            </p:nvSpPr>
            <p:spPr>
              <a:xfrm rot="16200000">
                <a:off x="736209" y="1919199"/>
                <a:ext cx="692793" cy="230832"/>
              </a:xfrm>
              <a:prstGeom prst="rect">
                <a:avLst/>
              </a:prstGeom>
              <a:noFill/>
            </p:spPr>
            <p:txBody>
              <a:bodyPr wrap="square" rtlCol="0">
                <a:spAutoFit/>
              </a:bodyPr>
              <a:lstStyle/>
              <a:p>
                <a:r>
                  <a:rPr lang="hu-HU" sz="900" smtClean="0">
                    <a:latin typeface="Calibri" panose="020F0502020204030204" pitchFamily="34" charset="0"/>
                    <a:cs typeface="Calibri" panose="020F0502020204030204" pitchFamily="34" charset="0"/>
                  </a:rPr>
                  <a:t>mGI.412/1</a:t>
                </a:r>
                <a:endParaRPr lang="hu-HU" sz="900" dirty="0">
                  <a:latin typeface="Calibri" panose="020F0502020204030204" pitchFamily="34" charset="0"/>
                  <a:cs typeface="Calibri" panose="020F0502020204030204" pitchFamily="34" charset="0"/>
                </a:endParaRPr>
              </a:p>
            </p:txBody>
          </p:sp>
          <p:sp>
            <p:nvSpPr>
              <p:cNvPr id="120" name="Bal oldali kapcsos zárójel 119"/>
              <p:cNvSpPr/>
              <p:nvPr/>
            </p:nvSpPr>
            <p:spPr>
              <a:xfrm>
                <a:off x="1119175" y="1826897"/>
                <a:ext cx="72000" cy="40957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
            <p:nvSpPr>
              <p:cNvPr id="121" name="Szövegdoboz 120">
                <a:extLst>
                  <a:ext uri="{FF2B5EF4-FFF2-40B4-BE49-F238E27FC236}">
                    <a16:creationId xmlns="" xmlns:a16="http://schemas.microsoft.com/office/drawing/2014/main" id="{8899D434-0AD4-4495-BB7F-85F7A8B52F31}"/>
                  </a:ext>
                </a:extLst>
              </p:cNvPr>
              <p:cNvSpPr txBox="1"/>
              <p:nvPr/>
            </p:nvSpPr>
            <p:spPr>
              <a:xfrm>
                <a:off x="1099338" y="1775123"/>
                <a:ext cx="234125" cy="215444"/>
              </a:xfrm>
              <a:prstGeom prst="rect">
                <a:avLst/>
              </a:prstGeom>
              <a:noFill/>
            </p:spPr>
            <p:txBody>
              <a:bodyPr wrap="square" rtlCol="0">
                <a:spAutoFit/>
              </a:bodyPr>
              <a:lstStyle/>
              <a:p>
                <a:r>
                  <a:rPr lang="hu-HU" sz="800" smtClean="0"/>
                  <a:t>a</a:t>
                </a:r>
                <a:endParaRPr lang="hu-HU" sz="800" dirty="0"/>
              </a:p>
            </p:txBody>
          </p:sp>
          <p:sp>
            <p:nvSpPr>
              <p:cNvPr id="122" name="Szövegdoboz 121">
                <a:extLst>
                  <a:ext uri="{FF2B5EF4-FFF2-40B4-BE49-F238E27FC236}">
                    <a16:creationId xmlns="" xmlns:a16="http://schemas.microsoft.com/office/drawing/2014/main" id="{8899D434-0AD4-4495-BB7F-85F7A8B52F31}"/>
                  </a:ext>
                </a:extLst>
              </p:cNvPr>
              <p:cNvSpPr txBox="1"/>
              <p:nvPr/>
            </p:nvSpPr>
            <p:spPr>
              <a:xfrm>
                <a:off x="1099322" y="1870367"/>
                <a:ext cx="234125" cy="215444"/>
              </a:xfrm>
              <a:prstGeom prst="rect">
                <a:avLst/>
              </a:prstGeom>
              <a:noFill/>
            </p:spPr>
            <p:txBody>
              <a:bodyPr wrap="square" rtlCol="0">
                <a:spAutoFit/>
              </a:bodyPr>
              <a:lstStyle/>
              <a:p>
                <a:r>
                  <a:rPr lang="hu-HU" sz="800" smtClean="0"/>
                  <a:t>b</a:t>
                </a:r>
                <a:endParaRPr lang="hu-HU" sz="800" dirty="0"/>
              </a:p>
            </p:txBody>
          </p:sp>
          <p:sp>
            <p:nvSpPr>
              <p:cNvPr id="123" name="Szövegdoboz 122">
                <a:extLst>
                  <a:ext uri="{FF2B5EF4-FFF2-40B4-BE49-F238E27FC236}">
                    <a16:creationId xmlns="" xmlns:a16="http://schemas.microsoft.com/office/drawing/2014/main" id="{8899D434-0AD4-4495-BB7F-85F7A8B52F31}"/>
                  </a:ext>
                </a:extLst>
              </p:cNvPr>
              <p:cNvSpPr txBox="1"/>
              <p:nvPr/>
            </p:nvSpPr>
            <p:spPr>
              <a:xfrm>
                <a:off x="1099306" y="1956085"/>
                <a:ext cx="234125" cy="215444"/>
              </a:xfrm>
              <a:prstGeom prst="rect">
                <a:avLst/>
              </a:prstGeom>
              <a:noFill/>
            </p:spPr>
            <p:txBody>
              <a:bodyPr wrap="square" rtlCol="0">
                <a:spAutoFit/>
              </a:bodyPr>
              <a:lstStyle/>
              <a:p>
                <a:r>
                  <a:rPr lang="hu-HU" sz="800" smtClean="0"/>
                  <a:t>c</a:t>
                </a:r>
                <a:endParaRPr lang="hu-HU" sz="800" dirty="0"/>
              </a:p>
            </p:txBody>
          </p:sp>
          <p:sp>
            <p:nvSpPr>
              <p:cNvPr id="124" name="Szövegdoboz 123">
                <a:extLst>
                  <a:ext uri="{FF2B5EF4-FFF2-40B4-BE49-F238E27FC236}">
                    <a16:creationId xmlns="" xmlns:a16="http://schemas.microsoft.com/office/drawing/2014/main" id="{8899D434-0AD4-4495-BB7F-85F7A8B52F31}"/>
                  </a:ext>
                </a:extLst>
              </p:cNvPr>
              <p:cNvSpPr txBox="1"/>
              <p:nvPr/>
            </p:nvSpPr>
            <p:spPr>
              <a:xfrm>
                <a:off x="1094527" y="2051329"/>
                <a:ext cx="234125" cy="215444"/>
              </a:xfrm>
              <a:prstGeom prst="rect">
                <a:avLst/>
              </a:prstGeom>
              <a:noFill/>
            </p:spPr>
            <p:txBody>
              <a:bodyPr wrap="square" rtlCol="0">
                <a:spAutoFit/>
              </a:bodyPr>
              <a:lstStyle/>
              <a:p>
                <a:r>
                  <a:rPr lang="hu-HU" sz="800" smtClean="0"/>
                  <a:t>d</a:t>
                </a:r>
                <a:endParaRPr lang="hu-HU" sz="800" dirty="0"/>
              </a:p>
            </p:txBody>
          </p:sp>
          <p:sp>
            <p:nvSpPr>
              <p:cNvPr id="125" name="Rectangle 135"/>
              <p:cNvSpPr>
                <a:spLocks noChangeArrowheads="1"/>
              </p:cNvSpPr>
              <p:nvPr/>
            </p:nvSpPr>
            <p:spPr bwMode="auto">
              <a:xfrm>
                <a:off x="2686695" y="2123771"/>
                <a:ext cx="72000"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8" name="Rectangle 135"/>
              <p:cNvSpPr>
                <a:spLocks noChangeArrowheads="1"/>
              </p:cNvSpPr>
              <p:nvPr/>
            </p:nvSpPr>
            <p:spPr bwMode="auto">
              <a:xfrm>
                <a:off x="4542391" y="2770611"/>
                <a:ext cx="72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9" name="Rectangle 135"/>
              <p:cNvSpPr>
                <a:spLocks noChangeArrowheads="1"/>
              </p:cNvSpPr>
              <p:nvPr/>
            </p:nvSpPr>
            <p:spPr bwMode="auto">
              <a:xfrm>
                <a:off x="4541834" y="2860166"/>
                <a:ext cx="72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2" name="Rectangle 135"/>
              <p:cNvSpPr>
                <a:spLocks noChangeArrowheads="1"/>
              </p:cNvSpPr>
              <p:nvPr/>
            </p:nvSpPr>
            <p:spPr bwMode="auto">
              <a:xfrm>
                <a:off x="4761135" y="2767000"/>
                <a:ext cx="72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3" name="Rectangle 135"/>
              <p:cNvSpPr>
                <a:spLocks noChangeArrowheads="1"/>
              </p:cNvSpPr>
              <p:nvPr/>
            </p:nvSpPr>
            <p:spPr bwMode="auto">
              <a:xfrm>
                <a:off x="4761135" y="2862958"/>
                <a:ext cx="72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4" name="Rectangle 135"/>
              <p:cNvSpPr>
                <a:spLocks noChangeArrowheads="1"/>
              </p:cNvSpPr>
              <p:nvPr/>
            </p:nvSpPr>
            <p:spPr bwMode="auto">
              <a:xfrm>
                <a:off x="5058895" y="2861890"/>
                <a:ext cx="72000"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5" name="Rectangle 135"/>
              <p:cNvSpPr>
                <a:spLocks noChangeArrowheads="1"/>
              </p:cNvSpPr>
              <p:nvPr/>
            </p:nvSpPr>
            <p:spPr bwMode="auto">
              <a:xfrm>
                <a:off x="5058911" y="2576500"/>
                <a:ext cx="72000"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6" name="Rectangle 135"/>
              <p:cNvSpPr>
                <a:spLocks noChangeArrowheads="1"/>
              </p:cNvSpPr>
              <p:nvPr/>
            </p:nvSpPr>
            <p:spPr bwMode="auto">
              <a:xfrm>
                <a:off x="5058911" y="2676513"/>
                <a:ext cx="72000"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7" name="Rectangle 135"/>
              <p:cNvSpPr>
                <a:spLocks noChangeArrowheads="1"/>
              </p:cNvSpPr>
              <p:nvPr/>
            </p:nvSpPr>
            <p:spPr bwMode="auto">
              <a:xfrm>
                <a:off x="5058911" y="2767000"/>
                <a:ext cx="72000"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5" name="Rectangle 135"/>
              <p:cNvSpPr>
                <a:spLocks noChangeArrowheads="1"/>
              </p:cNvSpPr>
              <p:nvPr/>
            </p:nvSpPr>
            <p:spPr bwMode="auto">
              <a:xfrm>
                <a:off x="2219380" y="3400547"/>
                <a:ext cx="72000"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8" name="Rectangle 135"/>
              <p:cNvSpPr>
                <a:spLocks noChangeArrowheads="1"/>
              </p:cNvSpPr>
              <p:nvPr/>
            </p:nvSpPr>
            <p:spPr bwMode="auto">
              <a:xfrm>
                <a:off x="4765925" y="3395540"/>
                <a:ext cx="72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9" name="Rectangle 135"/>
              <p:cNvSpPr>
                <a:spLocks noChangeArrowheads="1"/>
              </p:cNvSpPr>
              <p:nvPr/>
            </p:nvSpPr>
            <p:spPr bwMode="auto">
              <a:xfrm>
                <a:off x="4887690" y="3405210"/>
                <a:ext cx="72000"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41" name="Egyenes összekötő 140"/>
              <p:cNvCxnSpPr/>
              <p:nvPr/>
            </p:nvCxnSpPr>
            <p:spPr>
              <a:xfrm>
                <a:off x="4813851" y="3400547"/>
                <a:ext cx="0" cy="6480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146" name="Rectangle 135"/>
              <p:cNvSpPr>
                <a:spLocks noChangeArrowheads="1"/>
              </p:cNvSpPr>
              <p:nvPr/>
            </p:nvSpPr>
            <p:spPr bwMode="auto">
              <a:xfrm>
                <a:off x="2210749" y="3495779"/>
                <a:ext cx="72000"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47" name="Rectangle 135"/>
              <p:cNvSpPr>
                <a:spLocks noChangeArrowheads="1"/>
              </p:cNvSpPr>
              <p:nvPr/>
            </p:nvSpPr>
            <p:spPr bwMode="auto">
              <a:xfrm>
                <a:off x="4765659" y="3495700"/>
                <a:ext cx="72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48" name="Rectangle 135"/>
              <p:cNvSpPr>
                <a:spLocks noChangeArrowheads="1"/>
              </p:cNvSpPr>
              <p:nvPr/>
            </p:nvSpPr>
            <p:spPr bwMode="auto">
              <a:xfrm>
                <a:off x="4887669" y="3500454"/>
                <a:ext cx="72000"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49" name="Egyenes összekötő 148"/>
              <p:cNvCxnSpPr/>
              <p:nvPr/>
            </p:nvCxnSpPr>
            <p:spPr>
              <a:xfrm>
                <a:off x="4809088" y="3495791"/>
                <a:ext cx="0" cy="6480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0" name="Egyenes összekötő 149"/>
              <p:cNvCxnSpPr/>
              <p:nvPr/>
            </p:nvCxnSpPr>
            <p:spPr>
              <a:xfrm>
                <a:off x="2290798" y="3614901"/>
                <a:ext cx="25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Rectangle 135"/>
              <p:cNvSpPr>
                <a:spLocks noChangeArrowheads="1"/>
              </p:cNvSpPr>
              <p:nvPr/>
            </p:nvSpPr>
            <p:spPr bwMode="auto">
              <a:xfrm>
                <a:off x="2215508" y="3586322"/>
                <a:ext cx="72000"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152" name="Egyenes összekötő 151"/>
              <p:cNvCxnSpPr/>
              <p:nvPr/>
            </p:nvCxnSpPr>
            <p:spPr>
              <a:xfrm>
                <a:off x="2290804" y="3719687"/>
                <a:ext cx="25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Rectangle 135"/>
              <p:cNvSpPr>
                <a:spLocks noChangeArrowheads="1"/>
              </p:cNvSpPr>
              <p:nvPr/>
            </p:nvSpPr>
            <p:spPr bwMode="auto">
              <a:xfrm>
                <a:off x="2210749" y="3685478"/>
                <a:ext cx="72000"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54" name="Szövegdoboz 153">
                <a:extLst>
                  <a:ext uri="{FF2B5EF4-FFF2-40B4-BE49-F238E27FC236}">
                    <a16:creationId xmlns="" xmlns:a16="http://schemas.microsoft.com/office/drawing/2014/main" id="{E7E32106-6AE2-481E-B093-7B8D0658A3EF}"/>
                  </a:ext>
                </a:extLst>
              </p:cNvPr>
              <p:cNvSpPr txBox="1"/>
              <p:nvPr/>
            </p:nvSpPr>
            <p:spPr>
              <a:xfrm>
                <a:off x="1092456" y="3620850"/>
                <a:ext cx="181253" cy="215444"/>
              </a:xfrm>
              <a:prstGeom prst="rect">
                <a:avLst/>
              </a:prstGeom>
              <a:noFill/>
            </p:spPr>
            <p:txBody>
              <a:bodyPr wrap="square" rtlCol="0">
                <a:spAutoFit/>
              </a:bodyPr>
              <a:lstStyle/>
              <a:p>
                <a:r>
                  <a:rPr lang="hu-HU" sz="800" smtClean="0"/>
                  <a:t>d</a:t>
                </a:r>
                <a:endParaRPr lang="hu-HU" sz="800" dirty="0"/>
              </a:p>
            </p:txBody>
          </p:sp>
          <p:sp>
            <p:nvSpPr>
              <p:cNvPr id="155" name="Rectangle 135"/>
              <p:cNvSpPr>
                <a:spLocks noChangeArrowheads="1"/>
              </p:cNvSpPr>
              <p:nvPr/>
            </p:nvSpPr>
            <p:spPr bwMode="auto">
              <a:xfrm>
                <a:off x="4546597" y="3586034"/>
                <a:ext cx="72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56" name="Rectangle 135"/>
              <p:cNvSpPr>
                <a:spLocks noChangeArrowheads="1"/>
              </p:cNvSpPr>
              <p:nvPr/>
            </p:nvSpPr>
            <p:spPr bwMode="auto">
              <a:xfrm>
                <a:off x="4546597" y="3686240"/>
                <a:ext cx="72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57" name="Rectangle 135"/>
              <p:cNvSpPr>
                <a:spLocks noChangeArrowheads="1"/>
              </p:cNvSpPr>
              <p:nvPr/>
            </p:nvSpPr>
            <p:spPr bwMode="auto">
              <a:xfrm>
                <a:off x="4758809" y="3586034"/>
                <a:ext cx="72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58" name="Rectangle 135"/>
              <p:cNvSpPr>
                <a:spLocks noChangeArrowheads="1"/>
              </p:cNvSpPr>
              <p:nvPr/>
            </p:nvSpPr>
            <p:spPr bwMode="auto">
              <a:xfrm>
                <a:off x="4765659" y="3686240"/>
                <a:ext cx="72000" cy="6508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59" name="Rectangle 135"/>
              <p:cNvSpPr>
                <a:spLocks noChangeArrowheads="1"/>
              </p:cNvSpPr>
              <p:nvPr/>
            </p:nvSpPr>
            <p:spPr bwMode="auto">
              <a:xfrm>
                <a:off x="4882927" y="3686232"/>
                <a:ext cx="72000"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60" name="Rectangle 135"/>
              <p:cNvSpPr>
                <a:spLocks noChangeArrowheads="1"/>
              </p:cNvSpPr>
              <p:nvPr/>
            </p:nvSpPr>
            <p:spPr bwMode="auto">
              <a:xfrm>
                <a:off x="4887429" y="3581457"/>
                <a:ext cx="72000"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61" name="Szövegdoboz 160">
                <a:extLst>
                  <a:ext uri="{FF2B5EF4-FFF2-40B4-BE49-F238E27FC236}">
                    <a16:creationId xmlns="" xmlns:a16="http://schemas.microsoft.com/office/drawing/2014/main" id="{4D87E8C7-21EE-4DEC-A10A-6BE3F526CD97}"/>
                  </a:ext>
                </a:extLst>
              </p:cNvPr>
              <p:cNvSpPr txBox="1"/>
              <p:nvPr/>
            </p:nvSpPr>
            <p:spPr>
              <a:xfrm rot="16200000">
                <a:off x="706156" y="3455524"/>
                <a:ext cx="698886" cy="230832"/>
              </a:xfrm>
              <a:prstGeom prst="rect">
                <a:avLst/>
              </a:prstGeom>
              <a:noFill/>
            </p:spPr>
            <p:txBody>
              <a:bodyPr wrap="square" rtlCol="0">
                <a:spAutoFit/>
              </a:bodyPr>
              <a:lstStyle/>
              <a:p>
                <a:r>
                  <a:rPr lang="hu-HU" sz="900" smtClean="0">
                    <a:latin typeface="Calibri" panose="020F0502020204030204" pitchFamily="34" charset="0"/>
                    <a:cs typeface="Calibri" panose="020F0502020204030204" pitchFamily="34" charset="0"/>
                  </a:rPr>
                  <a:t>mGI.412/3</a:t>
                </a:r>
                <a:endParaRPr lang="hu-HU" sz="900" dirty="0">
                  <a:latin typeface="Calibri" panose="020F0502020204030204" pitchFamily="34" charset="0"/>
                  <a:cs typeface="Calibri" panose="020F0502020204030204" pitchFamily="34" charset="0"/>
                </a:endParaRPr>
              </a:p>
            </p:txBody>
          </p:sp>
          <p:sp>
            <p:nvSpPr>
              <p:cNvPr id="162" name="Bal oldali kapcsos zárójel 161"/>
              <p:cNvSpPr/>
              <p:nvPr/>
            </p:nvSpPr>
            <p:spPr>
              <a:xfrm>
                <a:off x="1123384" y="3370113"/>
                <a:ext cx="72000" cy="40957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
            <p:nvSpPr>
              <p:cNvPr id="163" name="Szövegdoboz 162">
                <a:extLst>
                  <a:ext uri="{FF2B5EF4-FFF2-40B4-BE49-F238E27FC236}">
                    <a16:creationId xmlns="" xmlns:a16="http://schemas.microsoft.com/office/drawing/2014/main" id="{8899D434-0AD4-4495-BB7F-85F7A8B52F31}"/>
                  </a:ext>
                </a:extLst>
              </p:cNvPr>
              <p:cNvSpPr txBox="1"/>
              <p:nvPr/>
            </p:nvSpPr>
            <p:spPr>
              <a:xfrm>
                <a:off x="1098674" y="3313507"/>
                <a:ext cx="193555" cy="215444"/>
              </a:xfrm>
              <a:prstGeom prst="rect">
                <a:avLst/>
              </a:prstGeom>
              <a:noFill/>
            </p:spPr>
            <p:txBody>
              <a:bodyPr wrap="square" rtlCol="0">
                <a:spAutoFit/>
              </a:bodyPr>
              <a:lstStyle/>
              <a:p>
                <a:r>
                  <a:rPr lang="hu-HU" sz="800" smtClean="0"/>
                  <a:t>a</a:t>
                </a:r>
                <a:endParaRPr lang="hu-HU" sz="800" dirty="0"/>
              </a:p>
            </p:txBody>
          </p:sp>
          <p:sp>
            <p:nvSpPr>
              <p:cNvPr id="164" name="Szövegdoboz 163">
                <a:extLst>
                  <a:ext uri="{FF2B5EF4-FFF2-40B4-BE49-F238E27FC236}">
                    <a16:creationId xmlns="" xmlns:a16="http://schemas.microsoft.com/office/drawing/2014/main" id="{8899D434-0AD4-4495-BB7F-85F7A8B52F31}"/>
                  </a:ext>
                </a:extLst>
              </p:cNvPr>
              <p:cNvSpPr txBox="1"/>
              <p:nvPr/>
            </p:nvSpPr>
            <p:spPr>
              <a:xfrm>
                <a:off x="1094972" y="3416937"/>
                <a:ext cx="193555" cy="215444"/>
              </a:xfrm>
              <a:prstGeom prst="rect">
                <a:avLst/>
              </a:prstGeom>
              <a:noFill/>
            </p:spPr>
            <p:txBody>
              <a:bodyPr wrap="square" rtlCol="0">
                <a:spAutoFit/>
              </a:bodyPr>
              <a:lstStyle/>
              <a:p>
                <a:r>
                  <a:rPr lang="hu-HU" sz="800" smtClean="0"/>
                  <a:t>b</a:t>
                </a:r>
                <a:endParaRPr lang="hu-HU" sz="800" dirty="0"/>
              </a:p>
            </p:txBody>
          </p:sp>
        </p:grpSp>
        <p:grpSp>
          <p:nvGrpSpPr>
            <p:cNvPr id="177" name="Csoportba foglalás 176"/>
            <p:cNvGrpSpPr/>
            <p:nvPr/>
          </p:nvGrpSpPr>
          <p:grpSpPr>
            <a:xfrm>
              <a:off x="887413" y="803920"/>
              <a:ext cx="2448000" cy="1332000"/>
              <a:chOff x="1068388" y="803920"/>
              <a:chExt cx="2448000" cy="1332000"/>
            </a:xfrm>
          </p:grpSpPr>
          <p:pic>
            <p:nvPicPr>
              <p:cNvPr id="167" name="Picture 3"/>
              <p:cNvPicPr>
                <a:picLocks noChangeAspect="1" noChangeArrowheads="1"/>
              </p:cNvPicPr>
              <p:nvPr/>
            </p:nvPicPr>
            <p:blipFill>
              <a:blip r:embed="rId2" cstate="print"/>
              <a:srcRect l="44125" t="49045" r="29275" b="34029"/>
              <a:stretch>
                <a:fillRect/>
              </a:stretch>
            </p:blipFill>
            <p:spPr bwMode="auto">
              <a:xfrm>
                <a:off x="1532117" y="1341438"/>
                <a:ext cx="1926000" cy="671512"/>
              </a:xfrm>
              <a:prstGeom prst="rect">
                <a:avLst/>
              </a:prstGeom>
              <a:noFill/>
              <a:ln w="9525">
                <a:noFill/>
                <a:miter lim="800000"/>
                <a:headEnd/>
                <a:tailEnd/>
              </a:ln>
            </p:spPr>
          </p:pic>
          <p:sp>
            <p:nvSpPr>
              <p:cNvPr id="168" name="Szövegdoboz 167"/>
              <p:cNvSpPr txBox="1"/>
              <p:nvPr/>
            </p:nvSpPr>
            <p:spPr>
              <a:xfrm>
                <a:off x="1077913" y="1248670"/>
                <a:ext cx="543690" cy="290812"/>
              </a:xfrm>
              <a:prstGeom prst="rect">
                <a:avLst/>
              </a:prstGeom>
              <a:noFill/>
            </p:spPr>
            <p:txBody>
              <a:bodyPr wrap="none" rtlCol="0">
                <a:spAutoFit/>
              </a:bodyPr>
              <a:lstStyle/>
              <a:p>
                <a:r>
                  <a:rPr lang="hu-HU" sz="900" smtClean="0">
                    <a:latin typeface="Arial" pitchFamily="34" charset="0"/>
                    <a:cs typeface="Arial" pitchFamily="34" charset="0"/>
                  </a:rPr>
                  <a:t>500 bp</a:t>
                </a:r>
                <a:endParaRPr lang="hu-HU" sz="900">
                  <a:latin typeface="Arial" pitchFamily="34" charset="0"/>
                  <a:cs typeface="Arial" pitchFamily="34" charset="0"/>
                </a:endParaRPr>
              </a:p>
            </p:txBody>
          </p:sp>
          <p:sp>
            <p:nvSpPr>
              <p:cNvPr id="169" name="Szövegdoboz 168"/>
              <p:cNvSpPr txBox="1"/>
              <p:nvPr/>
            </p:nvSpPr>
            <p:spPr>
              <a:xfrm>
                <a:off x="1068388" y="1572520"/>
                <a:ext cx="537327" cy="230832"/>
              </a:xfrm>
              <a:prstGeom prst="rect">
                <a:avLst/>
              </a:prstGeom>
              <a:noFill/>
            </p:spPr>
            <p:txBody>
              <a:bodyPr wrap="none" rtlCol="0">
                <a:spAutoFit/>
              </a:bodyPr>
              <a:lstStyle/>
              <a:p>
                <a:r>
                  <a:rPr lang="hu-HU" sz="900" smtClean="0">
                    <a:latin typeface="Arial" pitchFamily="34" charset="0"/>
                    <a:cs typeface="Arial" pitchFamily="34" charset="0"/>
                  </a:rPr>
                  <a:t>200 bp</a:t>
                </a:r>
                <a:endParaRPr lang="hu-HU" sz="900">
                  <a:latin typeface="Arial" pitchFamily="34" charset="0"/>
                  <a:cs typeface="Arial" pitchFamily="34" charset="0"/>
                </a:endParaRPr>
              </a:p>
            </p:txBody>
          </p:sp>
          <p:sp>
            <p:nvSpPr>
              <p:cNvPr id="170" name="Szövegdoboz 169"/>
              <p:cNvSpPr txBox="1"/>
              <p:nvPr/>
            </p:nvSpPr>
            <p:spPr>
              <a:xfrm>
                <a:off x="1563785" y="1113828"/>
                <a:ext cx="295527" cy="310200"/>
              </a:xfrm>
              <a:prstGeom prst="rect">
                <a:avLst/>
              </a:prstGeom>
              <a:noFill/>
            </p:spPr>
            <p:txBody>
              <a:bodyPr wrap="none" rtlCol="0">
                <a:spAutoFit/>
              </a:bodyPr>
              <a:lstStyle/>
              <a:p>
                <a:r>
                  <a:rPr lang="hu-HU" sz="1000" smtClean="0">
                    <a:latin typeface="Arial" pitchFamily="34" charset="0"/>
                    <a:cs typeface="Arial" pitchFamily="34" charset="0"/>
                  </a:rPr>
                  <a:t>M</a:t>
                </a:r>
                <a:endParaRPr lang="hu-HU" sz="1000">
                  <a:latin typeface="Arial" pitchFamily="34" charset="0"/>
                  <a:cs typeface="Arial" pitchFamily="34" charset="0"/>
                </a:endParaRPr>
              </a:p>
            </p:txBody>
          </p:sp>
          <p:sp>
            <p:nvSpPr>
              <p:cNvPr id="171" name="Szövegdoboz 170"/>
              <p:cNvSpPr txBox="1"/>
              <p:nvPr/>
            </p:nvSpPr>
            <p:spPr>
              <a:xfrm>
                <a:off x="1897784" y="1113000"/>
                <a:ext cx="1531480" cy="310200"/>
              </a:xfrm>
              <a:prstGeom prst="rect">
                <a:avLst/>
              </a:prstGeom>
              <a:noFill/>
            </p:spPr>
            <p:txBody>
              <a:bodyPr wrap="none" rtlCol="0">
                <a:spAutoFit/>
              </a:bodyPr>
              <a:lstStyle/>
              <a:p>
                <a:r>
                  <a:rPr lang="hu-HU" sz="1000" smtClean="0">
                    <a:latin typeface="Arial" pitchFamily="34" charset="0"/>
                    <a:cs typeface="Arial" pitchFamily="34" charset="0"/>
                  </a:rPr>
                  <a:t>1      2      3      DES    -</a:t>
                </a:r>
                <a:endParaRPr lang="hu-HU" sz="1000">
                  <a:latin typeface="Arial" pitchFamily="34" charset="0"/>
                  <a:cs typeface="Arial" pitchFamily="34" charset="0"/>
                </a:endParaRPr>
              </a:p>
            </p:txBody>
          </p:sp>
          <p:sp>
            <p:nvSpPr>
              <p:cNvPr id="172" name="Szövegdoboz 171"/>
              <p:cNvSpPr txBox="1"/>
              <p:nvPr/>
            </p:nvSpPr>
            <p:spPr>
              <a:xfrm>
                <a:off x="1973890" y="851545"/>
                <a:ext cx="774571" cy="276999"/>
              </a:xfrm>
              <a:prstGeom prst="rect">
                <a:avLst/>
              </a:prstGeom>
              <a:noFill/>
            </p:spPr>
            <p:txBody>
              <a:bodyPr wrap="none" rtlCol="0">
                <a:spAutoFit/>
              </a:bodyPr>
              <a:lstStyle/>
              <a:p>
                <a:r>
                  <a:rPr lang="hu-HU" sz="1200" smtClean="0">
                    <a:latin typeface="Arial" pitchFamily="34" charset="0"/>
                    <a:cs typeface="Arial" pitchFamily="34" charset="0"/>
                  </a:rPr>
                  <a:t>mGI.412</a:t>
                </a:r>
                <a:endParaRPr lang="hu-HU" sz="1200">
                  <a:latin typeface="Arial" pitchFamily="34" charset="0"/>
                  <a:cs typeface="Arial" pitchFamily="34" charset="0"/>
                </a:endParaRPr>
              </a:p>
            </p:txBody>
          </p:sp>
          <p:sp>
            <p:nvSpPr>
              <p:cNvPr id="173" name="Téglalap 172">
                <a:extLst>
                  <a:ext uri="{FF2B5EF4-FFF2-40B4-BE49-F238E27FC236}">
                    <a16:creationId xmlns="" xmlns:a16="http://schemas.microsoft.com/office/drawing/2014/main" id="{4A6A010D-0163-4E27-A413-39AB71FA6B26}"/>
                  </a:ext>
                </a:extLst>
              </p:cNvPr>
              <p:cNvSpPr/>
              <p:nvPr/>
            </p:nvSpPr>
            <p:spPr>
              <a:xfrm>
                <a:off x="1097300" y="803920"/>
                <a:ext cx="2419088" cy="1332000"/>
              </a:xfrm>
              <a:prstGeom prst="rect">
                <a:avLst/>
              </a:prstGeom>
              <a:noFill/>
              <a:ln w="9525" cap="flat" cmpd="sng" algn="ctr">
                <a:solidFill>
                  <a:schemeClr val="bg2">
                    <a:lumMod val="9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hu-HU"/>
              </a:p>
            </p:txBody>
          </p:sp>
          <p:cxnSp>
            <p:nvCxnSpPr>
              <p:cNvPr id="174" name="Egyenes összekötő 173"/>
              <p:cNvCxnSpPr/>
              <p:nvPr/>
            </p:nvCxnSpPr>
            <p:spPr>
              <a:xfrm>
                <a:off x="1906313" y="1111345"/>
                <a:ext cx="8378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6" name="Szövegdoboz 175">
              <a:extLst>
                <a:ext uri="{FF2B5EF4-FFF2-40B4-BE49-F238E27FC236}">
                  <a16:creationId xmlns="" xmlns:a16="http://schemas.microsoft.com/office/drawing/2014/main" id="{A2E63531-9A42-4942-ACC7-6E6F90A84DAE}"/>
                </a:ext>
              </a:extLst>
            </p:cNvPr>
            <p:cNvSpPr txBox="1"/>
            <p:nvPr/>
          </p:nvSpPr>
          <p:spPr>
            <a:xfrm>
              <a:off x="591510" y="673335"/>
              <a:ext cx="322418" cy="369332"/>
            </a:xfrm>
            <a:prstGeom prst="rect">
              <a:avLst/>
            </a:prstGeom>
            <a:noFill/>
          </p:spPr>
          <p:txBody>
            <a:bodyPr wrap="square" rtlCol="0">
              <a:spAutoFit/>
            </a:bodyPr>
            <a:lstStyle/>
            <a:p>
              <a:r>
                <a:rPr lang="hu-HU" dirty="0"/>
                <a:t>A</a:t>
              </a:r>
            </a:p>
          </p:txBody>
        </p:sp>
        <p:sp>
          <p:nvSpPr>
            <p:cNvPr id="175" name="Téglalap 174"/>
            <p:cNvSpPr/>
            <p:nvPr/>
          </p:nvSpPr>
          <p:spPr>
            <a:xfrm>
              <a:off x="876300" y="2472547"/>
              <a:ext cx="5220000" cy="363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8" name="Szövegdoboz 177">
              <a:extLst>
                <a:ext uri="{FF2B5EF4-FFF2-40B4-BE49-F238E27FC236}">
                  <a16:creationId xmlns="" xmlns:a16="http://schemas.microsoft.com/office/drawing/2014/main" id="{16F29B35-23DB-42A3-B738-FF19B461D464}"/>
                </a:ext>
              </a:extLst>
            </p:cNvPr>
            <p:cNvSpPr txBox="1"/>
            <p:nvPr/>
          </p:nvSpPr>
          <p:spPr>
            <a:xfrm>
              <a:off x="3514725" y="657225"/>
              <a:ext cx="322418" cy="400110"/>
            </a:xfrm>
            <a:prstGeom prst="rect">
              <a:avLst/>
            </a:prstGeom>
            <a:noFill/>
          </p:spPr>
          <p:txBody>
            <a:bodyPr wrap="square" rtlCol="0">
              <a:spAutoFit/>
            </a:bodyPr>
            <a:lstStyle/>
            <a:p>
              <a:r>
                <a:rPr lang="hu-HU" sz="2000" dirty="0"/>
                <a:t>B</a:t>
              </a:r>
            </a:p>
          </p:txBody>
        </p:sp>
        <p:sp>
          <p:nvSpPr>
            <p:cNvPr id="179" name="Szövegdoboz 178">
              <a:extLst>
                <a:ext uri="{FF2B5EF4-FFF2-40B4-BE49-F238E27FC236}">
                  <a16:creationId xmlns="" xmlns:a16="http://schemas.microsoft.com/office/drawing/2014/main" id="{16F29B35-23DB-42A3-B738-FF19B461D464}"/>
                </a:ext>
              </a:extLst>
            </p:cNvPr>
            <p:cNvSpPr txBox="1"/>
            <p:nvPr/>
          </p:nvSpPr>
          <p:spPr>
            <a:xfrm>
              <a:off x="573445" y="2337308"/>
              <a:ext cx="322418" cy="400110"/>
            </a:xfrm>
            <a:prstGeom prst="rect">
              <a:avLst/>
            </a:prstGeom>
            <a:noFill/>
          </p:spPr>
          <p:txBody>
            <a:bodyPr wrap="square" rtlCol="0">
              <a:spAutoFit/>
            </a:bodyPr>
            <a:lstStyle/>
            <a:p>
              <a:r>
                <a:rPr lang="hu-HU" sz="2000" smtClean="0"/>
                <a:t>C</a:t>
              </a:r>
              <a:endParaRPr lang="hu-HU" sz="2000" dirty="0"/>
            </a:p>
          </p:txBody>
        </p:sp>
        <p:sp>
          <p:nvSpPr>
            <p:cNvPr id="180" name="Szövegdoboz 179"/>
            <p:cNvSpPr txBox="1"/>
            <p:nvPr/>
          </p:nvSpPr>
          <p:spPr>
            <a:xfrm>
              <a:off x="836968" y="6501254"/>
              <a:ext cx="5457114" cy="1384995"/>
            </a:xfrm>
            <a:prstGeom prst="rect">
              <a:avLst/>
            </a:prstGeom>
            <a:noFill/>
          </p:spPr>
          <p:txBody>
            <a:bodyPr wrap="square" rtlCol="0">
              <a:spAutoFit/>
            </a:bodyPr>
            <a:lstStyle/>
            <a:p>
              <a:pPr algn="just"/>
              <a:r>
                <a:rPr lang="hu-HU" sz="1200" b="1" smtClean="0">
                  <a:latin typeface="Times New Roman" pitchFamily="18" charset="0"/>
                  <a:cs typeface="Times New Roman" pitchFamily="18" charset="0"/>
                </a:rPr>
                <a:t>Fig. S9 </a:t>
              </a:r>
              <a:r>
                <a:rPr lang="hu-HU" sz="1200" smtClean="0">
                  <a:latin typeface="Times New Roman" pitchFamily="18" charset="0"/>
                  <a:cs typeface="Times New Roman" pitchFamily="18" charset="0"/>
                </a:rPr>
                <a:t>Detection the mutations in the mGI.412 lines derived from the potato cv. Désirée. </a:t>
              </a:r>
              <a:r>
                <a:rPr lang="hu-HU" sz="1200" b="1" smtClean="0">
                  <a:latin typeface="Times New Roman" pitchFamily="18" charset="0"/>
                  <a:cs typeface="Times New Roman" pitchFamily="18" charset="0"/>
                </a:rPr>
                <a:t>(A) </a:t>
              </a:r>
              <a:r>
                <a:rPr lang="hu-HU" sz="1200" smtClean="0">
                  <a:latin typeface="Times New Roman" pitchFamily="18" charset="0"/>
                  <a:cs typeface="Times New Roman" pitchFamily="18" charset="0"/>
                </a:rPr>
                <a:t>PCR products on agarose gel obtained from the genomic DNA of the mGI.412 mutants and Désirée (DES) using the primer pair corresponding to the gRNAs specific for </a:t>
              </a:r>
              <a:r>
                <a:rPr lang="hu-HU" sz="1200" i="1" smtClean="0">
                  <a:latin typeface="Times New Roman" pitchFamily="18" charset="0"/>
                  <a:cs typeface="Times New Roman" pitchFamily="18" charset="0"/>
                </a:rPr>
                <a:t>GI.12</a:t>
              </a:r>
              <a:r>
                <a:rPr lang="hu-HU" sz="1200" smtClean="0">
                  <a:latin typeface="Times New Roman" pitchFamily="18" charset="0"/>
                  <a:cs typeface="Times New Roman" pitchFamily="18" charset="0"/>
                </a:rPr>
                <a:t>. </a:t>
              </a:r>
              <a:r>
                <a:rPr lang="hu-HU" sz="1200" b="1" smtClean="0">
                  <a:latin typeface="Times New Roman" pitchFamily="18" charset="0"/>
                  <a:cs typeface="Times New Roman" pitchFamily="18" charset="0"/>
                </a:rPr>
                <a:t>(B) </a:t>
              </a:r>
              <a:r>
                <a:rPr lang="hu-HU" sz="1200" smtClean="0">
                  <a:latin typeface="Times New Roman" pitchFamily="18" charset="0"/>
                  <a:cs typeface="Times New Roman" pitchFamily="18" charset="0"/>
                </a:rPr>
                <a:t>qPCR result obtained from the genomic DNA of the mGI.412 mutants and DES using the primer pair corresponding to the gRNAs specific for </a:t>
              </a:r>
              <a:r>
                <a:rPr lang="hu-HU" sz="1200" i="1" smtClean="0">
                  <a:latin typeface="Times New Roman" pitchFamily="18" charset="0"/>
                  <a:cs typeface="Times New Roman" pitchFamily="18" charset="0"/>
                </a:rPr>
                <a:t>GI.12</a:t>
              </a:r>
              <a:r>
                <a:rPr lang="hu-HU" sz="1200" smtClean="0">
                  <a:latin typeface="Times New Roman" pitchFamily="18" charset="0"/>
                  <a:cs typeface="Times New Roman" pitchFamily="18" charset="0"/>
                </a:rPr>
                <a:t>. </a:t>
              </a:r>
              <a:r>
                <a:rPr lang="hu-HU" sz="1200" b="1" smtClean="0">
                  <a:latin typeface="Times New Roman" pitchFamily="18" charset="0"/>
                  <a:cs typeface="Times New Roman" pitchFamily="18" charset="0"/>
                </a:rPr>
                <a:t>(C) </a:t>
              </a:r>
              <a:r>
                <a:rPr lang="hu-HU" sz="1200" smtClean="0">
                  <a:latin typeface="Times New Roman" pitchFamily="18" charset="0"/>
                  <a:cs typeface="Times New Roman" pitchFamily="18" charset="0"/>
                </a:rPr>
                <a:t>Schematic drawing presenting the genomic structure of </a:t>
              </a:r>
              <a:r>
                <a:rPr lang="hu-HU" sz="1200" i="1" smtClean="0">
                  <a:latin typeface="Times New Roman" pitchFamily="18" charset="0"/>
                  <a:cs typeface="Times New Roman" pitchFamily="18" charset="0"/>
                </a:rPr>
                <a:t>GI.12 </a:t>
              </a:r>
              <a:r>
                <a:rPr lang="hu-HU" sz="1200" smtClean="0">
                  <a:latin typeface="Times New Roman" pitchFamily="18" charset="0"/>
                  <a:cs typeface="Times New Roman" pitchFamily="18" charset="0"/>
                </a:rPr>
                <a:t>and the mutations in the mGI.412 lines. See the Fig. S2 legend for more details. </a:t>
              </a:r>
              <a:endParaRPr lang="hu-HU" sz="120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srcRect/>
            <a:stretch>
              <a:fillRect/>
            </a:stretch>
          </p:blipFill>
          <p:spPr bwMode="auto">
            <a:xfrm>
              <a:off x="3868847" y="798513"/>
              <a:ext cx="2213877" cy="1332000"/>
            </a:xfrm>
            <a:prstGeom prst="rect">
              <a:avLst/>
            </a:prstGeom>
            <a:noFill/>
            <a:ln w="9525">
              <a:noFill/>
              <a:miter lim="800000"/>
              <a:headEnd/>
              <a:tailEnd/>
            </a:ln>
            <a:effectLst/>
          </p:spPr>
        </p:pic>
      </p:grpSp>
      <p:cxnSp>
        <p:nvCxnSpPr>
          <p:cNvPr id="182" name="Egyenes összekötő 181"/>
          <p:cNvCxnSpPr/>
          <p:nvPr/>
        </p:nvCxnSpPr>
        <p:spPr>
          <a:xfrm flipH="1">
            <a:off x="5064036" y="4868455"/>
            <a:ext cx="0" cy="6480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Egyenes összekötő 45"/>
          <p:cNvCxnSpPr/>
          <p:nvPr/>
        </p:nvCxnSpPr>
        <p:spPr>
          <a:xfrm>
            <a:off x="5153873" y="3733336"/>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5" name="Szövegdoboz 184">
            <a:extLst>
              <a:ext uri="{FF2B5EF4-FFF2-40B4-BE49-F238E27FC236}">
                <a16:creationId xmlns="" xmlns:a16="http://schemas.microsoft.com/office/drawing/2014/main" id="{4EE76BA7-CD12-41BB-977C-C5A7BBC8776B}"/>
              </a:ext>
            </a:extLst>
          </p:cNvPr>
          <p:cNvSpPr txBox="1"/>
          <p:nvPr/>
        </p:nvSpPr>
        <p:spPr>
          <a:xfrm>
            <a:off x="4951709" y="3563020"/>
            <a:ext cx="389248" cy="246221"/>
          </a:xfrm>
          <a:prstGeom prst="rect">
            <a:avLst/>
          </a:prstGeom>
          <a:noFill/>
        </p:spPr>
        <p:txBody>
          <a:bodyPr wrap="square" rtlCol="0">
            <a:spAutoFit/>
          </a:bodyPr>
          <a:lstStyle/>
          <a:p>
            <a:r>
              <a:rPr lang="hu-HU" sz="1000" smtClean="0"/>
              <a:t>P10</a:t>
            </a:r>
            <a:endParaRPr lang="hu-HU" sz="1000" dirty="0"/>
          </a:p>
        </p:txBody>
      </p:sp>
      <p:sp>
        <p:nvSpPr>
          <p:cNvPr id="184" name="Rectangle 135"/>
          <p:cNvSpPr>
            <a:spLocks noChangeArrowheads="1"/>
          </p:cNvSpPr>
          <p:nvPr/>
        </p:nvSpPr>
        <p:spPr bwMode="auto">
          <a:xfrm>
            <a:off x="5117873" y="3768177"/>
            <a:ext cx="72000" cy="720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48" name="Egyenes összekötő 47"/>
          <p:cNvCxnSpPr/>
          <p:nvPr/>
        </p:nvCxnSpPr>
        <p:spPr>
          <a:xfrm>
            <a:off x="2963084" y="3718180"/>
            <a:ext cx="0" cy="1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8" name="Rectangle 135"/>
          <p:cNvSpPr>
            <a:spLocks noChangeArrowheads="1"/>
          </p:cNvSpPr>
          <p:nvPr/>
        </p:nvSpPr>
        <p:spPr bwMode="auto">
          <a:xfrm>
            <a:off x="2926467" y="3761932"/>
            <a:ext cx="72000" cy="648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90" name="Szövegdoboz 189">
            <a:extLst>
              <a:ext uri="{FF2B5EF4-FFF2-40B4-BE49-F238E27FC236}">
                <a16:creationId xmlns="" xmlns:a16="http://schemas.microsoft.com/office/drawing/2014/main" id="{FB5D1EFF-46EC-4938-B102-FB865C9DF97C}"/>
              </a:ext>
            </a:extLst>
          </p:cNvPr>
          <p:cNvSpPr txBox="1"/>
          <p:nvPr/>
        </p:nvSpPr>
        <p:spPr>
          <a:xfrm>
            <a:off x="2808033" y="3548289"/>
            <a:ext cx="467746" cy="246221"/>
          </a:xfrm>
          <a:prstGeom prst="rect">
            <a:avLst/>
          </a:prstGeom>
          <a:noFill/>
        </p:spPr>
        <p:txBody>
          <a:bodyPr wrap="square" rtlCol="0">
            <a:spAutoFit/>
          </a:bodyPr>
          <a:lstStyle/>
          <a:p>
            <a:r>
              <a:rPr lang="hu-HU" sz="1000" smtClean="0"/>
              <a:t>P9</a:t>
            </a:r>
            <a:endParaRPr lang="hu-HU" sz="1000" dirty="0"/>
          </a:p>
        </p:txBody>
      </p:sp>
      <p:sp>
        <p:nvSpPr>
          <p:cNvPr id="191" name="Rectangle 135"/>
          <p:cNvSpPr>
            <a:spLocks noChangeArrowheads="1"/>
          </p:cNvSpPr>
          <p:nvPr/>
        </p:nvSpPr>
        <p:spPr bwMode="auto">
          <a:xfrm>
            <a:off x="5031469" y="4404239"/>
            <a:ext cx="28800" cy="64800"/>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hu-HU"/>
          </a:p>
        </p:txBody>
      </p:sp>
      <p:cxnSp>
        <p:nvCxnSpPr>
          <p:cNvPr id="49" name="Egyenes összekötő 48"/>
          <p:cNvCxnSpPr/>
          <p:nvPr/>
        </p:nvCxnSpPr>
        <p:spPr>
          <a:xfrm>
            <a:off x="1554490" y="3800461"/>
            <a:ext cx="3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té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ém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12964</TotalTime>
  <Words>1813</Words>
  <Application>Microsoft Office PowerPoint</Application>
  <PresentationFormat>A4 (210x297 mm)</PresentationFormat>
  <Paragraphs>366</Paragraphs>
  <Slides>12</Slides>
  <Notes>0</Notes>
  <HiddenSlides>0</HiddenSlides>
  <MMClips>0</MMClips>
  <ScaleCrop>false</ScaleCrop>
  <HeadingPairs>
    <vt:vector size="4" baseType="variant">
      <vt:variant>
        <vt:lpstr>Téma</vt:lpstr>
      </vt:variant>
      <vt:variant>
        <vt:i4>1</vt:i4>
      </vt:variant>
      <vt:variant>
        <vt:lpstr>Diacímek</vt:lpstr>
      </vt:variant>
      <vt:variant>
        <vt:i4>12</vt:i4>
      </vt:variant>
    </vt:vector>
  </HeadingPairs>
  <TitlesOfParts>
    <vt:vector size="13" baseType="lpstr">
      <vt:lpstr>Office-téma</vt:lpstr>
      <vt:lpstr>1. dia</vt:lpstr>
      <vt:lpstr>2. dia</vt:lpstr>
      <vt:lpstr>3. dia</vt:lpstr>
      <vt:lpstr>4. dia</vt:lpstr>
      <vt:lpstr>5. dia</vt:lpstr>
      <vt:lpstr>6. dia</vt:lpstr>
      <vt:lpstr>7. dia</vt:lpstr>
      <vt:lpstr>8. dia</vt:lpstr>
      <vt:lpstr>9. dia</vt:lpstr>
      <vt:lpstr>10. dia</vt:lpstr>
      <vt:lpstr>11. dia</vt:lpstr>
      <vt:lpstr>12. dia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Karsai-Rektenwald Flóra</dc:creator>
  <cp:lastModifiedBy>Banfalvi</cp:lastModifiedBy>
  <cp:revision>729</cp:revision>
  <dcterms:created xsi:type="dcterms:W3CDTF">2023-08-25T07:57:17Z</dcterms:created>
  <dcterms:modified xsi:type="dcterms:W3CDTF">2026-01-28T15:48:13Z</dcterms:modified>
</cp:coreProperties>
</file>