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1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61" autoAdjust="0"/>
    <p:restoredTop sz="89214" autoAdjust="0"/>
  </p:normalViewPr>
  <p:slideViewPr>
    <p:cSldViewPr snapToGrid="0">
      <p:cViewPr varScale="1">
        <p:scale>
          <a:sx n="116" d="100"/>
          <a:sy n="116" d="100"/>
        </p:scale>
        <p:origin x="12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38A074-1481-492F-A95A-21E18F39ABDE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B5C4AB-09E0-4E16-B93B-1F05136852E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9027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Supplementary Fig. S2 Comparative phenotypic characterisation of the C1 and C4 cell strains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(a)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Growth Index per week measured over a period of 5 months. Solid and dashed lines represent cultures started at two independent time-points. 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(b, c)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Cell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fresh weight and dry weight over the culture cycle. 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(d)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Mean packed cell volume over the culture cycle. Data shown as mean of two technical replicates. 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Black curves C1, </a:t>
            </a:r>
            <a:r>
              <a:rPr lang="en-GB"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grey curves 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C4. 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B5C4AB-09E0-4E16-B93B-1F05136852E8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3688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9726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267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4874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1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6352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1311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814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0063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7786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173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971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4A26E-F362-49FA-A315-2960283716CA}" type="datetimeFigureOut">
              <a:rPr lang="de-DE" smtClean="0"/>
              <a:t>17.07.21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61F6C-6FB3-47C9-8E4F-519ADED28E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5320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8579" y="864119"/>
            <a:ext cx="3112639" cy="1899693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8579" y="3424294"/>
            <a:ext cx="3112639" cy="1983880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2246054" y="5478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2335906" y="309270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8835" y="179302"/>
            <a:ext cx="2672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Fig. S2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73F078B-4B19-1A49-AF59-1FCAF566214E}"/>
              </a:ext>
            </a:extLst>
          </p:cNvPr>
          <p:cNvGrpSpPr/>
          <p:nvPr/>
        </p:nvGrpSpPr>
        <p:grpSpPr>
          <a:xfrm>
            <a:off x="5782793" y="3089670"/>
            <a:ext cx="3538628" cy="2437467"/>
            <a:chOff x="5523484" y="3089670"/>
            <a:chExt cx="3369260" cy="243746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696AED0-7459-9C48-82E4-B1A16B9AB885}"/>
                </a:ext>
              </a:extLst>
            </p:cNvPr>
            <p:cNvGrpSpPr/>
            <p:nvPr/>
          </p:nvGrpSpPr>
          <p:grpSpPr>
            <a:xfrm>
              <a:off x="5523484" y="3089670"/>
              <a:ext cx="3369260" cy="2314635"/>
              <a:chOff x="5523484" y="2898598"/>
              <a:chExt cx="3369260" cy="2314635"/>
            </a:xfrm>
          </p:grpSpPr>
          <p:sp>
            <p:nvSpPr>
              <p:cNvPr id="15" name="Textfeld 14"/>
              <p:cNvSpPr txBox="1"/>
              <p:nvPr/>
            </p:nvSpPr>
            <p:spPr>
              <a:xfrm>
                <a:off x="5932114" y="2898598"/>
                <a:ext cx="3257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1921035A-3518-0445-9F96-7DE3F2048EC9}"/>
                  </a:ext>
                </a:extLst>
              </p:cNvPr>
              <p:cNvGrpSpPr/>
              <p:nvPr/>
            </p:nvGrpSpPr>
            <p:grpSpPr>
              <a:xfrm>
                <a:off x="5523484" y="3177294"/>
                <a:ext cx="3369260" cy="2035939"/>
                <a:chOff x="5523484" y="3136350"/>
                <a:chExt cx="3369260" cy="2035939"/>
              </a:xfrm>
            </p:grpSpPr>
            <p:pic>
              <p:nvPicPr>
                <p:cNvPr id="9" name="Grafik 8"/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523484" y="3160609"/>
                  <a:ext cx="3112639" cy="2011680"/>
                </a:xfrm>
                <a:prstGeom prst="rect">
                  <a:avLst/>
                </a:prstGeom>
              </p:spPr>
            </p:pic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513DD5C7-332B-3749-8CDB-7FD9021C0BF6}"/>
                    </a:ext>
                  </a:extLst>
                </p:cNvPr>
                <p:cNvSpPr txBox="1"/>
                <p:nvPr/>
              </p:nvSpPr>
              <p:spPr>
                <a:xfrm>
                  <a:off x="8526938" y="3136350"/>
                  <a:ext cx="348298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C4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6217BFF8-70D2-BE46-8040-E9A62EE169C8}"/>
                    </a:ext>
                  </a:extLst>
                </p:cNvPr>
                <p:cNvSpPr txBox="1"/>
                <p:nvPr/>
              </p:nvSpPr>
              <p:spPr>
                <a:xfrm>
                  <a:off x="8526938" y="3668110"/>
                  <a:ext cx="365806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C1</a:t>
                  </a: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14FFABF0-3854-B249-A7D5-889040F6BF9F}"/>
                    </a:ext>
                  </a:extLst>
                </p:cNvPr>
                <p:cNvSpPr/>
                <p:nvPr/>
              </p:nvSpPr>
              <p:spPr>
                <a:xfrm>
                  <a:off x="6244192" y="3267155"/>
                  <a:ext cx="600632" cy="29438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802BA05-4153-4F4F-9B82-1DFD135E5AC3}"/>
                </a:ext>
              </a:extLst>
            </p:cNvPr>
            <p:cNvSpPr/>
            <p:nvPr/>
          </p:nvSpPr>
          <p:spPr>
            <a:xfrm>
              <a:off x="5895140" y="5122931"/>
              <a:ext cx="2740983" cy="4042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A312A9A4-946F-E641-9149-716BD0F1E07B}"/>
                </a:ext>
              </a:extLst>
            </p:cNvPr>
            <p:cNvSpPr txBox="1"/>
            <p:nvPr/>
          </p:nvSpPr>
          <p:spPr>
            <a:xfrm>
              <a:off x="5809281" y="5048810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7157F6A6-9076-A046-B09B-98FF51F568A0}"/>
                </a:ext>
              </a:extLst>
            </p:cNvPr>
            <p:cNvSpPr txBox="1"/>
            <p:nvPr/>
          </p:nvSpPr>
          <p:spPr>
            <a:xfrm>
              <a:off x="6090938" y="5189308"/>
              <a:ext cx="231345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time after subcultivation [d]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Textfeld 40">
              <a:extLst>
                <a:ext uri="{FF2B5EF4-FFF2-40B4-BE49-F238E27FC236}">
                  <a16:creationId xmlns:a16="http://schemas.microsoft.com/office/drawing/2014/main" id="{EEBD1B85-CFD4-6746-9210-2B347F7756DA}"/>
                </a:ext>
              </a:extLst>
            </p:cNvPr>
            <p:cNvSpPr txBox="1"/>
            <p:nvPr/>
          </p:nvSpPr>
          <p:spPr>
            <a:xfrm>
              <a:off x="7508881" y="5030468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Textfeld 40">
              <a:extLst>
                <a:ext uri="{FF2B5EF4-FFF2-40B4-BE49-F238E27FC236}">
                  <a16:creationId xmlns:a16="http://schemas.microsoft.com/office/drawing/2014/main" id="{F78D681B-ADE2-6049-99BB-6BE004C4BB22}"/>
                </a:ext>
              </a:extLst>
            </p:cNvPr>
            <p:cNvSpPr txBox="1"/>
            <p:nvPr/>
          </p:nvSpPr>
          <p:spPr>
            <a:xfrm>
              <a:off x="6658418" y="5035162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D46E3DC-796A-A246-AFE3-245A13960265}"/>
              </a:ext>
            </a:extLst>
          </p:cNvPr>
          <p:cNvGrpSpPr/>
          <p:nvPr/>
        </p:nvGrpSpPr>
        <p:grpSpPr>
          <a:xfrm>
            <a:off x="5564585" y="787146"/>
            <a:ext cx="3642064" cy="2186075"/>
            <a:chOff x="5277980" y="787146"/>
            <a:chExt cx="3642064" cy="2186075"/>
          </a:xfrm>
        </p:grpSpPr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37132" y="891203"/>
              <a:ext cx="3112639" cy="2010431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D1B5635-3A47-0F45-A6E0-AC317F2A632A}"/>
                </a:ext>
              </a:extLst>
            </p:cNvPr>
            <p:cNvSpPr txBox="1"/>
            <p:nvPr/>
          </p:nvSpPr>
          <p:spPr>
            <a:xfrm>
              <a:off x="8554238" y="1135394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C4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75402D2-7B26-5546-B136-EBEF006D1783}"/>
                </a:ext>
              </a:extLst>
            </p:cNvPr>
            <p:cNvSpPr txBox="1"/>
            <p:nvPr/>
          </p:nvSpPr>
          <p:spPr>
            <a:xfrm>
              <a:off x="8554238" y="1680769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C1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619EDA4-04E4-FA45-8B2B-67EAD73C6585}"/>
                </a:ext>
              </a:extLst>
            </p:cNvPr>
            <p:cNvSpPr/>
            <p:nvPr/>
          </p:nvSpPr>
          <p:spPr>
            <a:xfrm>
              <a:off x="6257844" y="971812"/>
              <a:ext cx="600632" cy="2943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4C02A1E-22E8-7A46-9189-4701E7BF49E4}"/>
                </a:ext>
              </a:extLst>
            </p:cNvPr>
            <p:cNvSpPr/>
            <p:nvPr/>
          </p:nvSpPr>
          <p:spPr>
            <a:xfrm flipH="1">
              <a:off x="5800299" y="2598976"/>
              <a:ext cx="2835824" cy="3286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feld 40">
              <a:extLst>
                <a:ext uri="{FF2B5EF4-FFF2-40B4-BE49-F238E27FC236}">
                  <a16:creationId xmlns:a16="http://schemas.microsoft.com/office/drawing/2014/main" id="{F1643110-FAD9-5A47-A0C5-06B3E151DFE7}"/>
                </a:ext>
              </a:extLst>
            </p:cNvPr>
            <p:cNvSpPr txBox="1"/>
            <p:nvPr/>
          </p:nvSpPr>
          <p:spPr>
            <a:xfrm>
              <a:off x="5779827" y="2524946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feld 40">
              <a:extLst>
                <a:ext uri="{FF2B5EF4-FFF2-40B4-BE49-F238E27FC236}">
                  <a16:creationId xmlns:a16="http://schemas.microsoft.com/office/drawing/2014/main" id="{6DFA4890-A1F0-DE4A-A7D3-C56A0FE93041}"/>
                </a:ext>
              </a:extLst>
            </p:cNvPr>
            <p:cNvSpPr txBox="1"/>
            <p:nvPr/>
          </p:nvSpPr>
          <p:spPr>
            <a:xfrm>
              <a:off x="6658418" y="2522979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feld 40">
              <a:extLst>
                <a:ext uri="{FF2B5EF4-FFF2-40B4-BE49-F238E27FC236}">
                  <a16:creationId xmlns:a16="http://schemas.microsoft.com/office/drawing/2014/main" id="{D15AE3EF-E8C6-D44D-A5C5-449A069034AA}"/>
                </a:ext>
              </a:extLst>
            </p:cNvPr>
            <p:cNvSpPr txBox="1"/>
            <p:nvPr/>
          </p:nvSpPr>
          <p:spPr>
            <a:xfrm>
              <a:off x="7508881" y="2524784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feld 41">
              <a:extLst>
                <a:ext uri="{FF2B5EF4-FFF2-40B4-BE49-F238E27FC236}">
                  <a16:creationId xmlns:a16="http://schemas.microsoft.com/office/drawing/2014/main" id="{1E37F88D-B7D2-9640-801C-E0AC3CB17C10}"/>
                </a:ext>
              </a:extLst>
            </p:cNvPr>
            <p:cNvSpPr txBox="1"/>
            <p:nvPr/>
          </p:nvSpPr>
          <p:spPr>
            <a:xfrm>
              <a:off x="6061484" y="2665444"/>
              <a:ext cx="231345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time after subcultivation [d]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0B3702C-4E6E-D943-A596-0A6600440C18}"/>
                </a:ext>
              </a:extLst>
            </p:cNvPr>
            <p:cNvSpPr/>
            <p:nvPr/>
          </p:nvSpPr>
          <p:spPr>
            <a:xfrm>
              <a:off x="5411922" y="787146"/>
              <a:ext cx="397359" cy="17661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feld 40">
              <a:extLst>
                <a:ext uri="{FF2B5EF4-FFF2-40B4-BE49-F238E27FC236}">
                  <a16:creationId xmlns:a16="http://schemas.microsoft.com/office/drawing/2014/main" id="{86A4A71F-F18E-0A4D-8629-299B54333DA2}"/>
                </a:ext>
              </a:extLst>
            </p:cNvPr>
            <p:cNvSpPr txBox="1"/>
            <p:nvPr/>
          </p:nvSpPr>
          <p:spPr>
            <a:xfrm>
              <a:off x="5515557" y="1021114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feld 40">
              <a:extLst>
                <a:ext uri="{FF2B5EF4-FFF2-40B4-BE49-F238E27FC236}">
                  <a16:creationId xmlns:a16="http://schemas.microsoft.com/office/drawing/2014/main" id="{4D2C59EA-89A6-5D4F-BF3D-5F11A5FC51EA}"/>
                </a:ext>
              </a:extLst>
            </p:cNvPr>
            <p:cNvSpPr txBox="1"/>
            <p:nvPr/>
          </p:nvSpPr>
          <p:spPr>
            <a:xfrm>
              <a:off x="5615640" y="1271322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Textfeld 40">
              <a:extLst>
                <a:ext uri="{FF2B5EF4-FFF2-40B4-BE49-F238E27FC236}">
                  <a16:creationId xmlns:a16="http://schemas.microsoft.com/office/drawing/2014/main" id="{D227BCC5-128B-544A-A8F9-A1DB6642A232}"/>
                </a:ext>
              </a:extLst>
            </p:cNvPr>
            <p:cNvSpPr txBox="1"/>
            <p:nvPr/>
          </p:nvSpPr>
          <p:spPr>
            <a:xfrm>
              <a:off x="5617912" y="1546556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Textfeld 40">
              <a:extLst>
                <a:ext uri="{FF2B5EF4-FFF2-40B4-BE49-F238E27FC236}">
                  <a16:creationId xmlns:a16="http://schemas.microsoft.com/office/drawing/2014/main" id="{C6BD9732-503C-B845-B0AA-66CDD8BA393F}"/>
                </a:ext>
              </a:extLst>
            </p:cNvPr>
            <p:cNvSpPr txBox="1"/>
            <p:nvPr/>
          </p:nvSpPr>
          <p:spPr>
            <a:xfrm>
              <a:off x="5620184" y="1821780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feld 40">
              <a:extLst>
                <a:ext uri="{FF2B5EF4-FFF2-40B4-BE49-F238E27FC236}">
                  <a16:creationId xmlns:a16="http://schemas.microsoft.com/office/drawing/2014/main" id="{00A5578F-A1E5-6E41-9CDE-ED9177B21033}"/>
                </a:ext>
              </a:extLst>
            </p:cNvPr>
            <p:cNvSpPr txBox="1"/>
            <p:nvPr/>
          </p:nvSpPr>
          <p:spPr>
            <a:xfrm>
              <a:off x="5622459" y="2097014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feld 40">
              <a:extLst>
                <a:ext uri="{FF2B5EF4-FFF2-40B4-BE49-F238E27FC236}">
                  <a16:creationId xmlns:a16="http://schemas.microsoft.com/office/drawing/2014/main" id="{011E730E-9D6B-A940-A10F-3A4B4A8A693E}"/>
                </a:ext>
              </a:extLst>
            </p:cNvPr>
            <p:cNvSpPr txBox="1"/>
            <p:nvPr/>
          </p:nvSpPr>
          <p:spPr>
            <a:xfrm>
              <a:off x="5611088" y="2344948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feld 41">
              <a:extLst>
                <a:ext uri="{FF2B5EF4-FFF2-40B4-BE49-F238E27FC236}">
                  <a16:creationId xmlns:a16="http://schemas.microsoft.com/office/drawing/2014/main" id="{DC720709-973E-ED48-8188-DB02413C416C}"/>
                </a:ext>
              </a:extLst>
            </p:cNvPr>
            <p:cNvSpPr txBox="1"/>
            <p:nvPr/>
          </p:nvSpPr>
          <p:spPr>
            <a:xfrm rot="16200000">
              <a:off x="4553263" y="1579150"/>
              <a:ext cx="17572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Cell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fresh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weight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[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]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" name="Textfeld 12"/>
          <p:cNvSpPr txBox="1"/>
          <p:nvPr/>
        </p:nvSpPr>
        <p:spPr>
          <a:xfrm>
            <a:off x="6191426" y="57518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17B5CF2-A243-514D-B564-F8D004DB60D7}"/>
              </a:ext>
            </a:extLst>
          </p:cNvPr>
          <p:cNvSpPr/>
          <p:nvPr/>
        </p:nvSpPr>
        <p:spPr>
          <a:xfrm>
            <a:off x="5687357" y="3368366"/>
            <a:ext cx="431183" cy="1754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feld 40">
            <a:extLst>
              <a:ext uri="{FF2B5EF4-FFF2-40B4-BE49-F238E27FC236}">
                <a16:creationId xmlns:a16="http://schemas.microsoft.com/office/drawing/2014/main" id="{EEFE02D8-FD73-F542-AFD9-B15374BAECA7}"/>
              </a:ext>
            </a:extLst>
          </p:cNvPr>
          <p:cNvSpPr txBox="1"/>
          <p:nvPr/>
        </p:nvSpPr>
        <p:spPr>
          <a:xfrm>
            <a:off x="5930024" y="483901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feld 40">
            <a:extLst>
              <a:ext uri="{FF2B5EF4-FFF2-40B4-BE49-F238E27FC236}">
                <a16:creationId xmlns:a16="http://schemas.microsoft.com/office/drawing/2014/main" id="{CC27F231-3F12-E447-91A6-D0171C33F936}"/>
              </a:ext>
            </a:extLst>
          </p:cNvPr>
          <p:cNvSpPr txBox="1"/>
          <p:nvPr/>
        </p:nvSpPr>
        <p:spPr>
          <a:xfrm>
            <a:off x="5820168" y="4562292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feld 40">
            <a:extLst>
              <a:ext uri="{FF2B5EF4-FFF2-40B4-BE49-F238E27FC236}">
                <a16:creationId xmlns:a16="http://schemas.microsoft.com/office/drawing/2014/main" id="{A1FC8DCD-E251-F04C-AA00-A8178CA2E9DE}"/>
              </a:ext>
            </a:extLst>
          </p:cNvPr>
          <p:cNvSpPr txBox="1"/>
          <p:nvPr/>
        </p:nvSpPr>
        <p:spPr>
          <a:xfrm>
            <a:off x="5825403" y="4248317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feld 40">
            <a:extLst>
              <a:ext uri="{FF2B5EF4-FFF2-40B4-BE49-F238E27FC236}">
                <a16:creationId xmlns:a16="http://schemas.microsoft.com/office/drawing/2014/main" id="{C9D29D11-0049-5048-BAEF-C3BCE395E861}"/>
              </a:ext>
            </a:extLst>
          </p:cNvPr>
          <p:cNvSpPr txBox="1"/>
          <p:nvPr/>
        </p:nvSpPr>
        <p:spPr>
          <a:xfrm>
            <a:off x="5826905" y="3951670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feld 40">
            <a:extLst>
              <a:ext uri="{FF2B5EF4-FFF2-40B4-BE49-F238E27FC236}">
                <a16:creationId xmlns:a16="http://schemas.microsoft.com/office/drawing/2014/main" id="{895B857E-1326-C14E-A396-2C4B5629DBDD}"/>
              </a:ext>
            </a:extLst>
          </p:cNvPr>
          <p:cNvSpPr txBox="1"/>
          <p:nvPr/>
        </p:nvSpPr>
        <p:spPr>
          <a:xfrm>
            <a:off x="5822535" y="3627696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feld 41">
            <a:extLst>
              <a:ext uri="{FF2B5EF4-FFF2-40B4-BE49-F238E27FC236}">
                <a16:creationId xmlns:a16="http://schemas.microsoft.com/office/drawing/2014/main" id="{14D8B8C7-F643-8640-8351-97BB385ABFAC}"/>
              </a:ext>
            </a:extLst>
          </p:cNvPr>
          <p:cNvSpPr txBox="1"/>
          <p:nvPr/>
        </p:nvSpPr>
        <p:spPr>
          <a:xfrm rot="16200000">
            <a:off x="4493346" y="4151663"/>
            <a:ext cx="25138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packed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volume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[%]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4D8A670-00EC-7148-A9C9-170B3D5C6A33}"/>
              </a:ext>
            </a:extLst>
          </p:cNvPr>
          <p:cNvSpPr txBox="1"/>
          <p:nvPr/>
        </p:nvSpPr>
        <p:spPr>
          <a:xfrm>
            <a:off x="4943951" y="3935473"/>
            <a:ext cx="3841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D298395-F3E0-684B-834C-9EFBF6F70037}"/>
              </a:ext>
            </a:extLst>
          </p:cNvPr>
          <p:cNvSpPr txBox="1"/>
          <p:nvPr/>
        </p:nvSpPr>
        <p:spPr>
          <a:xfrm>
            <a:off x="4943952" y="4184745"/>
            <a:ext cx="3658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C4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0EC0973-F1D2-9349-AB7F-7E222B71262B}"/>
              </a:ext>
            </a:extLst>
          </p:cNvPr>
          <p:cNvSpPr/>
          <p:nvPr/>
        </p:nvSpPr>
        <p:spPr>
          <a:xfrm>
            <a:off x="2259702" y="5088437"/>
            <a:ext cx="2731516" cy="3953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feld 41">
            <a:extLst>
              <a:ext uri="{FF2B5EF4-FFF2-40B4-BE49-F238E27FC236}">
                <a16:creationId xmlns:a16="http://schemas.microsoft.com/office/drawing/2014/main" id="{0C0DE7BC-566B-0F4A-AA67-C8C28DD8F69D}"/>
              </a:ext>
            </a:extLst>
          </p:cNvPr>
          <p:cNvSpPr txBox="1"/>
          <p:nvPr/>
        </p:nvSpPr>
        <p:spPr>
          <a:xfrm>
            <a:off x="2425975" y="5156579"/>
            <a:ext cx="24297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time after subcultivation [d]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feld 40">
            <a:extLst>
              <a:ext uri="{FF2B5EF4-FFF2-40B4-BE49-F238E27FC236}">
                <a16:creationId xmlns:a16="http://schemas.microsoft.com/office/drawing/2014/main" id="{3A375C73-F3C7-F149-9C82-771201A2AC4F}"/>
              </a:ext>
            </a:extLst>
          </p:cNvPr>
          <p:cNvSpPr txBox="1"/>
          <p:nvPr/>
        </p:nvSpPr>
        <p:spPr>
          <a:xfrm>
            <a:off x="2177814" y="5007866"/>
            <a:ext cx="2983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feld 40">
            <a:extLst>
              <a:ext uri="{FF2B5EF4-FFF2-40B4-BE49-F238E27FC236}">
                <a16:creationId xmlns:a16="http://schemas.microsoft.com/office/drawing/2014/main" id="{E86792FE-6AB7-E24B-BCBD-56DE526AFBA2}"/>
              </a:ext>
            </a:extLst>
          </p:cNvPr>
          <p:cNvSpPr txBox="1"/>
          <p:nvPr/>
        </p:nvSpPr>
        <p:spPr>
          <a:xfrm>
            <a:off x="3051936" y="5006549"/>
            <a:ext cx="2983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feld 40">
            <a:extLst>
              <a:ext uri="{FF2B5EF4-FFF2-40B4-BE49-F238E27FC236}">
                <a16:creationId xmlns:a16="http://schemas.microsoft.com/office/drawing/2014/main" id="{387FB869-C8F9-9C4D-8A58-1C70F8DB98CB}"/>
              </a:ext>
            </a:extLst>
          </p:cNvPr>
          <p:cNvSpPr txBox="1"/>
          <p:nvPr/>
        </p:nvSpPr>
        <p:spPr>
          <a:xfrm>
            <a:off x="3860467" y="5002655"/>
            <a:ext cx="4027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F9F173E-7F5C-5F4D-B632-087181E3384B}"/>
              </a:ext>
            </a:extLst>
          </p:cNvPr>
          <p:cNvSpPr/>
          <p:nvPr/>
        </p:nvSpPr>
        <p:spPr>
          <a:xfrm>
            <a:off x="2681361" y="3499171"/>
            <a:ext cx="519740" cy="2943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90B56C4-69B9-8047-BD05-FE86C939D52F}"/>
              </a:ext>
            </a:extLst>
          </p:cNvPr>
          <p:cNvSpPr/>
          <p:nvPr/>
        </p:nvSpPr>
        <p:spPr>
          <a:xfrm>
            <a:off x="1851283" y="3392625"/>
            <a:ext cx="367475" cy="1637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feld 40">
            <a:extLst>
              <a:ext uri="{FF2B5EF4-FFF2-40B4-BE49-F238E27FC236}">
                <a16:creationId xmlns:a16="http://schemas.microsoft.com/office/drawing/2014/main" id="{F8D331E1-47C0-174B-AA5B-7DF69DE16E36}"/>
              </a:ext>
            </a:extLst>
          </p:cNvPr>
          <p:cNvSpPr txBox="1"/>
          <p:nvPr/>
        </p:nvSpPr>
        <p:spPr>
          <a:xfrm>
            <a:off x="2025673" y="4824495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feld 40">
            <a:extLst>
              <a:ext uri="{FF2B5EF4-FFF2-40B4-BE49-F238E27FC236}">
                <a16:creationId xmlns:a16="http://schemas.microsoft.com/office/drawing/2014/main" id="{92866007-7D6E-4A4E-B4FE-1A1BCB67B944}"/>
              </a:ext>
            </a:extLst>
          </p:cNvPr>
          <p:cNvSpPr txBox="1"/>
          <p:nvPr/>
        </p:nvSpPr>
        <p:spPr>
          <a:xfrm>
            <a:off x="1875478" y="4572118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0.1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feld 40">
            <a:extLst>
              <a:ext uri="{FF2B5EF4-FFF2-40B4-BE49-F238E27FC236}">
                <a16:creationId xmlns:a16="http://schemas.microsoft.com/office/drawing/2014/main" id="{57AD2E33-8540-FD4E-8742-7AB90E438A8F}"/>
              </a:ext>
            </a:extLst>
          </p:cNvPr>
          <p:cNvSpPr txBox="1"/>
          <p:nvPr/>
        </p:nvSpPr>
        <p:spPr>
          <a:xfrm>
            <a:off x="1875474" y="4317219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0.2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feld 40">
            <a:extLst>
              <a:ext uri="{FF2B5EF4-FFF2-40B4-BE49-F238E27FC236}">
                <a16:creationId xmlns:a16="http://schemas.microsoft.com/office/drawing/2014/main" id="{A6880DD4-7544-DD4D-BF03-949AC64BD416}"/>
              </a:ext>
            </a:extLst>
          </p:cNvPr>
          <p:cNvSpPr txBox="1"/>
          <p:nvPr/>
        </p:nvSpPr>
        <p:spPr>
          <a:xfrm>
            <a:off x="1876611" y="4071049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0.3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feld 40">
            <a:extLst>
              <a:ext uri="{FF2B5EF4-FFF2-40B4-BE49-F238E27FC236}">
                <a16:creationId xmlns:a16="http://schemas.microsoft.com/office/drawing/2014/main" id="{24D2D558-1E72-064A-ADDA-7521AFF1EECF}"/>
              </a:ext>
            </a:extLst>
          </p:cNvPr>
          <p:cNvSpPr txBox="1"/>
          <p:nvPr/>
        </p:nvSpPr>
        <p:spPr>
          <a:xfrm>
            <a:off x="1877748" y="3814227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0.4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feld 40">
            <a:extLst>
              <a:ext uri="{FF2B5EF4-FFF2-40B4-BE49-F238E27FC236}">
                <a16:creationId xmlns:a16="http://schemas.microsoft.com/office/drawing/2014/main" id="{AB61AEBA-B946-1540-A5E5-DFDF3D008417}"/>
              </a:ext>
            </a:extLst>
          </p:cNvPr>
          <p:cNvSpPr txBox="1"/>
          <p:nvPr/>
        </p:nvSpPr>
        <p:spPr>
          <a:xfrm>
            <a:off x="1891884" y="3570182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51245C3-7149-2643-99AE-98FE5930ECE4}"/>
              </a:ext>
            </a:extLst>
          </p:cNvPr>
          <p:cNvSpPr txBox="1"/>
          <p:nvPr/>
        </p:nvSpPr>
        <p:spPr>
          <a:xfrm>
            <a:off x="4973507" y="1813476"/>
            <a:ext cx="3841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9790236-7F64-8948-ADC5-03780A872F35}"/>
              </a:ext>
            </a:extLst>
          </p:cNvPr>
          <p:cNvSpPr txBox="1"/>
          <p:nvPr/>
        </p:nvSpPr>
        <p:spPr>
          <a:xfrm>
            <a:off x="4974569" y="1411562"/>
            <a:ext cx="3658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C4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C1FFC33F-25BE-BB4F-9221-D8E8A53AF09C}"/>
              </a:ext>
            </a:extLst>
          </p:cNvPr>
          <p:cNvSpPr/>
          <p:nvPr/>
        </p:nvSpPr>
        <p:spPr>
          <a:xfrm>
            <a:off x="2811439" y="2129557"/>
            <a:ext cx="1705970" cy="3692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feld 41">
            <a:extLst>
              <a:ext uri="{FF2B5EF4-FFF2-40B4-BE49-F238E27FC236}">
                <a16:creationId xmlns:a16="http://schemas.microsoft.com/office/drawing/2014/main" id="{94CD863F-98AF-5B42-A64B-167D5D2DDAFE}"/>
              </a:ext>
            </a:extLst>
          </p:cNvPr>
          <p:cNvSpPr txBox="1"/>
          <p:nvPr/>
        </p:nvSpPr>
        <p:spPr>
          <a:xfrm rot="16200000">
            <a:off x="945186" y="4090855"/>
            <a:ext cx="16081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dry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[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198779F5-8E46-6B4C-9ED9-556EBB9D2774}"/>
              </a:ext>
            </a:extLst>
          </p:cNvPr>
          <p:cNvSpPr/>
          <p:nvPr/>
        </p:nvSpPr>
        <p:spPr>
          <a:xfrm>
            <a:off x="2075964" y="2635231"/>
            <a:ext cx="2956198" cy="2659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feld 40">
            <a:extLst>
              <a:ext uri="{FF2B5EF4-FFF2-40B4-BE49-F238E27FC236}">
                <a16:creationId xmlns:a16="http://schemas.microsoft.com/office/drawing/2014/main" id="{29D36E44-4712-4840-8A72-0135DFCEAF83}"/>
              </a:ext>
            </a:extLst>
          </p:cNvPr>
          <p:cNvSpPr txBox="1"/>
          <p:nvPr/>
        </p:nvSpPr>
        <p:spPr>
          <a:xfrm>
            <a:off x="2098866" y="253922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feld 40">
            <a:extLst>
              <a:ext uri="{FF2B5EF4-FFF2-40B4-BE49-F238E27FC236}">
                <a16:creationId xmlns:a16="http://schemas.microsoft.com/office/drawing/2014/main" id="{6D850D8B-9C05-2746-81F0-DDDBBAC40EE5}"/>
              </a:ext>
            </a:extLst>
          </p:cNvPr>
          <p:cNvSpPr txBox="1"/>
          <p:nvPr/>
        </p:nvSpPr>
        <p:spPr>
          <a:xfrm>
            <a:off x="2671399" y="254151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feld 40">
            <a:extLst>
              <a:ext uri="{FF2B5EF4-FFF2-40B4-BE49-F238E27FC236}">
                <a16:creationId xmlns:a16="http://schemas.microsoft.com/office/drawing/2014/main" id="{5DDE30E5-B753-7246-85F8-9A19CC646643}"/>
              </a:ext>
            </a:extLst>
          </p:cNvPr>
          <p:cNvSpPr txBox="1"/>
          <p:nvPr/>
        </p:nvSpPr>
        <p:spPr>
          <a:xfrm>
            <a:off x="3249830" y="2543771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feld 40">
            <a:extLst>
              <a:ext uri="{FF2B5EF4-FFF2-40B4-BE49-F238E27FC236}">
                <a16:creationId xmlns:a16="http://schemas.microsoft.com/office/drawing/2014/main" id="{879E1F72-8D25-284C-B413-6E56D4247BF2}"/>
              </a:ext>
            </a:extLst>
          </p:cNvPr>
          <p:cNvSpPr txBox="1"/>
          <p:nvPr/>
        </p:nvSpPr>
        <p:spPr>
          <a:xfrm>
            <a:off x="3825174" y="2544384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feld 40">
            <a:extLst>
              <a:ext uri="{FF2B5EF4-FFF2-40B4-BE49-F238E27FC236}">
                <a16:creationId xmlns:a16="http://schemas.microsoft.com/office/drawing/2014/main" id="{47EA200F-F6A8-074A-8784-0824A26C0273}"/>
              </a:ext>
            </a:extLst>
          </p:cNvPr>
          <p:cNvSpPr txBox="1"/>
          <p:nvPr/>
        </p:nvSpPr>
        <p:spPr>
          <a:xfrm>
            <a:off x="4399239" y="2537162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feld 41">
            <a:extLst>
              <a:ext uri="{FF2B5EF4-FFF2-40B4-BE49-F238E27FC236}">
                <a16:creationId xmlns:a16="http://schemas.microsoft.com/office/drawing/2014/main" id="{44178B67-7E82-314A-AB58-753BB3B06E77}"/>
              </a:ext>
            </a:extLst>
          </p:cNvPr>
          <p:cNvSpPr txBox="1"/>
          <p:nvPr/>
        </p:nvSpPr>
        <p:spPr>
          <a:xfrm>
            <a:off x="2382918" y="2697586"/>
            <a:ext cx="23631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time after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subcultivation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[m]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8B7D1427-C247-0040-9DE6-2267A12B7B75}"/>
              </a:ext>
            </a:extLst>
          </p:cNvPr>
          <p:cNvSpPr/>
          <p:nvPr/>
        </p:nvSpPr>
        <p:spPr>
          <a:xfrm>
            <a:off x="1851283" y="864119"/>
            <a:ext cx="316416" cy="17475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feld 40">
            <a:extLst>
              <a:ext uri="{FF2B5EF4-FFF2-40B4-BE49-F238E27FC236}">
                <a16:creationId xmlns:a16="http://schemas.microsoft.com/office/drawing/2014/main" id="{E0C87D70-A0EE-AF40-B9CD-E0E7A1976F69}"/>
              </a:ext>
            </a:extLst>
          </p:cNvPr>
          <p:cNvSpPr txBox="1"/>
          <p:nvPr/>
        </p:nvSpPr>
        <p:spPr>
          <a:xfrm>
            <a:off x="1950475" y="235585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feld 40">
            <a:extLst>
              <a:ext uri="{FF2B5EF4-FFF2-40B4-BE49-F238E27FC236}">
                <a16:creationId xmlns:a16="http://schemas.microsoft.com/office/drawing/2014/main" id="{8D79F8C6-BC8F-0842-B3FA-A7FC70216295}"/>
              </a:ext>
            </a:extLst>
          </p:cNvPr>
          <p:cNvSpPr txBox="1"/>
          <p:nvPr/>
        </p:nvSpPr>
        <p:spPr>
          <a:xfrm>
            <a:off x="1939104" y="215581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feld 40">
            <a:extLst>
              <a:ext uri="{FF2B5EF4-FFF2-40B4-BE49-F238E27FC236}">
                <a16:creationId xmlns:a16="http://schemas.microsoft.com/office/drawing/2014/main" id="{D131F407-D5F5-7A49-A373-5587434CF662}"/>
              </a:ext>
            </a:extLst>
          </p:cNvPr>
          <p:cNvSpPr txBox="1"/>
          <p:nvPr/>
        </p:nvSpPr>
        <p:spPr>
          <a:xfrm>
            <a:off x="1944288" y="189641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feld 40">
            <a:extLst>
              <a:ext uri="{FF2B5EF4-FFF2-40B4-BE49-F238E27FC236}">
                <a16:creationId xmlns:a16="http://schemas.microsoft.com/office/drawing/2014/main" id="{8C3A71BA-2141-C249-86F2-ED1DCE6B7057}"/>
              </a:ext>
            </a:extLst>
          </p:cNvPr>
          <p:cNvSpPr txBox="1"/>
          <p:nvPr/>
        </p:nvSpPr>
        <p:spPr>
          <a:xfrm>
            <a:off x="1946563" y="1681680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feld 40">
            <a:extLst>
              <a:ext uri="{FF2B5EF4-FFF2-40B4-BE49-F238E27FC236}">
                <a16:creationId xmlns:a16="http://schemas.microsoft.com/office/drawing/2014/main" id="{46C71A14-D6A7-AB44-A536-0156BEFDB156}"/>
              </a:ext>
            </a:extLst>
          </p:cNvPr>
          <p:cNvSpPr txBox="1"/>
          <p:nvPr/>
        </p:nvSpPr>
        <p:spPr>
          <a:xfrm>
            <a:off x="1953176" y="146380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feld 40">
            <a:extLst>
              <a:ext uri="{FF2B5EF4-FFF2-40B4-BE49-F238E27FC236}">
                <a16:creationId xmlns:a16="http://schemas.microsoft.com/office/drawing/2014/main" id="{FBD098AC-E7A4-DE46-B600-399EDB6BBFD5}"/>
              </a:ext>
            </a:extLst>
          </p:cNvPr>
          <p:cNvSpPr txBox="1"/>
          <p:nvPr/>
        </p:nvSpPr>
        <p:spPr>
          <a:xfrm>
            <a:off x="1953176" y="124826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feld 40">
            <a:extLst>
              <a:ext uri="{FF2B5EF4-FFF2-40B4-BE49-F238E27FC236}">
                <a16:creationId xmlns:a16="http://schemas.microsoft.com/office/drawing/2014/main" id="{CAF99991-84FD-9A42-B65B-FA752FA985F4}"/>
              </a:ext>
            </a:extLst>
          </p:cNvPr>
          <p:cNvSpPr txBox="1"/>
          <p:nvPr/>
        </p:nvSpPr>
        <p:spPr>
          <a:xfrm>
            <a:off x="1959935" y="99150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feld 41">
            <a:extLst>
              <a:ext uri="{FF2B5EF4-FFF2-40B4-BE49-F238E27FC236}">
                <a16:creationId xmlns:a16="http://schemas.microsoft.com/office/drawing/2014/main" id="{76F4A73D-1F0A-F447-ACF4-784E18A4EAFE}"/>
              </a:ext>
            </a:extLst>
          </p:cNvPr>
          <p:cNvSpPr txBox="1"/>
          <p:nvPr/>
        </p:nvSpPr>
        <p:spPr>
          <a:xfrm rot="16200000">
            <a:off x="642863" y="1679835"/>
            <a:ext cx="22637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Growth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index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[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922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189</Words>
  <Application>Microsoft Macintosh PowerPoint</Application>
  <PresentationFormat>Widescreen</PresentationFormat>
  <Paragraphs>62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 Presentation</vt:lpstr>
    </vt:vector>
  </TitlesOfParts>
  <Company>HP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Christina Manz</dc:creator>
  <cp:lastModifiedBy>manishraorane@gmail.com</cp:lastModifiedBy>
  <cp:revision>132</cp:revision>
  <dcterms:created xsi:type="dcterms:W3CDTF">2020-01-15T11:12:22Z</dcterms:created>
  <dcterms:modified xsi:type="dcterms:W3CDTF">2021-07-17T14:34:33Z</dcterms:modified>
</cp:coreProperties>
</file>