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88" r:id="rId2"/>
    <p:sldId id="290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 autoAdjust="0"/>
    <p:restoredTop sz="81358" autoAdjust="0"/>
  </p:normalViewPr>
  <p:slideViewPr>
    <p:cSldViewPr snapToGrid="0">
      <p:cViewPr varScale="1">
        <p:scale>
          <a:sx n="105" d="100"/>
          <a:sy n="105" d="100"/>
        </p:scale>
        <p:origin x="18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8A074-1481-492F-A95A-21E18F39ABDE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B5C4AB-09E0-4E16-B93B-1F05136852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9027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Fig. S5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Catharantine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content, cell volume and sugar consumption of C1 and C4 cell strains under different sucrose concentrations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(a)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Catharanthine content measured intracellularly in C1 and C4 cells during stationary-phase (medium without 2,4-D) over a period of 6 days.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(b)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Cell volumes inferred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the cellular dimensions assuming a cylindrical shape. Data show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mean ± SE, n ≥ 400.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5C4AB-09E0-4E16-B93B-1F05136852E8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2709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(c)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Catharanthus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cell strains C1 and C4 were grown in the medium containing different sucrose concentrations. Sugar consumption was inferred using the Brix refractometric measurement for the two cell strains over a period of 6 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5C4AB-09E0-4E16-B93B-1F05136852E8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9255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9726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267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4874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6352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1311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814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0063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7786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17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971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5320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D507D4D5-A84E-2049-91CD-990C8A6236B9}"/>
              </a:ext>
            </a:extLst>
          </p:cNvPr>
          <p:cNvGrpSpPr/>
          <p:nvPr/>
        </p:nvGrpSpPr>
        <p:grpSpPr>
          <a:xfrm>
            <a:off x="2507088" y="779149"/>
            <a:ext cx="6871147" cy="2660346"/>
            <a:chOff x="2371632" y="222069"/>
            <a:chExt cx="6871147" cy="2660346"/>
          </a:xfrm>
        </p:grpSpPr>
        <p:pic>
          <p:nvPicPr>
            <p:cNvPr id="4" name="Grafik 6">
              <a:extLst>
                <a:ext uri="{FF2B5EF4-FFF2-40B4-BE49-F238E27FC236}">
                  <a16:creationId xmlns:a16="http://schemas.microsoft.com/office/drawing/2014/main" id="{E702F71A-3D27-3246-BDF7-8A56D8908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82399" y="497341"/>
              <a:ext cx="6264000" cy="222693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158A0D4-CA4D-6547-BEDF-14FC0898397E}"/>
                </a:ext>
              </a:extLst>
            </p:cNvPr>
            <p:cNvSpPr txBox="1"/>
            <p:nvPr/>
          </p:nvSpPr>
          <p:spPr>
            <a:xfrm>
              <a:off x="4258491" y="222069"/>
              <a:ext cx="4796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C1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10689FF-9090-0C49-AE3A-27B14C4D82A7}"/>
                </a:ext>
              </a:extLst>
            </p:cNvPr>
            <p:cNvSpPr txBox="1"/>
            <p:nvPr/>
          </p:nvSpPr>
          <p:spPr>
            <a:xfrm>
              <a:off x="7624355" y="222069"/>
              <a:ext cx="4796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C4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3BF4035-7232-494F-886F-2C7A4A650764}"/>
                </a:ext>
              </a:extLst>
            </p:cNvPr>
            <p:cNvSpPr/>
            <p:nvPr/>
          </p:nvSpPr>
          <p:spPr>
            <a:xfrm>
              <a:off x="3392060" y="2272937"/>
              <a:ext cx="1919838" cy="6094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981AA65-2F04-F54B-BC2C-386256BF400E}"/>
                </a:ext>
              </a:extLst>
            </p:cNvPr>
            <p:cNvGrpSpPr/>
            <p:nvPr/>
          </p:nvGrpSpPr>
          <p:grpSpPr>
            <a:xfrm>
              <a:off x="3418053" y="2241592"/>
              <a:ext cx="1867851" cy="309268"/>
              <a:chOff x="3880903" y="3136791"/>
              <a:chExt cx="1867851" cy="309268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B22FA3C-CAE5-B448-9ECA-19105D9A21DB}"/>
                  </a:ext>
                </a:extLst>
              </p:cNvPr>
              <p:cNvSpPr txBox="1"/>
              <p:nvPr/>
            </p:nvSpPr>
            <p:spPr>
              <a:xfrm>
                <a:off x="4628484" y="3138281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40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33267BA-37B6-724C-AF58-2FF4986A371F}"/>
                  </a:ext>
                </a:extLst>
              </p:cNvPr>
              <p:cNvSpPr txBox="1"/>
              <p:nvPr/>
            </p:nvSpPr>
            <p:spPr>
              <a:xfrm>
                <a:off x="3880903" y="3138282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124E7DE-465C-9E41-A6E0-5F8A285721C0}"/>
                  </a:ext>
                </a:extLst>
              </p:cNvPr>
              <p:cNvSpPr txBox="1"/>
              <p:nvPr/>
            </p:nvSpPr>
            <p:spPr>
              <a:xfrm>
                <a:off x="4274842" y="3138281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30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9A276C2-0E79-F545-9932-CCD5789F4A70}"/>
                  </a:ext>
                </a:extLst>
              </p:cNvPr>
              <p:cNvSpPr txBox="1"/>
              <p:nvPr/>
            </p:nvSpPr>
            <p:spPr>
              <a:xfrm>
                <a:off x="5007808" y="3138280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50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C68E7EC-5755-E442-944E-9612430A03CC}"/>
                  </a:ext>
                </a:extLst>
              </p:cNvPr>
              <p:cNvSpPr txBox="1"/>
              <p:nvPr/>
            </p:nvSpPr>
            <p:spPr>
              <a:xfrm>
                <a:off x="5365316" y="3136791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60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CB9EC5B-BE06-D548-8BD0-397C182BFAEF}"/>
                </a:ext>
              </a:extLst>
            </p:cNvPr>
            <p:cNvSpPr txBox="1"/>
            <p:nvPr/>
          </p:nvSpPr>
          <p:spPr>
            <a:xfrm>
              <a:off x="3383956" y="2423787"/>
              <a:ext cx="21242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Sugar concentration [g/l]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6849710-BEF4-B543-9489-C61A8495758E}"/>
                </a:ext>
              </a:extLst>
            </p:cNvPr>
            <p:cNvSpPr/>
            <p:nvPr/>
          </p:nvSpPr>
          <p:spPr>
            <a:xfrm>
              <a:off x="6635931" y="2272937"/>
              <a:ext cx="2488911" cy="4586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326512B-4E3C-1846-A930-7DC6984F592F}"/>
                </a:ext>
              </a:extLst>
            </p:cNvPr>
            <p:cNvGrpSpPr/>
            <p:nvPr/>
          </p:nvGrpSpPr>
          <p:grpSpPr>
            <a:xfrm>
              <a:off x="6529496" y="2267718"/>
              <a:ext cx="1372790" cy="310703"/>
              <a:chOff x="3880903" y="3135356"/>
              <a:chExt cx="1372790" cy="310703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A2D2EAF-D927-3E4B-A085-E12ACC279E50}"/>
                  </a:ext>
                </a:extLst>
              </p:cNvPr>
              <p:cNvSpPr txBox="1"/>
              <p:nvPr/>
            </p:nvSpPr>
            <p:spPr>
              <a:xfrm>
                <a:off x="4236595" y="3138281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40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93BD13A-910F-1D4E-985E-12CF165834F9}"/>
                  </a:ext>
                </a:extLst>
              </p:cNvPr>
              <p:cNvSpPr txBox="1"/>
              <p:nvPr/>
            </p:nvSpPr>
            <p:spPr>
              <a:xfrm>
                <a:off x="3880903" y="3138282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A46ABC-2BDB-4949-B659-FF7E2FF8D4E9}"/>
                  </a:ext>
                </a:extLst>
              </p:cNvPr>
              <p:cNvSpPr txBox="1"/>
              <p:nvPr/>
            </p:nvSpPr>
            <p:spPr>
              <a:xfrm>
                <a:off x="4561770" y="3135356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50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9C6E6B3-A0FA-FA45-8C87-40A0A24A173A}"/>
                  </a:ext>
                </a:extLst>
              </p:cNvPr>
              <p:cNvSpPr txBox="1"/>
              <p:nvPr/>
            </p:nvSpPr>
            <p:spPr>
              <a:xfrm>
                <a:off x="4870255" y="3135356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60</a:t>
                </a: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F50AA8E-C8F1-F040-8DB1-32D80E47103B}"/>
                </a:ext>
              </a:extLst>
            </p:cNvPr>
            <p:cNvSpPr txBox="1"/>
            <p:nvPr/>
          </p:nvSpPr>
          <p:spPr>
            <a:xfrm>
              <a:off x="7815785" y="2266255"/>
              <a:ext cx="14269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70   80  90  100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40C584D-786D-F14C-828B-2D11F7D28321}"/>
                </a:ext>
              </a:extLst>
            </p:cNvPr>
            <p:cNvSpPr/>
            <p:nvPr/>
          </p:nvSpPr>
          <p:spPr>
            <a:xfrm flipH="1">
              <a:off x="5359910" y="651302"/>
              <a:ext cx="435345" cy="4144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3E03704-6877-FF4B-80F8-1333565D3CFC}"/>
                </a:ext>
              </a:extLst>
            </p:cNvPr>
            <p:cNvSpPr txBox="1"/>
            <p:nvPr/>
          </p:nvSpPr>
          <p:spPr>
            <a:xfrm>
              <a:off x="6818236" y="2430469"/>
              <a:ext cx="21242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Sugar concentration [g/l]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12B891F-92A6-524B-9B3C-9D0F8285E147}"/>
                </a:ext>
              </a:extLst>
            </p:cNvPr>
            <p:cNvSpPr/>
            <p:nvPr/>
          </p:nvSpPr>
          <p:spPr>
            <a:xfrm>
              <a:off x="2843210" y="406735"/>
              <a:ext cx="463733" cy="20237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4A16133-3819-1F4F-90BE-AC635D5603E8}"/>
                </a:ext>
              </a:extLst>
            </p:cNvPr>
            <p:cNvGrpSpPr/>
            <p:nvPr/>
          </p:nvGrpSpPr>
          <p:grpSpPr>
            <a:xfrm>
              <a:off x="3075076" y="1549241"/>
              <a:ext cx="292670" cy="820113"/>
              <a:chOff x="8376828" y="4849233"/>
              <a:chExt cx="292670" cy="820113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700077E-C0F9-9F49-8874-E87C58B85BCA}"/>
                  </a:ext>
                </a:extLst>
              </p:cNvPr>
              <p:cNvSpPr txBox="1"/>
              <p:nvPr/>
            </p:nvSpPr>
            <p:spPr>
              <a:xfrm>
                <a:off x="8376828" y="4849233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CA6CE1D-8EDF-504A-928E-8249A3E7BA30}"/>
                  </a:ext>
                </a:extLst>
              </p:cNvPr>
              <p:cNvSpPr txBox="1"/>
              <p:nvPr/>
            </p:nvSpPr>
            <p:spPr>
              <a:xfrm>
                <a:off x="8393658" y="5361569"/>
                <a:ext cx="27584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7F5B000-5F6E-D446-80A3-DF37DE6C1C11}"/>
                </a:ext>
              </a:extLst>
            </p:cNvPr>
            <p:cNvSpPr txBox="1"/>
            <p:nvPr/>
          </p:nvSpPr>
          <p:spPr>
            <a:xfrm>
              <a:off x="3048984" y="98348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7" name="Textfeld 41">
              <a:extLst>
                <a:ext uri="{FF2B5EF4-FFF2-40B4-BE49-F238E27FC236}">
                  <a16:creationId xmlns:a16="http://schemas.microsoft.com/office/drawing/2014/main" id="{05BEE92B-0487-C149-9860-23518AD6827E}"/>
                </a:ext>
              </a:extLst>
            </p:cNvPr>
            <p:cNvSpPr txBox="1"/>
            <p:nvPr/>
          </p:nvSpPr>
          <p:spPr>
            <a:xfrm rot="16200000">
              <a:off x="1748609" y="1214424"/>
              <a:ext cx="1944763" cy="6987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Catharanthine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content</a:t>
              </a:r>
              <a:endParaRPr lang="de-DE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[mg/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D.W.]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76C7334-2451-AE49-9380-E8318E3C0996}"/>
                </a:ext>
              </a:extLst>
            </p:cNvPr>
            <p:cNvSpPr/>
            <p:nvPr/>
          </p:nvSpPr>
          <p:spPr>
            <a:xfrm>
              <a:off x="5988273" y="403288"/>
              <a:ext cx="515097" cy="2016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4345087-D0EB-2F48-B572-696B15DAEF71}"/>
                </a:ext>
              </a:extLst>
            </p:cNvPr>
            <p:cNvGrpSpPr/>
            <p:nvPr/>
          </p:nvGrpSpPr>
          <p:grpSpPr>
            <a:xfrm>
              <a:off x="6279204" y="1534090"/>
              <a:ext cx="292670" cy="820113"/>
              <a:chOff x="8376828" y="4849233"/>
              <a:chExt cx="292670" cy="820113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3E63E15-85F7-B843-AACB-76605AEECA0C}"/>
                  </a:ext>
                </a:extLst>
              </p:cNvPr>
              <p:cNvSpPr txBox="1"/>
              <p:nvPr/>
            </p:nvSpPr>
            <p:spPr>
              <a:xfrm>
                <a:off x="8376828" y="4849233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F8A8515-0714-3F40-BE4D-D4504DF91C63}"/>
                  </a:ext>
                </a:extLst>
              </p:cNvPr>
              <p:cNvSpPr txBox="1"/>
              <p:nvPr/>
            </p:nvSpPr>
            <p:spPr>
              <a:xfrm>
                <a:off x="8393658" y="5361569"/>
                <a:ext cx="27584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</p:grpSp>
        <p:sp>
          <p:nvSpPr>
            <p:cNvPr id="34" name="Textfeld 41">
              <a:extLst>
                <a:ext uri="{FF2B5EF4-FFF2-40B4-BE49-F238E27FC236}">
                  <a16:creationId xmlns:a16="http://schemas.microsoft.com/office/drawing/2014/main" id="{192F336E-08A3-BB42-9D68-C9C9029612EF}"/>
                </a:ext>
              </a:extLst>
            </p:cNvPr>
            <p:cNvSpPr txBox="1"/>
            <p:nvPr/>
          </p:nvSpPr>
          <p:spPr>
            <a:xfrm rot="16200000">
              <a:off x="5027270" y="1184731"/>
              <a:ext cx="1944763" cy="6987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Catharanthine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content</a:t>
              </a:r>
              <a:endParaRPr lang="de-DE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[mg/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D.W.]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BBFBAD8-3DE3-0C45-A0C6-1C4A514C099A}"/>
                </a:ext>
              </a:extLst>
            </p:cNvPr>
            <p:cNvSpPr txBox="1"/>
            <p:nvPr/>
          </p:nvSpPr>
          <p:spPr>
            <a:xfrm>
              <a:off x="6282775" y="1005886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E31F710C-34EA-3B47-9223-CC67CCCC840E}"/>
              </a:ext>
            </a:extLst>
          </p:cNvPr>
          <p:cNvSpPr txBox="1"/>
          <p:nvPr/>
        </p:nvSpPr>
        <p:spPr>
          <a:xfrm>
            <a:off x="2262881" y="55039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9" name="Textfeld 11">
            <a:extLst>
              <a:ext uri="{FF2B5EF4-FFF2-40B4-BE49-F238E27FC236}">
                <a16:creationId xmlns:a16="http://schemas.microsoft.com/office/drawing/2014/main" id="{4D503CDE-1F34-5947-B842-5A2483201FFD}"/>
              </a:ext>
            </a:extLst>
          </p:cNvPr>
          <p:cNvSpPr txBox="1"/>
          <p:nvPr/>
        </p:nvSpPr>
        <p:spPr>
          <a:xfrm>
            <a:off x="183920" y="51960"/>
            <a:ext cx="267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Supplementary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Fig. S5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B4198D4-32A2-9B47-B399-B1C137768E75}"/>
              </a:ext>
            </a:extLst>
          </p:cNvPr>
          <p:cNvGrpSpPr/>
          <p:nvPr/>
        </p:nvGrpSpPr>
        <p:grpSpPr>
          <a:xfrm>
            <a:off x="1976272" y="3586405"/>
            <a:ext cx="9005283" cy="3117980"/>
            <a:chOff x="2665705" y="646529"/>
            <a:chExt cx="9005283" cy="3117980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F94720B-06CF-7C42-B3A9-7479DCFF0F8A}"/>
                </a:ext>
              </a:extLst>
            </p:cNvPr>
            <p:cNvSpPr txBox="1"/>
            <p:nvPr/>
          </p:nvSpPr>
          <p:spPr>
            <a:xfrm>
              <a:off x="4201268" y="646529"/>
              <a:ext cx="4796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C1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3899EBE-4429-374F-8E3B-C9E8872CBD3D}"/>
                </a:ext>
              </a:extLst>
            </p:cNvPr>
            <p:cNvSpPr txBox="1"/>
            <p:nvPr/>
          </p:nvSpPr>
          <p:spPr>
            <a:xfrm>
              <a:off x="8937836" y="687822"/>
              <a:ext cx="5094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C4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693C265-0AE8-2549-9909-536CCBFCCED2}"/>
                </a:ext>
              </a:extLst>
            </p:cNvPr>
            <p:cNvSpPr/>
            <p:nvPr/>
          </p:nvSpPr>
          <p:spPr>
            <a:xfrm>
              <a:off x="3430549" y="3304335"/>
              <a:ext cx="1867851" cy="4347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A11815F-05D0-A04A-AE44-43A2EFA25519}"/>
                </a:ext>
              </a:extLst>
            </p:cNvPr>
            <p:cNvSpPr/>
            <p:nvPr/>
          </p:nvSpPr>
          <p:spPr>
            <a:xfrm>
              <a:off x="6609806" y="3344091"/>
              <a:ext cx="3237213" cy="3958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59616EE6-5541-3142-8DAD-7928CEFFBB6D}"/>
                </a:ext>
              </a:extLst>
            </p:cNvPr>
            <p:cNvGrpSpPr/>
            <p:nvPr/>
          </p:nvGrpSpPr>
          <p:grpSpPr>
            <a:xfrm>
              <a:off x="7496996" y="3168180"/>
              <a:ext cx="3275901" cy="563729"/>
              <a:chOff x="6609806" y="3714089"/>
              <a:chExt cx="3275901" cy="563729"/>
            </a:xfrm>
          </p:grpSpPr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A1B67F26-B536-6448-8CB7-298239DF3E13}"/>
                  </a:ext>
                </a:extLst>
              </p:cNvPr>
              <p:cNvGrpSpPr/>
              <p:nvPr/>
            </p:nvGrpSpPr>
            <p:grpSpPr>
              <a:xfrm>
                <a:off x="6609806" y="3715386"/>
                <a:ext cx="3275901" cy="562432"/>
                <a:chOff x="6708179" y="4859778"/>
                <a:chExt cx="2467907" cy="318091"/>
              </a:xfrm>
            </p:grpSpPr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C4C98B8B-3E12-4049-9CDD-4274F2706C7A}"/>
                    </a:ext>
                  </a:extLst>
                </p:cNvPr>
                <p:cNvSpPr txBox="1"/>
                <p:nvPr/>
              </p:nvSpPr>
              <p:spPr>
                <a:xfrm>
                  <a:off x="7211486" y="4862703"/>
                  <a:ext cx="326301" cy="1740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40</a:t>
                  </a:r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EC8B88CF-4BC3-C945-9307-AB75250FFFD2}"/>
                    </a:ext>
                  </a:extLst>
                </p:cNvPr>
                <p:cNvSpPr txBox="1"/>
                <p:nvPr/>
              </p:nvSpPr>
              <p:spPr>
                <a:xfrm>
                  <a:off x="6708179" y="4870092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15</a:t>
                  </a: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CCE38B83-36DF-E94B-89D4-2B8FFED1CFC5}"/>
                    </a:ext>
                  </a:extLst>
                </p:cNvPr>
                <p:cNvSpPr txBox="1"/>
                <p:nvPr/>
              </p:nvSpPr>
              <p:spPr>
                <a:xfrm>
                  <a:off x="7516979" y="4867166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50</a:t>
                  </a: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05AD8ABF-5001-0A4D-A46F-CA9EA4B761CF}"/>
                    </a:ext>
                  </a:extLst>
                </p:cNvPr>
                <p:cNvSpPr txBox="1"/>
                <p:nvPr/>
              </p:nvSpPr>
              <p:spPr>
                <a:xfrm>
                  <a:off x="7786100" y="4867166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60</a:t>
                  </a: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88912168-C3EB-8E4A-B59B-59D8310DDE4E}"/>
                    </a:ext>
                  </a:extLst>
                </p:cNvPr>
                <p:cNvSpPr txBox="1"/>
                <p:nvPr/>
              </p:nvSpPr>
              <p:spPr>
                <a:xfrm>
                  <a:off x="8063621" y="4859778"/>
                  <a:ext cx="1112465" cy="1740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70   80   90  100</a:t>
                  </a:r>
                </a:p>
              </p:txBody>
            </p:sp>
          </p:grp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FA25973F-C579-3645-BBB6-C45345E976C7}"/>
                  </a:ext>
                </a:extLst>
              </p:cNvPr>
              <p:cNvSpPr txBox="1"/>
              <p:nvPr/>
            </p:nvSpPr>
            <p:spPr>
              <a:xfrm>
                <a:off x="6973209" y="3714089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30</a:t>
                </a: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7EA18EA-762F-4C40-B0CB-C11B1783C93C}"/>
                </a:ext>
              </a:extLst>
            </p:cNvPr>
            <p:cNvSpPr txBox="1"/>
            <p:nvPr/>
          </p:nvSpPr>
          <p:spPr>
            <a:xfrm>
              <a:off x="8062604" y="3334182"/>
              <a:ext cx="21242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Sugar concentration [g/l]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6D9213B-9FB7-E747-BAA7-B59EEC5002D4}"/>
                </a:ext>
              </a:extLst>
            </p:cNvPr>
            <p:cNvSpPr/>
            <p:nvPr/>
          </p:nvSpPr>
          <p:spPr>
            <a:xfrm>
              <a:off x="5418727" y="1159731"/>
              <a:ext cx="524561" cy="10324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5AED25A-BF3D-8448-AD40-D8076F156215}"/>
                </a:ext>
              </a:extLst>
            </p:cNvPr>
            <p:cNvSpPr/>
            <p:nvPr/>
          </p:nvSpPr>
          <p:spPr>
            <a:xfrm>
              <a:off x="6743562" y="994760"/>
              <a:ext cx="649893" cy="23382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37DC0715-0F86-6641-A9DC-33419146D980}"/>
                </a:ext>
              </a:extLst>
            </p:cNvPr>
            <p:cNvGrpSpPr/>
            <p:nvPr/>
          </p:nvGrpSpPr>
          <p:grpSpPr>
            <a:xfrm>
              <a:off x="6987790" y="1067774"/>
              <a:ext cx="483383" cy="2297664"/>
              <a:chOff x="6215649" y="1910447"/>
              <a:chExt cx="483383" cy="2364373"/>
            </a:xfrm>
          </p:grpSpPr>
          <p:sp>
            <p:nvSpPr>
              <p:cNvPr id="81" name="Textfeld 54">
                <a:extLst>
                  <a:ext uri="{FF2B5EF4-FFF2-40B4-BE49-F238E27FC236}">
                    <a16:creationId xmlns:a16="http://schemas.microsoft.com/office/drawing/2014/main" id="{8023BBFC-EFAF-1641-BAE6-02C065054F88}"/>
                  </a:ext>
                </a:extLst>
              </p:cNvPr>
              <p:cNvSpPr txBox="1"/>
              <p:nvPr/>
            </p:nvSpPr>
            <p:spPr>
              <a:xfrm>
                <a:off x="6407964" y="3967043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Textfeld 56">
                <a:extLst>
                  <a:ext uri="{FF2B5EF4-FFF2-40B4-BE49-F238E27FC236}">
                    <a16:creationId xmlns:a16="http://schemas.microsoft.com/office/drawing/2014/main" id="{7087825E-CB32-EA4A-8D01-B340A21C0A99}"/>
                  </a:ext>
                </a:extLst>
              </p:cNvPr>
              <p:cNvSpPr txBox="1"/>
              <p:nvPr/>
            </p:nvSpPr>
            <p:spPr>
              <a:xfrm>
                <a:off x="6216208" y="2902020"/>
                <a:ext cx="4828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200</a:t>
                </a: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Textfeld 58">
                <a:extLst>
                  <a:ext uri="{FF2B5EF4-FFF2-40B4-BE49-F238E27FC236}">
                    <a16:creationId xmlns:a16="http://schemas.microsoft.com/office/drawing/2014/main" id="{9707747E-725A-4541-8B0E-6D8A665C25C1}"/>
                  </a:ext>
                </a:extLst>
              </p:cNvPr>
              <p:cNvSpPr txBox="1"/>
              <p:nvPr/>
            </p:nvSpPr>
            <p:spPr>
              <a:xfrm>
                <a:off x="6215649" y="1910447"/>
                <a:ext cx="4828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400</a:t>
                </a: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0" name="Textfeld 53">
              <a:extLst>
                <a:ext uri="{FF2B5EF4-FFF2-40B4-BE49-F238E27FC236}">
                  <a16:creationId xmlns:a16="http://schemas.microsoft.com/office/drawing/2014/main" id="{C2E1D859-92EB-CB47-B99E-6A2972C35872}"/>
                </a:ext>
              </a:extLst>
            </p:cNvPr>
            <p:cNvSpPr txBox="1"/>
            <p:nvPr/>
          </p:nvSpPr>
          <p:spPr>
            <a:xfrm rot="16200000">
              <a:off x="6209790" y="2000290"/>
              <a:ext cx="14285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cell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volume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[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fL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CA5ACB8B-1394-EA4A-8688-35208598AF8A}"/>
                </a:ext>
              </a:extLst>
            </p:cNvPr>
            <p:cNvGrpSpPr/>
            <p:nvPr/>
          </p:nvGrpSpPr>
          <p:grpSpPr>
            <a:xfrm>
              <a:off x="10772896" y="1093663"/>
              <a:ext cx="898092" cy="735934"/>
              <a:chOff x="10781902" y="3998835"/>
              <a:chExt cx="898092" cy="735934"/>
            </a:xfrm>
          </p:grpSpPr>
          <p:pic>
            <p:nvPicPr>
              <p:cNvPr id="75" name="Grafik 6">
                <a:extLst>
                  <a:ext uri="{FF2B5EF4-FFF2-40B4-BE49-F238E27FC236}">
                    <a16:creationId xmlns:a16="http://schemas.microsoft.com/office/drawing/2014/main" id="{D4F6E0ED-87B8-BD45-AED1-AA5A6982EBE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35470" t="39144" r="54361" b="38366"/>
              <a:stretch/>
            </p:blipFill>
            <p:spPr>
              <a:xfrm>
                <a:off x="10781902" y="4002697"/>
                <a:ext cx="898092" cy="701825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40AE6933-F910-D04D-84D8-74885183F86F}"/>
                  </a:ext>
                </a:extLst>
              </p:cNvPr>
              <p:cNvGrpSpPr/>
              <p:nvPr/>
            </p:nvGrpSpPr>
            <p:grpSpPr>
              <a:xfrm>
                <a:off x="10923517" y="3998835"/>
                <a:ext cx="615475" cy="735934"/>
                <a:chOff x="10923517" y="3998835"/>
                <a:chExt cx="615475" cy="735934"/>
              </a:xfrm>
            </p:grpSpPr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144FCE33-8B49-3E42-BAC8-DD2F47D06201}"/>
                    </a:ext>
                  </a:extLst>
                </p:cNvPr>
                <p:cNvSpPr/>
                <p:nvPr/>
              </p:nvSpPr>
              <p:spPr>
                <a:xfrm>
                  <a:off x="11003724" y="4028661"/>
                  <a:ext cx="535268" cy="70610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D3396710-785B-954B-AE8E-3C592E87032C}"/>
                    </a:ext>
                  </a:extLst>
                </p:cNvPr>
                <p:cNvSpPr txBox="1"/>
                <p:nvPr/>
              </p:nvSpPr>
              <p:spPr>
                <a:xfrm>
                  <a:off x="10923517" y="3998835"/>
                  <a:ext cx="35458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d1</a:t>
                  </a: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D34EC483-3C48-0946-9557-70171392F49C}"/>
                    </a:ext>
                  </a:extLst>
                </p:cNvPr>
                <p:cNvSpPr txBox="1"/>
                <p:nvPr/>
              </p:nvSpPr>
              <p:spPr>
                <a:xfrm>
                  <a:off x="10923517" y="4222896"/>
                  <a:ext cx="35458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d3</a:t>
                  </a:r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B8FE7BE5-2245-824D-9444-DD76A833E4A8}"/>
                    </a:ext>
                  </a:extLst>
                </p:cNvPr>
                <p:cNvSpPr txBox="1"/>
                <p:nvPr/>
              </p:nvSpPr>
              <p:spPr>
                <a:xfrm>
                  <a:off x="10938862" y="4453145"/>
                  <a:ext cx="45641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d6</a:t>
                  </a:r>
                </a:p>
              </p:txBody>
            </p:sp>
          </p:grpSp>
        </p:grpSp>
        <p:pic>
          <p:nvPicPr>
            <p:cNvPr id="52" name="Grafik 5">
              <a:extLst>
                <a:ext uri="{FF2B5EF4-FFF2-40B4-BE49-F238E27FC236}">
                  <a16:creationId xmlns:a16="http://schemas.microsoft.com/office/drawing/2014/main" id="{7C9AE5D7-2A79-C84F-B8D1-360336823E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979" r="63495" b="14995"/>
            <a:stretch/>
          </p:blipFill>
          <p:spPr>
            <a:xfrm>
              <a:off x="3304030" y="1015861"/>
              <a:ext cx="2083469" cy="2349576"/>
            </a:xfrm>
            <a:prstGeom prst="rect">
              <a:avLst/>
            </a:prstGeom>
          </p:spPr>
        </p:pic>
        <p:pic>
          <p:nvPicPr>
            <p:cNvPr id="53" name="Grafik 5">
              <a:extLst>
                <a:ext uri="{FF2B5EF4-FFF2-40B4-BE49-F238E27FC236}">
                  <a16:creationId xmlns:a16="http://schemas.microsoft.com/office/drawing/2014/main" id="{A66DD736-5560-CC44-A4DE-05C18A49A2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1738" b="17906"/>
            <a:stretch/>
          </p:blipFill>
          <p:spPr>
            <a:xfrm>
              <a:off x="7388541" y="1092443"/>
              <a:ext cx="3384355" cy="2164855"/>
            </a:xfrm>
            <a:prstGeom prst="rect">
              <a:avLst/>
            </a:prstGeom>
          </p:spPr>
        </p:pic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5273B8A0-EFF1-3044-A788-E3BDB378E4D2}"/>
                </a:ext>
              </a:extLst>
            </p:cNvPr>
            <p:cNvSpPr/>
            <p:nvPr/>
          </p:nvSpPr>
          <p:spPr>
            <a:xfrm>
              <a:off x="3227347" y="994760"/>
              <a:ext cx="123455" cy="23493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38A9E4C-E716-164E-8FD7-6523BA711CE8}"/>
                </a:ext>
              </a:extLst>
            </p:cNvPr>
            <p:cNvGrpSpPr/>
            <p:nvPr/>
          </p:nvGrpSpPr>
          <p:grpSpPr>
            <a:xfrm>
              <a:off x="2933952" y="1015861"/>
              <a:ext cx="483383" cy="2364373"/>
              <a:chOff x="6215649" y="1910447"/>
              <a:chExt cx="483383" cy="2364373"/>
            </a:xfrm>
          </p:grpSpPr>
          <p:sp>
            <p:nvSpPr>
              <p:cNvPr id="72" name="Textfeld 54">
                <a:extLst>
                  <a:ext uri="{FF2B5EF4-FFF2-40B4-BE49-F238E27FC236}">
                    <a16:creationId xmlns:a16="http://schemas.microsoft.com/office/drawing/2014/main" id="{8827AA4E-7CF3-0E44-BFF0-BEC89D299B58}"/>
                  </a:ext>
                </a:extLst>
              </p:cNvPr>
              <p:cNvSpPr txBox="1"/>
              <p:nvPr/>
            </p:nvSpPr>
            <p:spPr>
              <a:xfrm>
                <a:off x="6407964" y="3967043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3" name="Textfeld 56">
                <a:extLst>
                  <a:ext uri="{FF2B5EF4-FFF2-40B4-BE49-F238E27FC236}">
                    <a16:creationId xmlns:a16="http://schemas.microsoft.com/office/drawing/2014/main" id="{A2ABDA76-BFF4-4747-A3D6-E61BCA90B6B9}"/>
                  </a:ext>
                </a:extLst>
              </p:cNvPr>
              <p:cNvSpPr txBox="1"/>
              <p:nvPr/>
            </p:nvSpPr>
            <p:spPr>
              <a:xfrm>
                <a:off x="6216208" y="2942931"/>
                <a:ext cx="4828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200</a:t>
                </a: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Textfeld 58">
                <a:extLst>
                  <a:ext uri="{FF2B5EF4-FFF2-40B4-BE49-F238E27FC236}">
                    <a16:creationId xmlns:a16="http://schemas.microsoft.com/office/drawing/2014/main" id="{92CBA92C-99B2-AB4C-A602-3B1DADDD132C}"/>
                  </a:ext>
                </a:extLst>
              </p:cNvPr>
              <p:cNvSpPr txBox="1"/>
              <p:nvPr/>
            </p:nvSpPr>
            <p:spPr>
              <a:xfrm>
                <a:off x="6215649" y="1910447"/>
                <a:ext cx="4828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400</a:t>
                </a: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B7DC78F3-BBCC-6D4B-97BE-A6D04B5BEF7E}"/>
                </a:ext>
              </a:extLst>
            </p:cNvPr>
            <p:cNvGrpSpPr/>
            <p:nvPr/>
          </p:nvGrpSpPr>
          <p:grpSpPr>
            <a:xfrm>
              <a:off x="3418700" y="3257299"/>
              <a:ext cx="1946229" cy="309268"/>
              <a:chOff x="3418053" y="4742815"/>
              <a:chExt cx="1946229" cy="309268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336430DB-5D4F-B740-8EA7-646CC3DC66ED}"/>
                  </a:ext>
                </a:extLst>
              </p:cNvPr>
              <p:cNvSpPr txBox="1"/>
              <p:nvPr/>
            </p:nvSpPr>
            <p:spPr>
              <a:xfrm>
                <a:off x="4165634" y="4744305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40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3071586-3409-134B-BE6D-4839E1A73AD4}"/>
                  </a:ext>
                </a:extLst>
              </p:cNvPr>
              <p:cNvSpPr txBox="1"/>
              <p:nvPr/>
            </p:nvSpPr>
            <p:spPr>
              <a:xfrm>
                <a:off x="3418053" y="4744306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74D3207-A020-1742-8D4D-58A742692A71}"/>
                  </a:ext>
                </a:extLst>
              </p:cNvPr>
              <p:cNvSpPr txBox="1"/>
              <p:nvPr/>
            </p:nvSpPr>
            <p:spPr>
              <a:xfrm>
                <a:off x="3811992" y="4744305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30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A983638-74C0-344B-8C70-1098B10428F1}"/>
                  </a:ext>
                </a:extLst>
              </p:cNvPr>
              <p:cNvSpPr txBox="1"/>
              <p:nvPr/>
            </p:nvSpPr>
            <p:spPr>
              <a:xfrm>
                <a:off x="4584147" y="4744304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50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A9F354B-05D5-8F4E-A3C4-5DAF9C7ABA12}"/>
                  </a:ext>
                </a:extLst>
              </p:cNvPr>
              <p:cNvSpPr txBox="1"/>
              <p:nvPr/>
            </p:nvSpPr>
            <p:spPr>
              <a:xfrm>
                <a:off x="4980844" y="4742815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60</a:t>
                </a: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C639620-F528-8648-8780-0459D6228EEA}"/>
                </a:ext>
              </a:extLst>
            </p:cNvPr>
            <p:cNvSpPr txBox="1"/>
            <p:nvPr/>
          </p:nvSpPr>
          <p:spPr>
            <a:xfrm>
              <a:off x="3385759" y="3456732"/>
              <a:ext cx="21242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Sugar concentration [g/l]</a:t>
              </a:r>
            </a:p>
          </p:txBody>
        </p:sp>
        <p:sp>
          <p:nvSpPr>
            <p:cNvPr id="58" name="Textfeld 53">
              <a:extLst>
                <a:ext uri="{FF2B5EF4-FFF2-40B4-BE49-F238E27FC236}">
                  <a16:creationId xmlns:a16="http://schemas.microsoft.com/office/drawing/2014/main" id="{50346602-74E1-4E4E-A3D5-96F6E4394397}"/>
                </a:ext>
              </a:extLst>
            </p:cNvPr>
            <p:cNvSpPr txBox="1"/>
            <p:nvPr/>
          </p:nvSpPr>
          <p:spPr>
            <a:xfrm rot="16200000">
              <a:off x="2105296" y="2048344"/>
              <a:ext cx="14285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cell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volume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[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fL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E83159FD-192F-904E-901B-06D7A9B89932}"/>
                </a:ext>
              </a:extLst>
            </p:cNvPr>
            <p:cNvGrpSpPr/>
            <p:nvPr/>
          </p:nvGrpSpPr>
          <p:grpSpPr>
            <a:xfrm>
              <a:off x="5585301" y="1015861"/>
              <a:ext cx="791566" cy="708741"/>
              <a:chOff x="5166791" y="4625481"/>
              <a:chExt cx="791566" cy="708741"/>
            </a:xfrm>
          </p:grpSpPr>
          <p:pic>
            <p:nvPicPr>
              <p:cNvPr id="61" name="Grafik 6">
                <a:extLst>
                  <a:ext uri="{FF2B5EF4-FFF2-40B4-BE49-F238E27FC236}">
                    <a16:creationId xmlns:a16="http://schemas.microsoft.com/office/drawing/2014/main" id="{AA076D75-1706-2B43-822B-7B4287EBD6A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35470" t="15382" r="54361" b="62087"/>
              <a:stretch/>
            </p:blipFill>
            <p:spPr>
              <a:xfrm>
                <a:off x="5166791" y="4625481"/>
                <a:ext cx="776497" cy="69603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E9D54DD5-73E9-F24A-AF6E-F6681454EE4B}"/>
                  </a:ext>
                </a:extLst>
              </p:cNvPr>
              <p:cNvSpPr/>
              <p:nvPr/>
            </p:nvSpPr>
            <p:spPr>
              <a:xfrm>
                <a:off x="5360224" y="4636064"/>
                <a:ext cx="598133" cy="6981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1047B35B-0325-A043-89D3-5C201B92D822}"/>
                  </a:ext>
                </a:extLst>
              </p:cNvPr>
              <p:cNvGrpSpPr/>
              <p:nvPr/>
            </p:nvGrpSpPr>
            <p:grpSpPr>
              <a:xfrm>
                <a:off x="5275943" y="4631085"/>
                <a:ext cx="405064" cy="697534"/>
                <a:chOff x="5289405" y="4629243"/>
                <a:chExt cx="405064" cy="697534"/>
              </a:xfrm>
            </p:grpSpPr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376028A5-3DF0-D443-A14C-0FE438A78C02}"/>
                    </a:ext>
                  </a:extLst>
                </p:cNvPr>
                <p:cNvSpPr txBox="1"/>
                <p:nvPr/>
              </p:nvSpPr>
              <p:spPr>
                <a:xfrm>
                  <a:off x="5289405" y="4629243"/>
                  <a:ext cx="33478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d1</a:t>
                  </a: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EDE61B73-CCCA-6E40-A8EE-655263D79739}"/>
                    </a:ext>
                  </a:extLst>
                </p:cNvPr>
                <p:cNvSpPr txBox="1"/>
                <p:nvPr/>
              </p:nvSpPr>
              <p:spPr>
                <a:xfrm>
                  <a:off x="5293916" y="4850333"/>
                  <a:ext cx="40055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d3</a:t>
                  </a: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5D09F27E-6AB5-AC48-8619-4E6FCD5DA481}"/>
                    </a:ext>
                  </a:extLst>
                </p:cNvPr>
                <p:cNvSpPr txBox="1"/>
                <p:nvPr/>
              </p:nvSpPr>
              <p:spPr>
                <a:xfrm>
                  <a:off x="5289940" y="5049778"/>
                  <a:ext cx="33478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d6</a:t>
                  </a:r>
                </a:p>
              </p:txBody>
            </p:sp>
          </p:grpSp>
        </p:grp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01EAB32-77F8-EA4A-9CCC-F7144C0B4E39}"/>
                </a:ext>
              </a:extLst>
            </p:cNvPr>
            <p:cNvSpPr/>
            <p:nvPr/>
          </p:nvSpPr>
          <p:spPr>
            <a:xfrm>
              <a:off x="5351139" y="1067774"/>
              <a:ext cx="107351" cy="20739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EA5B5678-B94C-2C4B-B0AC-414F2031EE46}"/>
              </a:ext>
            </a:extLst>
          </p:cNvPr>
          <p:cNvSpPr txBox="1"/>
          <p:nvPr/>
        </p:nvSpPr>
        <p:spPr>
          <a:xfrm>
            <a:off x="2308003" y="351295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894C175-0978-674E-BDE8-0229FB19EB8E}"/>
              </a:ext>
            </a:extLst>
          </p:cNvPr>
          <p:cNvSpPr/>
          <p:nvPr/>
        </p:nvSpPr>
        <p:spPr>
          <a:xfrm>
            <a:off x="6674599" y="4028667"/>
            <a:ext cx="45719" cy="22170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590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F4B9CC17-4C7E-6C4F-A093-EFC1C482C7F0}"/>
              </a:ext>
            </a:extLst>
          </p:cNvPr>
          <p:cNvGrpSpPr/>
          <p:nvPr/>
        </p:nvGrpSpPr>
        <p:grpSpPr>
          <a:xfrm>
            <a:off x="2676941" y="830519"/>
            <a:ext cx="7380230" cy="2671647"/>
            <a:chOff x="2676941" y="830519"/>
            <a:chExt cx="7380230" cy="2671647"/>
          </a:xfrm>
        </p:grpSpPr>
        <p:pic>
          <p:nvPicPr>
            <p:cNvPr id="27" name="Grafik 7">
              <a:extLst>
                <a:ext uri="{FF2B5EF4-FFF2-40B4-BE49-F238E27FC236}">
                  <a16:creationId xmlns:a16="http://schemas.microsoft.com/office/drawing/2014/main" id="{8898FE65-8177-9049-BCB0-3AE49620AE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21972" y="1263127"/>
              <a:ext cx="7121947" cy="2239039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DBE5EB8-72B1-EF49-A6E3-6722DC577C4E}"/>
                </a:ext>
              </a:extLst>
            </p:cNvPr>
            <p:cNvSpPr/>
            <p:nvPr/>
          </p:nvSpPr>
          <p:spPr>
            <a:xfrm>
              <a:off x="5543048" y="1263127"/>
              <a:ext cx="436630" cy="4994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2ACDBEE-3B55-9540-86F2-E80DEF6887F7}"/>
                </a:ext>
              </a:extLst>
            </p:cNvPr>
            <p:cNvSpPr/>
            <p:nvPr/>
          </p:nvSpPr>
          <p:spPr>
            <a:xfrm>
              <a:off x="2676941" y="1126435"/>
              <a:ext cx="765528" cy="18925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7C1BD7B-D69D-7649-995B-329E39730239}"/>
                </a:ext>
              </a:extLst>
            </p:cNvPr>
            <p:cNvGrpSpPr/>
            <p:nvPr/>
          </p:nvGrpSpPr>
          <p:grpSpPr>
            <a:xfrm>
              <a:off x="3162501" y="1423245"/>
              <a:ext cx="383997" cy="1627255"/>
              <a:chOff x="6228901" y="2648318"/>
              <a:chExt cx="383997" cy="1627255"/>
            </a:xfrm>
          </p:grpSpPr>
          <p:sp>
            <p:nvSpPr>
              <p:cNvPr id="22" name="Textfeld 54">
                <a:extLst>
                  <a:ext uri="{FF2B5EF4-FFF2-40B4-BE49-F238E27FC236}">
                    <a16:creationId xmlns:a16="http://schemas.microsoft.com/office/drawing/2014/main" id="{428A6098-BD73-C34A-BF9E-DF02328052E5}"/>
                  </a:ext>
                </a:extLst>
              </p:cNvPr>
              <p:cNvSpPr txBox="1"/>
              <p:nvPr/>
            </p:nvSpPr>
            <p:spPr>
              <a:xfrm>
                <a:off x="6315035" y="3967796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Textfeld 55">
                <a:extLst>
                  <a:ext uri="{FF2B5EF4-FFF2-40B4-BE49-F238E27FC236}">
                    <a16:creationId xmlns:a16="http://schemas.microsoft.com/office/drawing/2014/main" id="{6489591C-8A64-CE43-A00B-2E5BD06FC5AD}"/>
                  </a:ext>
                </a:extLst>
              </p:cNvPr>
              <p:cNvSpPr txBox="1"/>
              <p:nvPr/>
            </p:nvSpPr>
            <p:spPr>
              <a:xfrm>
                <a:off x="6228901" y="3506012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feld 56">
                <a:extLst>
                  <a:ext uri="{FF2B5EF4-FFF2-40B4-BE49-F238E27FC236}">
                    <a16:creationId xmlns:a16="http://schemas.microsoft.com/office/drawing/2014/main" id="{E536A421-3660-234D-9234-12AD05C13E7B}"/>
                  </a:ext>
                </a:extLst>
              </p:cNvPr>
              <p:cNvSpPr txBox="1"/>
              <p:nvPr/>
            </p:nvSpPr>
            <p:spPr>
              <a:xfrm>
                <a:off x="6229460" y="3083600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20</a:t>
                </a: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Textfeld 57">
                <a:extLst>
                  <a:ext uri="{FF2B5EF4-FFF2-40B4-BE49-F238E27FC236}">
                    <a16:creationId xmlns:a16="http://schemas.microsoft.com/office/drawing/2014/main" id="{0FD17505-1DAF-C047-B644-2E6E81641564}"/>
                  </a:ext>
                </a:extLst>
              </p:cNvPr>
              <p:cNvSpPr txBox="1"/>
              <p:nvPr/>
            </p:nvSpPr>
            <p:spPr>
              <a:xfrm>
                <a:off x="6228901" y="2648318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30</a:t>
                </a: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Textfeld 53">
              <a:extLst>
                <a:ext uri="{FF2B5EF4-FFF2-40B4-BE49-F238E27FC236}">
                  <a16:creationId xmlns:a16="http://schemas.microsoft.com/office/drawing/2014/main" id="{DB810DD6-428C-8646-8FD7-A9F42539CCB6}"/>
                </a:ext>
              </a:extLst>
            </p:cNvPr>
            <p:cNvSpPr txBox="1"/>
            <p:nvPr/>
          </p:nvSpPr>
          <p:spPr>
            <a:xfrm rot="16200000">
              <a:off x="2281754" y="2012179"/>
              <a:ext cx="15776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Consumption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[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/l]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BEE871D-B0AF-EB41-9B39-315A24225DA8}"/>
                </a:ext>
              </a:extLst>
            </p:cNvPr>
            <p:cNvSpPr txBox="1"/>
            <p:nvPr/>
          </p:nvSpPr>
          <p:spPr>
            <a:xfrm>
              <a:off x="4296066" y="901148"/>
              <a:ext cx="4796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C1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546FEFA-F096-F04F-93AC-B575F14C3CD5}"/>
                </a:ext>
              </a:extLst>
            </p:cNvPr>
            <p:cNvSpPr txBox="1"/>
            <p:nvPr/>
          </p:nvSpPr>
          <p:spPr>
            <a:xfrm>
              <a:off x="8103709" y="830519"/>
              <a:ext cx="4796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C4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62DE262-C379-1D43-B405-6CB027DB5FC8}"/>
                </a:ext>
              </a:extLst>
            </p:cNvPr>
            <p:cNvSpPr/>
            <p:nvPr/>
          </p:nvSpPr>
          <p:spPr>
            <a:xfrm>
              <a:off x="3558986" y="2954906"/>
              <a:ext cx="1834649" cy="5472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B8C3F2F-1093-184F-9A6C-A179DE908976}"/>
                </a:ext>
              </a:extLst>
            </p:cNvPr>
            <p:cNvGrpSpPr/>
            <p:nvPr/>
          </p:nvGrpSpPr>
          <p:grpSpPr>
            <a:xfrm>
              <a:off x="3523004" y="2923626"/>
              <a:ext cx="1946229" cy="309268"/>
              <a:chOff x="3418053" y="4742815"/>
              <a:chExt cx="1946229" cy="30926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DEA53EB-DBCF-9E4A-B68C-CABFC528BBAF}"/>
                  </a:ext>
                </a:extLst>
              </p:cNvPr>
              <p:cNvSpPr txBox="1"/>
              <p:nvPr/>
            </p:nvSpPr>
            <p:spPr>
              <a:xfrm>
                <a:off x="4165634" y="4744305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40</a:t>
                </a:r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846E941-A420-1345-85EC-3B7382B83617}"/>
                  </a:ext>
                </a:extLst>
              </p:cNvPr>
              <p:cNvSpPr txBox="1"/>
              <p:nvPr/>
            </p:nvSpPr>
            <p:spPr>
              <a:xfrm>
                <a:off x="3418053" y="4744306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B79F065-6DDA-D540-AB8E-678772274413}"/>
                  </a:ext>
                </a:extLst>
              </p:cNvPr>
              <p:cNvSpPr txBox="1"/>
              <p:nvPr/>
            </p:nvSpPr>
            <p:spPr>
              <a:xfrm>
                <a:off x="3811992" y="4744305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30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6538FCA-9714-B94D-9F9C-5C739E5077C5}"/>
                  </a:ext>
                </a:extLst>
              </p:cNvPr>
              <p:cNvSpPr txBox="1"/>
              <p:nvPr/>
            </p:nvSpPr>
            <p:spPr>
              <a:xfrm>
                <a:off x="4584147" y="4744304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50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9D01466-1094-ED4B-AB35-FD9E34B6EBB7}"/>
                  </a:ext>
                </a:extLst>
              </p:cNvPr>
              <p:cNvSpPr txBox="1"/>
              <p:nvPr/>
            </p:nvSpPr>
            <p:spPr>
              <a:xfrm>
                <a:off x="4980844" y="4742815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60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FCD9E67-B912-FC40-BB83-512DF01911DF}"/>
                </a:ext>
              </a:extLst>
            </p:cNvPr>
            <p:cNvSpPr txBox="1"/>
            <p:nvPr/>
          </p:nvSpPr>
          <p:spPr>
            <a:xfrm>
              <a:off x="3407929" y="3130856"/>
              <a:ext cx="21242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Sugar concentration [g/l]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C7C807C-1B12-D840-8203-3FD356319CAC}"/>
                </a:ext>
              </a:extLst>
            </p:cNvPr>
            <p:cNvSpPr/>
            <p:nvPr/>
          </p:nvSpPr>
          <p:spPr>
            <a:xfrm>
              <a:off x="6294782" y="1199851"/>
              <a:ext cx="570270" cy="18506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8A7F4E7-6600-FA45-9E0E-C00229A932D2}"/>
                </a:ext>
              </a:extLst>
            </p:cNvPr>
            <p:cNvGrpSpPr/>
            <p:nvPr/>
          </p:nvGrpSpPr>
          <p:grpSpPr>
            <a:xfrm>
              <a:off x="6555043" y="1423245"/>
              <a:ext cx="383997" cy="1627255"/>
              <a:chOff x="6228901" y="2648318"/>
              <a:chExt cx="383997" cy="1627255"/>
            </a:xfrm>
          </p:grpSpPr>
          <p:sp>
            <p:nvSpPr>
              <p:cNvPr id="34" name="Textfeld 54">
                <a:extLst>
                  <a:ext uri="{FF2B5EF4-FFF2-40B4-BE49-F238E27FC236}">
                    <a16:creationId xmlns:a16="http://schemas.microsoft.com/office/drawing/2014/main" id="{DB764403-9ED6-C84B-BB41-CFDAEE58F70C}"/>
                  </a:ext>
                </a:extLst>
              </p:cNvPr>
              <p:cNvSpPr txBox="1"/>
              <p:nvPr/>
            </p:nvSpPr>
            <p:spPr>
              <a:xfrm>
                <a:off x="6315035" y="3967796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Textfeld 55">
                <a:extLst>
                  <a:ext uri="{FF2B5EF4-FFF2-40B4-BE49-F238E27FC236}">
                    <a16:creationId xmlns:a16="http://schemas.microsoft.com/office/drawing/2014/main" id="{A1723F54-7D01-894D-B3FA-436B9C11B3EF}"/>
                  </a:ext>
                </a:extLst>
              </p:cNvPr>
              <p:cNvSpPr txBox="1"/>
              <p:nvPr/>
            </p:nvSpPr>
            <p:spPr>
              <a:xfrm>
                <a:off x="6228901" y="3506012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Textfeld 56">
                <a:extLst>
                  <a:ext uri="{FF2B5EF4-FFF2-40B4-BE49-F238E27FC236}">
                    <a16:creationId xmlns:a16="http://schemas.microsoft.com/office/drawing/2014/main" id="{8D7ABD62-FB20-284B-80E2-6F04BF8079E0}"/>
                  </a:ext>
                </a:extLst>
              </p:cNvPr>
              <p:cNvSpPr txBox="1"/>
              <p:nvPr/>
            </p:nvSpPr>
            <p:spPr>
              <a:xfrm>
                <a:off x="6229460" y="3083600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20</a:t>
                </a: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Textfeld 57">
                <a:extLst>
                  <a:ext uri="{FF2B5EF4-FFF2-40B4-BE49-F238E27FC236}">
                    <a16:creationId xmlns:a16="http://schemas.microsoft.com/office/drawing/2014/main" id="{E9C4F2C4-A0E6-0E4C-9F2F-A6716D9F2461}"/>
                  </a:ext>
                </a:extLst>
              </p:cNvPr>
              <p:cNvSpPr txBox="1"/>
              <p:nvPr/>
            </p:nvSpPr>
            <p:spPr>
              <a:xfrm>
                <a:off x="6228901" y="2648318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30</a:t>
                </a: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9" name="Textfeld 53">
              <a:extLst>
                <a:ext uri="{FF2B5EF4-FFF2-40B4-BE49-F238E27FC236}">
                  <a16:creationId xmlns:a16="http://schemas.microsoft.com/office/drawing/2014/main" id="{CD774668-AFBD-D543-B6DB-319B0CE3306A}"/>
                </a:ext>
              </a:extLst>
            </p:cNvPr>
            <p:cNvSpPr txBox="1"/>
            <p:nvPr/>
          </p:nvSpPr>
          <p:spPr>
            <a:xfrm rot="16200000">
              <a:off x="5708517" y="1996804"/>
              <a:ext cx="15776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Consumption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[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/l]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A3C97EC-06EB-264D-8FFD-F8ED2012EF91}"/>
                </a:ext>
              </a:extLst>
            </p:cNvPr>
            <p:cNvSpPr/>
            <p:nvPr/>
          </p:nvSpPr>
          <p:spPr>
            <a:xfrm>
              <a:off x="6991489" y="3019013"/>
              <a:ext cx="2995572" cy="4726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2800637-4BB2-B44E-879F-119B0688F168}"/>
                </a:ext>
              </a:extLst>
            </p:cNvPr>
            <p:cNvGrpSpPr/>
            <p:nvPr/>
          </p:nvGrpSpPr>
          <p:grpSpPr>
            <a:xfrm>
              <a:off x="6887288" y="2908267"/>
              <a:ext cx="3169883" cy="564887"/>
              <a:chOff x="6544302" y="5902809"/>
              <a:chExt cx="3169883" cy="564887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BC678633-D420-854D-B84B-60A3D6B297F7}"/>
                  </a:ext>
                </a:extLst>
              </p:cNvPr>
              <p:cNvGrpSpPr/>
              <p:nvPr/>
            </p:nvGrpSpPr>
            <p:grpSpPr>
              <a:xfrm>
                <a:off x="6544302" y="5905264"/>
                <a:ext cx="3169883" cy="562432"/>
                <a:chOff x="6708179" y="4859778"/>
                <a:chExt cx="2388038" cy="318091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17A806DD-7123-2242-92B3-DB063D7A9A1F}"/>
                    </a:ext>
                  </a:extLst>
                </p:cNvPr>
                <p:cNvSpPr txBox="1"/>
                <p:nvPr/>
              </p:nvSpPr>
              <p:spPr>
                <a:xfrm>
                  <a:off x="7201503" y="4862703"/>
                  <a:ext cx="326301" cy="1740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40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FF60A38-C94A-A74D-941E-14BB08C2A866}"/>
                    </a:ext>
                  </a:extLst>
                </p:cNvPr>
                <p:cNvSpPr txBox="1"/>
                <p:nvPr/>
              </p:nvSpPr>
              <p:spPr>
                <a:xfrm>
                  <a:off x="6708179" y="4870092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15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2DF7762-1727-1941-8545-852184BEAB1E}"/>
                    </a:ext>
                  </a:extLst>
                </p:cNvPr>
                <p:cNvSpPr txBox="1"/>
                <p:nvPr/>
              </p:nvSpPr>
              <p:spPr>
                <a:xfrm>
                  <a:off x="7497013" y="4867166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50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83117711-D6E7-BA44-AC78-4B87F035CD04}"/>
                    </a:ext>
                  </a:extLst>
                </p:cNvPr>
                <p:cNvSpPr txBox="1"/>
                <p:nvPr/>
              </p:nvSpPr>
              <p:spPr>
                <a:xfrm>
                  <a:off x="7746166" y="4867166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60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BB29FE60-EA0E-B04A-B9D1-97E2A75429D7}"/>
                    </a:ext>
                  </a:extLst>
                </p:cNvPr>
                <p:cNvSpPr txBox="1"/>
                <p:nvPr/>
              </p:nvSpPr>
              <p:spPr>
                <a:xfrm>
                  <a:off x="7983752" y="4859778"/>
                  <a:ext cx="1112465" cy="1740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70   80   90  100</a:t>
                  </a:r>
                </a:p>
              </p:txBody>
            </p: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3CE0B58-FC2F-9F46-9C5E-5695841ED8F1}"/>
                  </a:ext>
                </a:extLst>
              </p:cNvPr>
              <p:cNvSpPr txBox="1"/>
              <p:nvPr/>
            </p:nvSpPr>
            <p:spPr>
              <a:xfrm>
                <a:off x="6929597" y="5902809"/>
                <a:ext cx="38343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30</a:t>
                </a: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CE495EC-D828-7249-B81C-61C7B9DD7F57}"/>
                </a:ext>
              </a:extLst>
            </p:cNvPr>
            <p:cNvSpPr txBox="1"/>
            <p:nvPr/>
          </p:nvSpPr>
          <p:spPr>
            <a:xfrm>
              <a:off x="7427509" y="3121318"/>
              <a:ext cx="21242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Sugar concentration [g/l]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6D73482F-50E0-5141-8CA9-76EB4CAC4AEA}"/>
              </a:ext>
            </a:extLst>
          </p:cNvPr>
          <p:cNvSpPr txBox="1"/>
          <p:nvPr/>
        </p:nvSpPr>
        <p:spPr>
          <a:xfrm>
            <a:off x="2849595" y="6236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48" name="Textfeld 11">
            <a:extLst>
              <a:ext uri="{FF2B5EF4-FFF2-40B4-BE49-F238E27FC236}">
                <a16:creationId xmlns:a16="http://schemas.microsoft.com/office/drawing/2014/main" id="{8F5999F3-D1B8-8A4E-BC5E-822D91727364}"/>
              </a:ext>
            </a:extLst>
          </p:cNvPr>
          <p:cNvSpPr txBox="1"/>
          <p:nvPr/>
        </p:nvSpPr>
        <p:spPr>
          <a:xfrm>
            <a:off x="178686" y="343925"/>
            <a:ext cx="267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Supplementary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Fig. S5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205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285</Words>
  <Application>Microsoft Macintosh PowerPoint</Application>
  <PresentationFormat>Widescreen</PresentationFormat>
  <Paragraphs>88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Christina Manz</dc:creator>
  <cp:lastModifiedBy>manishraorane@gmail.com</cp:lastModifiedBy>
  <cp:revision>175</cp:revision>
  <dcterms:created xsi:type="dcterms:W3CDTF">2020-01-15T11:12:22Z</dcterms:created>
  <dcterms:modified xsi:type="dcterms:W3CDTF">2021-07-17T14:27:25Z</dcterms:modified>
</cp:coreProperties>
</file>