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64" r:id="rId2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091" autoAdjust="0"/>
    <p:restoredTop sz="81358" autoAdjust="0"/>
  </p:normalViewPr>
  <p:slideViewPr>
    <p:cSldViewPr snapToGrid="0">
      <p:cViewPr varScale="1">
        <p:scale>
          <a:sx n="105" d="100"/>
          <a:sy n="105" d="100"/>
        </p:scale>
        <p:origin x="1800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38A074-1481-492F-A95A-21E18F39ABDE}" type="datetimeFigureOut">
              <a:rPr lang="de-DE" smtClean="0"/>
              <a:t>17.07.21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9B5C4AB-09E0-4E16-B93B-1F05136852E8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790274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Supplementary Figure S3. Sucrose dependency of C1 and C4 cell strains </a:t>
            </a:r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GB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(a) 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Time course of cell viability assayed by 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fluorescein diacetate (FDA) in response to different sugar concentrations, 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 ≥ 400. </a:t>
            </a:r>
            <a:r>
              <a:rPr lang="en-GB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(b) 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Representative time course for the decrease of sucrose concentration in the medium measured by refractometry as readout for sugar consumption.</a:t>
            </a:r>
            <a:r>
              <a:rPr lang="en-GB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Brix refractometric measurement of the remaining sugar content in the culture medium of C1 and C4 cell lines grown over a period of 15 days. The initial concentration of sucrose is 3% in the growth medium. </a:t>
            </a:r>
            <a:r>
              <a:rPr lang="en-GB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Data shown as mean of two technical replicates. </a:t>
            </a:r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200" kern="1200" dirty="0">
              <a:solidFill>
                <a:srgbClr val="FF0000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GB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B5C4AB-09E0-4E16-B93B-1F05136852E8}" type="slidenum">
              <a:rPr lang="de-DE" smtClean="0"/>
              <a:t>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999247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Formatvorlage des Untertitelmasters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B4A26E-F362-49FA-A315-2960283716CA}" type="datetimeFigureOut">
              <a:rPr lang="de-DE" smtClean="0"/>
              <a:t>17.07.21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B61F6C-6FB3-47C9-8E4F-519ADED28E0F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697265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B4A26E-F362-49FA-A315-2960283716CA}" type="datetimeFigureOut">
              <a:rPr lang="de-DE" smtClean="0"/>
              <a:t>17.07.21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B61F6C-6FB3-47C9-8E4F-519ADED28E0F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92677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B4A26E-F362-49FA-A315-2960283716CA}" type="datetimeFigureOut">
              <a:rPr lang="de-DE" smtClean="0"/>
              <a:t>17.07.21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B61F6C-6FB3-47C9-8E4F-519ADED28E0F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848749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B4A26E-F362-49FA-A315-2960283716CA}" type="datetimeFigureOut">
              <a:rPr lang="de-DE" smtClean="0"/>
              <a:t>17.07.21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B61F6C-6FB3-47C9-8E4F-519ADED28E0F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331033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B4A26E-F362-49FA-A315-2960283716CA}" type="datetimeFigureOut">
              <a:rPr lang="de-DE" smtClean="0"/>
              <a:t>17.07.21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B61F6C-6FB3-47C9-8E4F-519ADED28E0F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963523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B4A26E-F362-49FA-A315-2960283716CA}" type="datetimeFigureOut">
              <a:rPr lang="de-DE" smtClean="0"/>
              <a:t>17.07.21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B61F6C-6FB3-47C9-8E4F-519ADED28E0F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213114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B4A26E-F362-49FA-A315-2960283716CA}" type="datetimeFigureOut">
              <a:rPr lang="de-DE" smtClean="0"/>
              <a:t>17.07.21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B61F6C-6FB3-47C9-8E4F-519ADED28E0F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38145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B4A26E-F362-49FA-A315-2960283716CA}" type="datetimeFigureOut">
              <a:rPr lang="de-DE" smtClean="0"/>
              <a:t>17.07.21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B61F6C-6FB3-47C9-8E4F-519ADED28E0F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200632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B4A26E-F362-49FA-A315-2960283716CA}" type="datetimeFigureOut">
              <a:rPr lang="de-DE" smtClean="0"/>
              <a:t>17.07.21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B61F6C-6FB3-47C9-8E4F-519ADED28E0F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477868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B4A26E-F362-49FA-A315-2960283716CA}" type="datetimeFigureOut">
              <a:rPr lang="de-DE" smtClean="0"/>
              <a:t>17.07.21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B61F6C-6FB3-47C9-8E4F-519ADED28E0F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451736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B4A26E-F362-49FA-A315-2960283716CA}" type="datetimeFigureOut">
              <a:rPr lang="de-DE" smtClean="0"/>
              <a:t>17.07.21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B61F6C-6FB3-47C9-8E4F-519ADED28E0F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619716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B4A26E-F362-49FA-A315-2960283716CA}" type="datetimeFigureOut">
              <a:rPr lang="de-DE" smtClean="0"/>
              <a:t>17.07.21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B61F6C-6FB3-47C9-8E4F-519ADED28E0F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853202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feld 7"/>
          <p:cNvSpPr txBox="1"/>
          <p:nvPr/>
        </p:nvSpPr>
        <p:spPr>
          <a:xfrm>
            <a:off x="178686" y="343925"/>
            <a:ext cx="27836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 err="1">
                <a:latin typeface="Arial" panose="020B0604020202020204" pitchFamily="34" charset="0"/>
                <a:cs typeface="Arial" panose="020B0604020202020204" pitchFamily="34" charset="0"/>
              </a:rPr>
              <a:t>Supplementary</a:t>
            </a:r>
            <a:r>
              <a:rPr lang="de-DE" b="1" dirty="0">
                <a:latin typeface="Arial" panose="020B0604020202020204" pitchFamily="34" charset="0"/>
                <a:cs typeface="Arial" panose="020B0604020202020204" pitchFamily="34" charset="0"/>
              </a:rPr>
              <a:t> Fig. S3 </a:t>
            </a:r>
            <a:endParaRPr lang="en-GB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Grafik 6">
            <a:extLst>
              <a:ext uri="{FF2B5EF4-FFF2-40B4-BE49-F238E27FC236}">
                <a16:creationId xmlns:a16="http://schemas.microsoft.com/office/drawing/2014/main" id="{460B9751-7EAC-4D49-8653-38D2A752A42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1885"/>
          <a:stretch/>
        </p:blipFill>
        <p:spPr>
          <a:xfrm>
            <a:off x="4042501" y="1855848"/>
            <a:ext cx="3427863" cy="2562298"/>
          </a:xfrm>
          <a:prstGeom prst="rect">
            <a:avLst/>
          </a:prstGeom>
          <a:ln>
            <a:noFill/>
          </a:ln>
        </p:spPr>
      </p:pic>
      <p:sp>
        <p:nvSpPr>
          <p:cNvPr id="27" name="Textfeld 41">
            <a:extLst>
              <a:ext uri="{FF2B5EF4-FFF2-40B4-BE49-F238E27FC236}">
                <a16:creationId xmlns:a16="http://schemas.microsoft.com/office/drawing/2014/main" id="{27036301-C41A-CE46-96FD-D120A270A090}"/>
              </a:ext>
            </a:extLst>
          </p:cNvPr>
          <p:cNvSpPr txBox="1"/>
          <p:nvPr/>
        </p:nvSpPr>
        <p:spPr>
          <a:xfrm rot="16200000">
            <a:off x="2948633" y="2844805"/>
            <a:ext cx="144142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dirty="0" err="1">
                <a:latin typeface="Arial" panose="020B0604020202020204" pitchFamily="34" charset="0"/>
                <a:cs typeface="Arial" panose="020B0604020202020204" pitchFamily="34" charset="0"/>
              </a:rPr>
              <a:t>Cell</a:t>
            </a:r>
            <a:r>
              <a:rPr lang="de-DE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dirty="0" err="1">
                <a:latin typeface="Arial" panose="020B0604020202020204" pitchFamily="34" charset="0"/>
                <a:cs typeface="Arial" panose="020B0604020202020204" pitchFamily="34" charset="0"/>
              </a:rPr>
              <a:t>viability</a:t>
            </a:r>
            <a:r>
              <a:rPr lang="de-DE" sz="1400" dirty="0">
                <a:latin typeface="Arial" panose="020B0604020202020204" pitchFamily="34" charset="0"/>
                <a:cs typeface="Arial" panose="020B0604020202020204" pitchFamily="34" charset="0"/>
              </a:rPr>
              <a:t> [%]</a:t>
            </a:r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52" name="Group 51">
            <a:extLst>
              <a:ext uri="{FF2B5EF4-FFF2-40B4-BE49-F238E27FC236}">
                <a16:creationId xmlns:a16="http://schemas.microsoft.com/office/drawing/2014/main" id="{59CCE320-406C-2B47-B042-95747B0A6F43}"/>
              </a:ext>
            </a:extLst>
          </p:cNvPr>
          <p:cNvGrpSpPr/>
          <p:nvPr/>
        </p:nvGrpSpPr>
        <p:grpSpPr>
          <a:xfrm>
            <a:off x="190202" y="1548413"/>
            <a:ext cx="3413780" cy="2971493"/>
            <a:chOff x="3231969" y="795291"/>
            <a:chExt cx="3413780" cy="2971493"/>
          </a:xfrm>
        </p:grpSpPr>
        <p:pic>
          <p:nvPicPr>
            <p:cNvPr id="7" name="Grafik 6"/>
            <p:cNvPicPr>
              <a:picLocks noChangeAspect="1"/>
            </p:cNvPicPr>
            <p:nvPr/>
          </p:nvPicPr>
          <p:blipFill rotWithShape="1">
            <a:blip r:embed="rId3"/>
            <a:srcRect r="64175"/>
            <a:stretch/>
          </p:blipFill>
          <p:spPr>
            <a:xfrm>
              <a:off x="3231969" y="1095302"/>
              <a:ext cx="2552250" cy="2562298"/>
            </a:xfrm>
            <a:prstGeom prst="rect">
              <a:avLst/>
            </a:prstGeom>
            <a:ln>
              <a:noFill/>
            </a:ln>
          </p:spPr>
        </p:pic>
        <p:sp>
          <p:nvSpPr>
            <p:cNvPr id="4" name="Textfeld 3">
              <a:extLst>
                <a:ext uri="{FF2B5EF4-FFF2-40B4-BE49-F238E27FC236}">
                  <a16:creationId xmlns:a16="http://schemas.microsoft.com/office/drawing/2014/main" id="{5E435547-DA14-42C9-B1E9-A7C22E6A4082}"/>
                </a:ext>
              </a:extLst>
            </p:cNvPr>
            <p:cNvSpPr txBox="1"/>
            <p:nvPr/>
          </p:nvSpPr>
          <p:spPr>
            <a:xfrm>
              <a:off x="4526884" y="795291"/>
              <a:ext cx="66611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b="1" dirty="0">
                  <a:latin typeface="Arial" panose="020B0604020202020204" pitchFamily="34" charset="0"/>
                  <a:cs typeface="Arial" panose="020B0604020202020204" pitchFamily="34" charset="0"/>
                </a:rPr>
                <a:t>C1</a:t>
              </a:r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C6895987-A8CF-7D4A-BF61-DFD3EA2FB149}"/>
                </a:ext>
              </a:extLst>
            </p:cNvPr>
            <p:cNvSpPr/>
            <p:nvPr/>
          </p:nvSpPr>
          <p:spPr>
            <a:xfrm>
              <a:off x="3231969" y="1095302"/>
              <a:ext cx="585585" cy="213921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BAD6A37E-E326-F549-917A-21297BBF489B}"/>
                </a:ext>
              </a:extLst>
            </p:cNvPr>
            <p:cNvGrpSpPr/>
            <p:nvPr/>
          </p:nvGrpSpPr>
          <p:grpSpPr>
            <a:xfrm>
              <a:off x="3508415" y="1395362"/>
              <a:ext cx="399784" cy="1896809"/>
              <a:chOff x="3508415" y="1395362"/>
              <a:chExt cx="399784" cy="1896809"/>
            </a:xfrm>
          </p:grpSpPr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D50EF769-8E5C-9F45-9039-B2883E28A75A}"/>
                  </a:ext>
                </a:extLst>
              </p:cNvPr>
              <p:cNvSpPr txBox="1"/>
              <p:nvPr/>
            </p:nvSpPr>
            <p:spPr>
              <a:xfrm>
                <a:off x="3599052" y="2984394"/>
                <a:ext cx="284052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>
                    <a:latin typeface="Arial" panose="020B0604020202020204" pitchFamily="34" charset="0"/>
                    <a:cs typeface="Arial" panose="020B0604020202020204" pitchFamily="34" charset="0"/>
                  </a:rPr>
                  <a:t>0</a:t>
                </a:r>
              </a:p>
            </p:txBody>
          </p:sp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6C20CDB4-229B-6442-95A4-16BCC3395795}"/>
                  </a:ext>
                </a:extLst>
              </p:cNvPr>
              <p:cNvSpPr txBox="1"/>
              <p:nvPr/>
            </p:nvSpPr>
            <p:spPr>
              <a:xfrm>
                <a:off x="3508415" y="2181523"/>
                <a:ext cx="383438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>
                    <a:latin typeface="Arial" panose="020B0604020202020204" pitchFamily="34" charset="0"/>
                    <a:cs typeface="Arial" panose="020B0604020202020204" pitchFamily="34" charset="0"/>
                  </a:rPr>
                  <a:t>40</a:t>
                </a:r>
              </a:p>
            </p:txBody>
          </p:sp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A88200EA-39D4-F344-851A-3EE9C8B56B30}"/>
                  </a:ext>
                </a:extLst>
              </p:cNvPr>
              <p:cNvSpPr txBox="1"/>
              <p:nvPr/>
            </p:nvSpPr>
            <p:spPr>
              <a:xfrm>
                <a:off x="3524761" y="1395362"/>
                <a:ext cx="383438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>
                    <a:latin typeface="Arial" panose="020B0604020202020204" pitchFamily="34" charset="0"/>
                    <a:cs typeface="Arial" panose="020B0604020202020204" pitchFamily="34" charset="0"/>
                  </a:rPr>
                  <a:t>80</a:t>
                </a:r>
              </a:p>
            </p:txBody>
          </p:sp>
        </p:grp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72DA32D1-9ED2-AB44-9E27-1DD666547D6A}"/>
                </a:ext>
              </a:extLst>
            </p:cNvPr>
            <p:cNvSpPr/>
            <p:nvPr/>
          </p:nvSpPr>
          <p:spPr>
            <a:xfrm>
              <a:off x="3908199" y="3247466"/>
              <a:ext cx="1755622" cy="51931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4491489A-4F7E-2F4D-B287-DE9432AC86E6}"/>
                </a:ext>
              </a:extLst>
            </p:cNvPr>
            <p:cNvSpPr txBox="1"/>
            <p:nvPr/>
          </p:nvSpPr>
          <p:spPr>
            <a:xfrm>
              <a:off x="4628484" y="3138281"/>
              <a:ext cx="38343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40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255A02D3-3274-E140-98C4-20CED07DC2CB}"/>
                </a:ext>
              </a:extLst>
            </p:cNvPr>
            <p:cNvSpPr txBox="1"/>
            <p:nvPr/>
          </p:nvSpPr>
          <p:spPr>
            <a:xfrm>
              <a:off x="3880903" y="3138282"/>
              <a:ext cx="38343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15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5CE2DA44-A1E8-A549-BBFF-C53891F849EF}"/>
                </a:ext>
              </a:extLst>
            </p:cNvPr>
            <p:cNvSpPr txBox="1"/>
            <p:nvPr/>
          </p:nvSpPr>
          <p:spPr>
            <a:xfrm>
              <a:off x="4274842" y="3138281"/>
              <a:ext cx="38343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30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73D39FA4-4022-7F40-A364-63EA28133E42}"/>
                </a:ext>
              </a:extLst>
            </p:cNvPr>
            <p:cNvSpPr txBox="1"/>
            <p:nvPr/>
          </p:nvSpPr>
          <p:spPr>
            <a:xfrm>
              <a:off x="5007808" y="3138280"/>
              <a:ext cx="38343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50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FCDAE015-8E9F-9740-8EE2-4B4F9866731B}"/>
                </a:ext>
              </a:extLst>
            </p:cNvPr>
            <p:cNvSpPr txBox="1"/>
            <p:nvPr/>
          </p:nvSpPr>
          <p:spPr>
            <a:xfrm>
              <a:off x="5365316" y="3136791"/>
              <a:ext cx="38343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60</a:t>
              </a:r>
            </a:p>
          </p:txBody>
        </p:sp>
        <p:sp>
          <p:nvSpPr>
            <p:cNvPr id="19" name="Textfeld 41">
              <a:extLst>
                <a:ext uri="{FF2B5EF4-FFF2-40B4-BE49-F238E27FC236}">
                  <a16:creationId xmlns:a16="http://schemas.microsoft.com/office/drawing/2014/main" id="{B0A5CF43-C306-F547-8F94-CE88D8FF0DC9}"/>
                </a:ext>
              </a:extLst>
            </p:cNvPr>
            <p:cNvSpPr txBox="1"/>
            <p:nvPr/>
          </p:nvSpPr>
          <p:spPr>
            <a:xfrm rot="16200000">
              <a:off x="2749822" y="2091015"/>
              <a:ext cx="144142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Cell</a:t>
              </a:r>
              <a:r>
                <a:rPr lang="de-DE" sz="14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de-DE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viability</a:t>
              </a:r>
              <a:r>
                <a:rPr lang="de-DE" sz="1400" dirty="0">
                  <a:latin typeface="Arial" panose="020B0604020202020204" pitchFamily="34" charset="0"/>
                  <a:cs typeface="Arial" panose="020B0604020202020204" pitchFamily="34" charset="0"/>
                </a:rPr>
                <a:t> [%]</a:t>
              </a:r>
              <a:endParaRPr lang="en-GB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C477DE9D-05B5-9042-8DBD-FD5B01A94418}"/>
                </a:ext>
              </a:extLst>
            </p:cNvPr>
            <p:cNvSpPr txBox="1"/>
            <p:nvPr/>
          </p:nvSpPr>
          <p:spPr>
            <a:xfrm>
              <a:off x="3788141" y="3349823"/>
              <a:ext cx="212429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Sugar concentration [g/l]</a:t>
              </a:r>
            </a:p>
          </p:txBody>
        </p:sp>
        <p:grpSp>
          <p:nvGrpSpPr>
            <p:cNvPr id="51" name="Group 50">
              <a:extLst>
                <a:ext uri="{FF2B5EF4-FFF2-40B4-BE49-F238E27FC236}">
                  <a16:creationId xmlns:a16="http://schemas.microsoft.com/office/drawing/2014/main" id="{B3343987-EEAB-404D-9486-33B126881387}"/>
                </a:ext>
              </a:extLst>
            </p:cNvPr>
            <p:cNvGrpSpPr/>
            <p:nvPr/>
          </p:nvGrpSpPr>
          <p:grpSpPr>
            <a:xfrm>
              <a:off x="5781233" y="1124604"/>
              <a:ext cx="864516" cy="698158"/>
              <a:chOff x="1878685" y="5581934"/>
              <a:chExt cx="864516" cy="698158"/>
            </a:xfrm>
          </p:grpSpPr>
          <p:grpSp>
            <p:nvGrpSpPr>
              <p:cNvPr id="44" name="Group 43">
                <a:extLst>
                  <a:ext uri="{FF2B5EF4-FFF2-40B4-BE49-F238E27FC236}">
                    <a16:creationId xmlns:a16="http://schemas.microsoft.com/office/drawing/2014/main" id="{5FB2A013-04C0-D649-9D55-4A7A707D5CD6}"/>
                  </a:ext>
                </a:extLst>
              </p:cNvPr>
              <p:cNvGrpSpPr/>
              <p:nvPr/>
            </p:nvGrpSpPr>
            <p:grpSpPr>
              <a:xfrm>
                <a:off x="1878685" y="5581934"/>
                <a:ext cx="864516" cy="696034"/>
                <a:chOff x="1878684" y="5390863"/>
                <a:chExt cx="1182885" cy="887105"/>
              </a:xfrm>
            </p:grpSpPr>
            <p:pic>
              <p:nvPicPr>
                <p:cNvPr id="9" name="Grafik 6">
                  <a:extLst>
                    <a:ext uri="{FF2B5EF4-FFF2-40B4-BE49-F238E27FC236}">
                      <a16:creationId xmlns:a16="http://schemas.microsoft.com/office/drawing/2014/main" id="{C9663167-9E4B-B248-949E-7411A454CC0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3"/>
                <a:srcRect l="35470" t="15382" r="54361" b="62087"/>
                <a:stretch/>
              </p:blipFill>
              <p:spPr>
                <a:xfrm>
                  <a:off x="1878684" y="5390863"/>
                  <a:ext cx="1182885" cy="887105"/>
                </a:xfrm>
                <a:prstGeom prst="rect">
                  <a:avLst/>
                </a:prstGeom>
                <a:ln>
                  <a:noFill/>
                </a:ln>
              </p:spPr>
            </p:pic>
            <p:sp>
              <p:nvSpPr>
                <p:cNvPr id="39" name="Rectangle 38">
                  <a:extLst>
                    <a:ext uri="{FF2B5EF4-FFF2-40B4-BE49-F238E27FC236}">
                      <a16:creationId xmlns:a16="http://schemas.microsoft.com/office/drawing/2014/main" id="{6599FA49-5609-D941-A98F-70CB462FB106}"/>
                    </a:ext>
                  </a:extLst>
                </p:cNvPr>
                <p:cNvSpPr/>
                <p:nvPr/>
              </p:nvSpPr>
              <p:spPr>
                <a:xfrm>
                  <a:off x="2156346" y="5390863"/>
                  <a:ext cx="696036" cy="887105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71FE8275-CFC5-4046-96FA-EF98FE4A9986}"/>
                  </a:ext>
                </a:extLst>
              </p:cNvPr>
              <p:cNvSpPr txBox="1"/>
              <p:nvPr/>
            </p:nvSpPr>
            <p:spPr>
              <a:xfrm>
                <a:off x="2054690" y="5590296"/>
                <a:ext cx="354584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d1</a:t>
                </a:r>
              </a:p>
            </p:txBody>
          </p:sp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096AAE06-A720-754A-9BE0-259FE661B25D}"/>
                  </a:ext>
                </a:extLst>
              </p:cNvPr>
              <p:cNvSpPr txBox="1"/>
              <p:nvPr/>
            </p:nvSpPr>
            <p:spPr>
              <a:xfrm>
                <a:off x="2054595" y="5801461"/>
                <a:ext cx="354584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d3</a:t>
                </a:r>
              </a:p>
            </p:txBody>
          </p:sp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8A008892-718A-8E43-AB3B-323D27EB0210}"/>
                  </a:ext>
                </a:extLst>
              </p:cNvPr>
              <p:cNvSpPr txBox="1"/>
              <p:nvPr/>
            </p:nvSpPr>
            <p:spPr>
              <a:xfrm>
                <a:off x="2054500" y="6003093"/>
                <a:ext cx="354584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d6</a:t>
                </a:r>
              </a:p>
            </p:txBody>
          </p:sp>
        </p:grpSp>
      </p:grpSp>
      <p:sp>
        <p:nvSpPr>
          <p:cNvPr id="50" name="Rectangle 49">
            <a:extLst>
              <a:ext uri="{FF2B5EF4-FFF2-40B4-BE49-F238E27FC236}">
                <a16:creationId xmlns:a16="http://schemas.microsoft.com/office/drawing/2014/main" id="{3BAE9EE6-CDAD-D245-9072-760EF94EB13C}"/>
              </a:ext>
            </a:extLst>
          </p:cNvPr>
          <p:cNvSpPr/>
          <p:nvPr/>
        </p:nvSpPr>
        <p:spPr>
          <a:xfrm>
            <a:off x="4105943" y="3991513"/>
            <a:ext cx="3333937" cy="52080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C2144795-D8C8-0446-8335-5A64E07CEA88}"/>
              </a:ext>
            </a:extLst>
          </p:cNvPr>
          <p:cNvSpPr txBox="1"/>
          <p:nvPr/>
        </p:nvSpPr>
        <p:spPr>
          <a:xfrm>
            <a:off x="4787138" y="4117011"/>
            <a:ext cx="212429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Sugar concentration [g/l]</a:t>
            </a:r>
          </a:p>
        </p:txBody>
      </p:sp>
      <p:grpSp>
        <p:nvGrpSpPr>
          <p:cNvPr id="55" name="Group 54">
            <a:extLst>
              <a:ext uri="{FF2B5EF4-FFF2-40B4-BE49-F238E27FC236}">
                <a16:creationId xmlns:a16="http://schemas.microsoft.com/office/drawing/2014/main" id="{8D90B82D-5CD6-D346-899D-D57C93788F4E}"/>
              </a:ext>
            </a:extLst>
          </p:cNvPr>
          <p:cNvGrpSpPr/>
          <p:nvPr/>
        </p:nvGrpSpPr>
        <p:grpSpPr>
          <a:xfrm>
            <a:off x="3718859" y="1548413"/>
            <a:ext cx="4707377" cy="2651202"/>
            <a:chOff x="6760626" y="795291"/>
            <a:chExt cx="4707377" cy="2651202"/>
          </a:xfrm>
        </p:grpSpPr>
        <p:sp>
          <p:nvSpPr>
            <p:cNvPr id="5" name="Textfeld 4">
              <a:extLst>
                <a:ext uri="{FF2B5EF4-FFF2-40B4-BE49-F238E27FC236}">
                  <a16:creationId xmlns:a16="http://schemas.microsoft.com/office/drawing/2014/main" id="{5E435547-DA14-42C9-B1E9-A7C22E6A4082}"/>
                </a:ext>
              </a:extLst>
            </p:cNvPr>
            <p:cNvSpPr txBox="1"/>
            <p:nvPr/>
          </p:nvSpPr>
          <p:spPr>
            <a:xfrm>
              <a:off x="8612414" y="795291"/>
              <a:ext cx="47961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b="1" dirty="0">
                  <a:latin typeface="Arial" panose="020B0604020202020204" pitchFamily="34" charset="0"/>
                  <a:cs typeface="Arial" panose="020B0604020202020204" pitchFamily="34" charset="0"/>
                </a:rPr>
                <a:t>C4</a:t>
              </a:r>
            </a:p>
          </p:txBody>
        </p: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C645B40F-2C89-3545-9051-11570FA9C482}"/>
                </a:ext>
              </a:extLst>
            </p:cNvPr>
            <p:cNvGrpSpPr/>
            <p:nvPr/>
          </p:nvGrpSpPr>
          <p:grpSpPr>
            <a:xfrm>
              <a:off x="6760626" y="1403758"/>
              <a:ext cx="399784" cy="1828569"/>
              <a:chOff x="3508415" y="1395362"/>
              <a:chExt cx="399784" cy="1828569"/>
            </a:xfrm>
          </p:grpSpPr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10AD2206-E598-3641-B6AB-FB223E1C90B3}"/>
                  </a:ext>
                </a:extLst>
              </p:cNvPr>
              <p:cNvSpPr txBox="1"/>
              <p:nvPr/>
            </p:nvSpPr>
            <p:spPr>
              <a:xfrm>
                <a:off x="3612700" y="2916154"/>
                <a:ext cx="284052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>
                    <a:latin typeface="Arial" panose="020B0604020202020204" pitchFamily="34" charset="0"/>
                    <a:cs typeface="Arial" panose="020B0604020202020204" pitchFamily="34" charset="0"/>
                  </a:rPr>
                  <a:t>0</a:t>
                </a:r>
              </a:p>
            </p:txBody>
          </p:sp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6F5A4387-79CE-1246-803D-98EE91A02FEA}"/>
                  </a:ext>
                </a:extLst>
              </p:cNvPr>
              <p:cNvSpPr txBox="1"/>
              <p:nvPr/>
            </p:nvSpPr>
            <p:spPr>
              <a:xfrm>
                <a:off x="3508415" y="2181523"/>
                <a:ext cx="383438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>
                    <a:latin typeface="Arial" panose="020B0604020202020204" pitchFamily="34" charset="0"/>
                    <a:cs typeface="Arial" panose="020B0604020202020204" pitchFamily="34" charset="0"/>
                  </a:rPr>
                  <a:t>40</a:t>
                </a:r>
              </a:p>
            </p:txBody>
          </p:sp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6E8A224B-4EDE-CD4C-AFDF-E9EF688EA78C}"/>
                  </a:ext>
                </a:extLst>
              </p:cNvPr>
              <p:cNvSpPr txBox="1"/>
              <p:nvPr/>
            </p:nvSpPr>
            <p:spPr>
              <a:xfrm>
                <a:off x="3524761" y="1395362"/>
                <a:ext cx="383438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>
                    <a:latin typeface="Arial" panose="020B0604020202020204" pitchFamily="34" charset="0"/>
                    <a:cs typeface="Arial" panose="020B0604020202020204" pitchFamily="34" charset="0"/>
                  </a:rPr>
                  <a:t>80</a:t>
                </a:r>
              </a:p>
            </p:txBody>
          </p:sp>
        </p:grp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F29FAA07-D90D-B74D-89FA-20A9BC060786}"/>
                </a:ext>
              </a:extLst>
            </p:cNvPr>
            <p:cNvSpPr txBox="1"/>
            <p:nvPr/>
          </p:nvSpPr>
          <p:spPr>
            <a:xfrm>
              <a:off x="7572425" y="3136791"/>
              <a:ext cx="38343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30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EE3586BC-006B-2548-94B6-B1F525DA19D3}"/>
                </a:ext>
              </a:extLst>
            </p:cNvPr>
            <p:cNvSpPr txBox="1"/>
            <p:nvPr/>
          </p:nvSpPr>
          <p:spPr>
            <a:xfrm>
              <a:off x="8289921" y="3138157"/>
              <a:ext cx="38343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50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7784E1B6-0A43-034D-8C36-7A45B7D2B5AB}"/>
                </a:ext>
              </a:extLst>
            </p:cNvPr>
            <p:cNvSpPr txBox="1"/>
            <p:nvPr/>
          </p:nvSpPr>
          <p:spPr>
            <a:xfrm>
              <a:off x="8674977" y="3126230"/>
              <a:ext cx="38343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60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20CD68BA-ECF5-FB41-A517-33258D3C935A}"/>
                </a:ext>
              </a:extLst>
            </p:cNvPr>
            <p:cNvSpPr txBox="1"/>
            <p:nvPr/>
          </p:nvSpPr>
          <p:spPr>
            <a:xfrm>
              <a:off x="7937353" y="3138716"/>
              <a:ext cx="38343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40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683DBD8F-E2AD-F744-A793-F9ADD9F808C7}"/>
                </a:ext>
              </a:extLst>
            </p:cNvPr>
            <p:cNvSpPr txBox="1"/>
            <p:nvPr/>
          </p:nvSpPr>
          <p:spPr>
            <a:xfrm>
              <a:off x="7161437" y="3126231"/>
              <a:ext cx="38343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15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A111AFCC-0C38-A445-9614-B0FF453D5EC7}"/>
                </a:ext>
              </a:extLst>
            </p:cNvPr>
            <p:cNvSpPr txBox="1"/>
            <p:nvPr/>
          </p:nvSpPr>
          <p:spPr>
            <a:xfrm>
              <a:off x="9016779" y="3126466"/>
              <a:ext cx="38343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70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711DBF3B-F227-8D40-A3B5-D97AF2BE3F70}"/>
                </a:ext>
              </a:extLst>
            </p:cNvPr>
            <p:cNvSpPr txBox="1"/>
            <p:nvPr/>
          </p:nvSpPr>
          <p:spPr>
            <a:xfrm>
              <a:off x="9408524" y="3136791"/>
              <a:ext cx="38343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80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4D404709-B4F4-774D-9EE1-94F0CE2FBB7B}"/>
                </a:ext>
              </a:extLst>
            </p:cNvPr>
            <p:cNvSpPr txBox="1"/>
            <p:nvPr/>
          </p:nvSpPr>
          <p:spPr>
            <a:xfrm>
              <a:off x="9773810" y="3136791"/>
              <a:ext cx="38343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90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D64E4A18-5E4A-034B-8BFE-E2F573357B03}"/>
                </a:ext>
              </a:extLst>
            </p:cNvPr>
            <p:cNvSpPr txBox="1"/>
            <p:nvPr/>
          </p:nvSpPr>
          <p:spPr>
            <a:xfrm>
              <a:off x="10075992" y="3136791"/>
              <a:ext cx="48282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100</a:t>
              </a:r>
            </a:p>
          </p:txBody>
        </p:sp>
        <p:grpSp>
          <p:nvGrpSpPr>
            <p:cNvPr id="54" name="Group 53">
              <a:extLst>
                <a:ext uri="{FF2B5EF4-FFF2-40B4-BE49-F238E27FC236}">
                  <a16:creationId xmlns:a16="http://schemas.microsoft.com/office/drawing/2014/main" id="{F32C4822-E062-7047-9839-73AC0E764BFB}"/>
                </a:ext>
              </a:extLst>
            </p:cNvPr>
            <p:cNvGrpSpPr/>
            <p:nvPr/>
          </p:nvGrpSpPr>
          <p:grpSpPr>
            <a:xfrm>
              <a:off x="10508522" y="1124604"/>
              <a:ext cx="959481" cy="764328"/>
              <a:chOff x="5781233" y="5318825"/>
              <a:chExt cx="959481" cy="764328"/>
            </a:xfrm>
          </p:grpSpPr>
          <p:grpSp>
            <p:nvGrpSpPr>
              <p:cNvPr id="49" name="Group 48">
                <a:extLst>
                  <a:ext uri="{FF2B5EF4-FFF2-40B4-BE49-F238E27FC236}">
                    <a16:creationId xmlns:a16="http://schemas.microsoft.com/office/drawing/2014/main" id="{A95A8336-A573-E84D-9863-A394D3C36A40}"/>
                  </a:ext>
                </a:extLst>
              </p:cNvPr>
              <p:cNvGrpSpPr/>
              <p:nvPr/>
            </p:nvGrpSpPr>
            <p:grpSpPr>
              <a:xfrm>
                <a:off x="5781233" y="5318825"/>
                <a:ext cx="959481" cy="764328"/>
                <a:chOff x="5784219" y="5331672"/>
                <a:chExt cx="1258026" cy="959946"/>
              </a:xfrm>
            </p:grpSpPr>
            <p:pic>
              <p:nvPicPr>
                <p:cNvPr id="10" name="Grafik 6">
                  <a:extLst>
                    <a:ext uri="{FF2B5EF4-FFF2-40B4-BE49-F238E27FC236}">
                      <a16:creationId xmlns:a16="http://schemas.microsoft.com/office/drawing/2014/main" id="{1C1001F1-FEBB-1542-8EBC-C7D880DF64D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3"/>
                <a:srcRect l="35470" t="39144" r="54361" b="38366"/>
                <a:stretch/>
              </p:blipFill>
              <p:spPr>
                <a:xfrm>
                  <a:off x="5784219" y="5349921"/>
                  <a:ext cx="1258026" cy="941697"/>
                </a:xfrm>
                <a:prstGeom prst="rect">
                  <a:avLst/>
                </a:prstGeom>
                <a:ln>
                  <a:noFill/>
                </a:ln>
              </p:spPr>
            </p:pic>
            <p:sp>
              <p:nvSpPr>
                <p:cNvPr id="48" name="Rectangle 47">
                  <a:extLst>
                    <a:ext uri="{FF2B5EF4-FFF2-40B4-BE49-F238E27FC236}">
                      <a16:creationId xmlns:a16="http://schemas.microsoft.com/office/drawing/2014/main" id="{8BA4DE6A-F18F-AE48-A757-FD96DAB7E4EE}"/>
                    </a:ext>
                  </a:extLst>
                </p:cNvPr>
                <p:cNvSpPr/>
                <p:nvPr/>
              </p:nvSpPr>
              <p:spPr>
                <a:xfrm>
                  <a:off x="6083300" y="5331672"/>
                  <a:ext cx="781611" cy="9462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53" name="Group 52">
                <a:extLst>
                  <a:ext uri="{FF2B5EF4-FFF2-40B4-BE49-F238E27FC236}">
                    <a16:creationId xmlns:a16="http://schemas.microsoft.com/office/drawing/2014/main" id="{E44C65C7-B2CF-0A4E-ACB3-76914BDFDF4F}"/>
                  </a:ext>
                </a:extLst>
              </p:cNvPr>
              <p:cNvGrpSpPr/>
              <p:nvPr/>
            </p:nvGrpSpPr>
            <p:grpSpPr>
              <a:xfrm>
                <a:off x="5959505" y="5329548"/>
                <a:ext cx="456415" cy="742882"/>
                <a:chOff x="5959505" y="5329548"/>
                <a:chExt cx="456415" cy="742882"/>
              </a:xfrm>
            </p:grpSpPr>
            <p:sp>
              <p:nvSpPr>
                <p:cNvPr id="45" name="TextBox 44">
                  <a:extLst>
                    <a:ext uri="{FF2B5EF4-FFF2-40B4-BE49-F238E27FC236}">
                      <a16:creationId xmlns:a16="http://schemas.microsoft.com/office/drawing/2014/main" id="{6717C83C-1B27-FC4A-9717-F4B4FA751581}"/>
                    </a:ext>
                  </a:extLst>
                </p:cNvPr>
                <p:cNvSpPr txBox="1"/>
                <p:nvPr/>
              </p:nvSpPr>
              <p:spPr>
                <a:xfrm>
                  <a:off x="5971463" y="5329548"/>
                  <a:ext cx="354584" cy="27699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2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d1</a:t>
                  </a:r>
                </a:p>
              </p:txBody>
            </p:sp>
            <p:sp>
              <p:nvSpPr>
                <p:cNvPr id="46" name="TextBox 45">
                  <a:extLst>
                    <a:ext uri="{FF2B5EF4-FFF2-40B4-BE49-F238E27FC236}">
                      <a16:creationId xmlns:a16="http://schemas.microsoft.com/office/drawing/2014/main" id="{74D2F231-8E37-AD41-9065-E08EACBD0178}"/>
                    </a:ext>
                  </a:extLst>
                </p:cNvPr>
                <p:cNvSpPr txBox="1"/>
                <p:nvPr/>
              </p:nvSpPr>
              <p:spPr>
                <a:xfrm>
                  <a:off x="5974224" y="5568447"/>
                  <a:ext cx="354584" cy="27699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2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d3</a:t>
                  </a:r>
                </a:p>
              </p:txBody>
            </p:sp>
            <p:sp>
              <p:nvSpPr>
                <p:cNvPr id="47" name="TextBox 46">
                  <a:extLst>
                    <a:ext uri="{FF2B5EF4-FFF2-40B4-BE49-F238E27FC236}">
                      <a16:creationId xmlns:a16="http://schemas.microsoft.com/office/drawing/2014/main" id="{C14C831F-04D0-BD49-B9E3-B661BBA3C00C}"/>
                    </a:ext>
                  </a:extLst>
                </p:cNvPr>
                <p:cNvSpPr txBox="1"/>
                <p:nvPr/>
              </p:nvSpPr>
              <p:spPr>
                <a:xfrm>
                  <a:off x="5959505" y="5795431"/>
                  <a:ext cx="456415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2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d6</a:t>
                  </a:r>
                </a:p>
              </p:txBody>
            </p:sp>
          </p:grpSp>
        </p:grpSp>
      </p:grpSp>
      <p:grpSp>
        <p:nvGrpSpPr>
          <p:cNvPr id="56" name="Group 19">
            <a:extLst>
              <a:ext uri="{FF2B5EF4-FFF2-40B4-BE49-F238E27FC236}">
                <a16:creationId xmlns:a16="http://schemas.microsoft.com/office/drawing/2014/main" id="{7B204E75-C271-944F-8697-063E67CD54AD}"/>
              </a:ext>
            </a:extLst>
          </p:cNvPr>
          <p:cNvGrpSpPr/>
          <p:nvPr/>
        </p:nvGrpSpPr>
        <p:grpSpPr>
          <a:xfrm>
            <a:off x="8059269" y="1917745"/>
            <a:ext cx="3951220" cy="2674803"/>
            <a:chOff x="2693607" y="1523995"/>
            <a:chExt cx="3834092" cy="2565405"/>
          </a:xfrm>
        </p:grpSpPr>
        <p:pic>
          <p:nvPicPr>
            <p:cNvPr id="57" name="Grafik 56"/>
            <p:cNvPicPr>
              <a:picLocks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798007" y="1523995"/>
              <a:ext cx="3478186" cy="2560320"/>
            </a:xfrm>
            <a:prstGeom prst="rect">
              <a:avLst/>
            </a:prstGeom>
            <a:ln w="12700">
              <a:noFill/>
            </a:ln>
          </p:spPr>
        </p:pic>
        <p:sp>
          <p:nvSpPr>
            <p:cNvPr id="58" name="Rectangle 14">
              <a:extLst>
                <a:ext uri="{FF2B5EF4-FFF2-40B4-BE49-F238E27FC236}">
                  <a16:creationId xmlns:a16="http://schemas.microsoft.com/office/drawing/2014/main" id="{030C56A8-4691-2C45-96AA-AE8325FD965A}"/>
                </a:ext>
              </a:extLst>
            </p:cNvPr>
            <p:cNvSpPr/>
            <p:nvPr/>
          </p:nvSpPr>
          <p:spPr>
            <a:xfrm>
              <a:off x="3238499" y="3542277"/>
              <a:ext cx="3037693" cy="547123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59" name="Group 2">
              <a:extLst>
                <a:ext uri="{FF2B5EF4-FFF2-40B4-BE49-F238E27FC236}">
                  <a16:creationId xmlns:a16="http://schemas.microsoft.com/office/drawing/2014/main" id="{345E8FF8-6E4A-9341-BDD9-BB49ECBA3D3F}"/>
                </a:ext>
              </a:extLst>
            </p:cNvPr>
            <p:cNvGrpSpPr/>
            <p:nvPr/>
          </p:nvGrpSpPr>
          <p:grpSpPr>
            <a:xfrm>
              <a:off x="3148144" y="3486392"/>
              <a:ext cx="2186966" cy="312988"/>
              <a:chOff x="2177814" y="5002655"/>
              <a:chExt cx="2186966" cy="312988"/>
            </a:xfrm>
          </p:grpSpPr>
          <p:sp>
            <p:nvSpPr>
              <p:cNvPr id="70" name="Textfeld 40">
                <a:extLst>
                  <a:ext uri="{FF2B5EF4-FFF2-40B4-BE49-F238E27FC236}">
                    <a16:creationId xmlns:a16="http://schemas.microsoft.com/office/drawing/2014/main" id="{CD3B7931-26E9-6A45-9ECD-D2041EF32122}"/>
                  </a:ext>
                </a:extLst>
              </p:cNvPr>
              <p:cNvSpPr txBox="1"/>
              <p:nvPr/>
            </p:nvSpPr>
            <p:spPr>
              <a:xfrm>
                <a:off x="2177814" y="5007866"/>
                <a:ext cx="284052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de-DE" sz="1400" dirty="0">
                    <a:latin typeface="Arial" panose="020B0604020202020204" pitchFamily="34" charset="0"/>
                    <a:cs typeface="Arial" panose="020B0604020202020204" pitchFamily="34" charset="0"/>
                  </a:rPr>
                  <a:t>1</a:t>
                </a:r>
                <a:endParaRPr lang="en-GB" sz="14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71" name="Textfeld 40">
                <a:extLst>
                  <a:ext uri="{FF2B5EF4-FFF2-40B4-BE49-F238E27FC236}">
                    <a16:creationId xmlns:a16="http://schemas.microsoft.com/office/drawing/2014/main" id="{2D79899E-3A91-0345-9C7D-F26711527BF6}"/>
                  </a:ext>
                </a:extLst>
              </p:cNvPr>
              <p:cNvSpPr txBox="1"/>
              <p:nvPr/>
            </p:nvSpPr>
            <p:spPr>
              <a:xfrm>
                <a:off x="2988436" y="5006549"/>
                <a:ext cx="298331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de-DE" sz="1400" dirty="0">
                    <a:latin typeface="Arial" panose="020B0604020202020204" pitchFamily="34" charset="0"/>
                    <a:cs typeface="Arial" panose="020B0604020202020204" pitchFamily="34" charset="0"/>
                  </a:rPr>
                  <a:t>5</a:t>
                </a:r>
                <a:endParaRPr lang="en-GB" sz="14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72" name="Textfeld 40">
                <a:extLst>
                  <a:ext uri="{FF2B5EF4-FFF2-40B4-BE49-F238E27FC236}">
                    <a16:creationId xmlns:a16="http://schemas.microsoft.com/office/drawing/2014/main" id="{46115A11-6C0A-E74E-97D9-4D997138BE59}"/>
                  </a:ext>
                </a:extLst>
              </p:cNvPr>
              <p:cNvSpPr txBox="1"/>
              <p:nvPr/>
            </p:nvSpPr>
            <p:spPr>
              <a:xfrm>
                <a:off x="3962067" y="5002655"/>
                <a:ext cx="402713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de-DE" sz="1400" dirty="0">
                    <a:latin typeface="Arial" panose="020B0604020202020204" pitchFamily="34" charset="0"/>
                    <a:cs typeface="Arial" panose="020B0604020202020204" pitchFamily="34" charset="0"/>
                  </a:rPr>
                  <a:t>10</a:t>
                </a:r>
                <a:endParaRPr lang="en-GB" sz="14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60" name="Rectangle 15">
              <a:extLst>
                <a:ext uri="{FF2B5EF4-FFF2-40B4-BE49-F238E27FC236}">
                  <a16:creationId xmlns:a16="http://schemas.microsoft.com/office/drawing/2014/main" id="{A00CEC1E-DF52-1C44-8B54-6A448D4BB9C2}"/>
                </a:ext>
              </a:extLst>
            </p:cNvPr>
            <p:cNvSpPr/>
            <p:nvPr/>
          </p:nvSpPr>
          <p:spPr>
            <a:xfrm>
              <a:off x="2759907" y="1523995"/>
              <a:ext cx="440492" cy="201828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Textfeld 40">
              <a:extLst>
                <a:ext uri="{FF2B5EF4-FFF2-40B4-BE49-F238E27FC236}">
                  <a16:creationId xmlns:a16="http://schemas.microsoft.com/office/drawing/2014/main" id="{A82B44CC-70CC-7142-AA7D-CD0126F84ACF}"/>
                </a:ext>
              </a:extLst>
            </p:cNvPr>
            <p:cNvSpPr txBox="1"/>
            <p:nvPr/>
          </p:nvSpPr>
          <p:spPr>
            <a:xfrm>
              <a:off x="2984120" y="3237042"/>
              <a:ext cx="29833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400" dirty="0">
                  <a:latin typeface="Arial" panose="020B0604020202020204" pitchFamily="34" charset="0"/>
                  <a:cs typeface="Arial" panose="020B0604020202020204" pitchFamily="34" charset="0"/>
                </a:rPr>
                <a:t>0</a:t>
              </a:r>
              <a:endParaRPr lang="en-GB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2" name="Textfeld 40">
              <a:extLst>
                <a:ext uri="{FF2B5EF4-FFF2-40B4-BE49-F238E27FC236}">
                  <a16:creationId xmlns:a16="http://schemas.microsoft.com/office/drawing/2014/main" id="{FBE00752-0A2D-2C42-A7FF-48D23F4E96A6}"/>
                </a:ext>
              </a:extLst>
            </p:cNvPr>
            <p:cNvSpPr txBox="1"/>
            <p:nvPr/>
          </p:nvSpPr>
          <p:spPr>
            <a:xfrm>
              <a:off x="2996820" y="2801583"/>
              <a:ext cx="28405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400" dirty="0"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  <a:endParaRPr lang="en-GB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3" name="Textfeld 40">
              <a:extLst>
                <a:ext uri="{FF2B5EF4-FFF2-40B4-BE49-F238E27FC236}">
                  <a16:creationId xmlns:a16="http://schemas.microsoft.com/office/drawing/2014/main" id="{FB16A925-7CFC-2341-99B3-EC5A4BCAF15E}"/>
                </a:ext>
              </a:extLst>
            </p:cNvPr>
            <p:cNvSpPr txBox="1"/>
            <p:nvPr/>
          </p:nvSpPr>
          <p:spPr>
            <a:xfrm>
              <a:off x="2997528" y="2347633"/>
              <a:ext cx="28405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400" dirty="0"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  <a:endParaRPr lang="en-GB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4" name="Textfeld 40">
              <a:extLst>
                <a:ext uri="{FF2B5EF4-FFF2-40B4-BE49-F238E27FC236}">
                  <a16:creationId xmlns:a16="http://schemas.microsoft.com/office/drawing/2014/main" id="{2B2E2985-AA08-0749-8D86-97F61FC2810A}"/>
                </a:ext>
              </a:extLst>
            </p:cNvPr>
            <p:cNvSpPr txBox="1"/>
            <p:nvPr/>
          </p:nvSpPr>
          <p:spPr>
            <a:xfrm>
              <a:off x="2997528" y="1920124"/>
              <a:ext cx="28405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400" dirty="0">
                  <a:latin typeface="Arial" panose="020B0604020202020204" pitchFamily="34" charset="0"/>
                  <a:cs typeface="Arial" panose="020B0604020202020204" pitchFamily="34" charset="0"/>
                </a:rPr>
                <a:t>3</a:t>
              </a:r>
              <a:endParaRPr lang="en-GB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5" name="Textfeld 41">
              <a:extLst>
                <a:ext uri="{FF2B5EF4-FFF2-40B4-BE49-F238E27FC236}">
                  <a16:creationId xmlns:a16="http://schemas.microsoft.com/office/drawing/2014/main" id="{74EA77A5-E460-B947-AE5E-7D5DEFDEB8CB}"/>
                </a:ext>
              </a:extLst>
            </p:cNvPr>
            <p:cNvSpPr txBox="1"/>
            <p:nvPr/>
          </p:nvSpPr>
          <p:spPr>
            <a:xfrm>
              <a:off x="3432196" y="3661949"/>
              <a:ext cx="242974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400" dirty="0">
                  <a:latin typeface="Arial" panose="020B0604020202020204" pitchFamily="34" charset="0"/>
                  <a:cs typeface="Arial" panose="020B0604020202020204" pitchFamily="34" charset="0"/>
                </a:rPr>
                <a:t>time after subcultivation [d]</a:t>
              </a:r>
              <a:endParaRPr lang="en-GB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6" name="Textfeld 41">
              <a:extLst>
                <a:ext uri="{FF2B5EF4-FFF2-40B4-BE49-F238E27FC236}">
                  <a16:creationId xmlns:a16="http://schemas.microsoft.com/office/drawing/2014/main" id="{FB7E21E4-01A9-AF4B-B258-DADB0EC92F6D}"/>
                </a:ext>
              </a:extLst>
            </p:cNvPr>
            <p:cNvSpPr txBox="1"/>
            <p:nvPr/>
          </p:nvSpPr>
          <p:spPr>
            <a:xfrm rot="16200000">
              <a:off x="2305444" y="2383808"/>
              <a:ext cx="1074979" cy="29865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sucrose</a:t>
              </a:r>
              <a:r>
                <a:rPr lang="de-DE" sz="1400" dirty="0">
                  <a:latin typeface="Arial" panose="020B0604020202020204" pitchFamily="34" charset="0"/>
                  <a:cs typeface="Arial" panose="020B0604020202020204" pitchFamily="34" charset="0"/>
                </a:rPr>
                <a:t> [%]</a:t>
              </a:r>
              <a:endParaRPr lang="en-GB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7" name="Rectangle 16">
              <a:extLst>
                <a:ext uri="{FF2B5EF4-FFF2-40B4-BE49-F238E27FC236}">
                  <a16:creationId xmlns:a16="http://schemas.microsoft.com/office/drawing/2014/main" id="{1438AE34-3D41-3746-8549-589CAE6DA83A}"/>
                </a:ext>
              </a:extLst>
            </p:cNvPr>
            <p:cNvSpPr/>
            <p:nvPr/>
          </p:nvSpPr>
          <p:spPr>
            <a:xfrm>
              <a:off x="5133753" y="1676400"/>
              <a:ext cx="728191" cy="37221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TextBox 17">
              <a:extLst>
                <a:ext uri="{FF2B5EF4-FFF2-40B4-BE49-F238E27FC236}">
                  <a16:creationId xmlns:a16="http://schemas.microsoft.com/office/drawing/2014/main" id="{131D8154-AA8A-2546-ACCD-CBCEDE3B7FE0}"/>
                </a:ext>
              </a:extLst>
            </p:cNvPr>
            <p:cNvSpPr txBox="1"/>
            <p:nvPr/>
          </p:nvSpPr>
          <p:spPr>
            <a:xfrm>
              <a:off x="6161505" y="3138932"/>
              <a:ext cx="365806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C4</a:t>
              </a:r>
            </a:p>
          </p:txBody>
        </p:sp>
        <p:sp>
          <p:nvSpPr>
            <p:cNvPr id="69" name="TextBox 18">
              <a:extLst>
                <a:ext uri="{FF2B5EF4-FFF2-40B4-BE49-F238E27FC236}">
                  <a16:creationId xmlns:a16="http://schemas.microsoft.com/office/drawing/2014/main" id="{F952FED4-C0BB-0A4A-9042-258ACE5E172A}"/>
                </a:ext>
              </a:extLst>
            </p:cNvPr>
            <p:cNvSpPr txBox="1"/>
            <p:nvPr/>
          </p:nvSpPr>
          <p:spPr>
            <a:xfrm>
              <a:off x="6161893" y="2983738"/>
              <a:ext cx="365806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>
                  <a:latin typeface="Arial" panose="020B0604020202020204" pitchFamily="34" charset="0"/>
                  <a:cs typeface="Arial" panose="020B0604020202020204" pitchFamily="34" charset="0"/>
                </a:rPr>
                <a:t>C1</a:t>
              </a:r>
            </a:p>
          </p:txBody>
        </p:sp>
      </p:grpSp>
      <p:sp>
        <p:nvSpPr>
          <p:cNvPr id="73" name="Textfeld 72"/>
          <p:cNvSpPr txBox="1"/>
          <p:nvPr/>
        </p:nvSpPr>
        <p:spPr>
          <a:xfrm>
            <a:off x="274876" y="1484125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</a:p>
        </p:txBody>
      </p:sp>
      <p:sp>
        <p:nvSpPr>
          <p:cNvPr id="74" name="Textfeld 73"/>
          <p:cNvSpPr txBox="1"/>
          <p:nvPr/>
        </p:nvSpPr>
        <p:spPr>
          <a:xfrm>
            <a:off x="8048936" y="1483241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</a:p>
        </p:txBody>
      </p:sp>
    </p:spTree>
    <p:extLst>
      <p:ext uri="{BB962C8B-B14F-4D97-AF65-F5344CB8AC3E}">
        <p14:creationId xmlns:p14="http://schemas.microsoft.com/office/powerpoint/2010/main" val="184026594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182</Words>
  <Application>Microsoft Macintosh PowerPoint</Application>
  <PresentationFormat>Widescreen</PresentationFormat>
  <Paragraphs>49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</vt:lpstr>
      <vt:lpstr>PowerPoint Presentation</vt:lpstr>
    </vt:vector>
  </TitlesOfParts>
  <Company>HP</Company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Christina Manz</dc:creator>
  <cp:lastModifiedBy>manishraorane@gmail.com</cp:lastModifiedBy>
  <cp:revision>177</cp:revision>
  <dcterms:created xsi:type="dcterms:W3CDTF">2020-01-15T11:12:22Z</dcterms:created>
  <dcterms:modified xsi:type="dcterms:W3CDTF">2021-07-17T14:23:09Z</dcterms:modified>
</cp:coreProperties>
</file>