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62" r:id="rId4"/>
    <p:sldId id="268" r:id="rId5"/>
    <p:sldId id="263" r:id="rId6"/>
    <p:sldId id="264" r:id="rId7"/>
    <p:sldId id="258" r:id="rId8"/>
    <p:sldId id="261" r:id="rId9"/>
    <p:sldId id="259" r:id="rId10"/>
    <p:sldId id="260" r:id="rId11"/>
    <p:sldId id="257" r:id="rId12"/>
    <p:sldId id="267" r:id="rId13"/>
    <p:sldId id="26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D3C87D-696F-49C6-8007-9C3D9C71DA9B}"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493587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D3C87D-696F-49C6-8007-9C3D9C71DA9B}"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3673731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D3C87D-696F-49C6-8007-9C3D9C71DA9B}"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2677637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D3C87D-696F-49C6-8007-9C3D9C71DA9B}"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161593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D3C87D-696F-49C6-8007-9C3D9C71DA9B}" type="datetimeFigureOut">
              <a:rPr lang="en-US" smtClean="0"/>
              <a:t>12/21/2025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232504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D3C87D-696F-49C6-8007-9C3D9C71DA9B}"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2182246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D3C87D-696F-49C6-8007-9C3D9C71DA9B}" type="datetimeFigureOut">
              <a:rPr lang="en-US" smtClean="0"/>
              <a:t>12/21/2025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3335406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D3C87D-696F-49C6-8007-9C3D9C71DA9B}" type="datetimeFigureOut">
              <a:rPr lang="en-US" smtClean="0"/>
              <a:t>12/21/2025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412316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3C87D-696F-49C6-8007-9C3D9C71DA9B}" type="datetimeFigureOut">
              <a:rPr lang="en-US" smtClean="0"/>
              <a:t>12/21/2025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1965900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D3C87D-696F-49C6-8007-9C3D9C71DA9B}"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187667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D3C87D-696F-49C6-8007-9C3D9C71DA9B}" type="datetimeFigureOut">
              <a:rPr lang="en-US" smtClean="0"/>
              <a:t>12/21/2025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6F1D-E05F-4AC3-8FBA-BFFEEEC1249D}" type="slidenum">
              <a:rPr lang="en-US" smtClean="0"/>
              <a:t>‹#›</a:t>
            </a:fld>
            <a:endParaRPr lang="en-US"/>
          </a:p>
        </p:txBody>
      </p:sp>
    </p:spTree>
    <p:extLst>
      <p:ext uri="{BB962C8B-B14F-4D97-AF65-F5344CB8AC3E}">
        <p14:creationId xmlns:p14="http://schemas.microsoft.com/office/powerpoint/2010/main" val="738403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3C87D-696F-49C6-8007-9C3D9C71DA9B}" type="datetimeFigureOut">
              <a:rPr lang="en-US" smtClean="0"/>
              <a:t>12/21/2025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026F1D-E05F-4AC3-8FBA-BFFEEEC1249D}" type="slidenum">
              <a:rPr lang="en-US" smtClean="0"/>
              <a:t>‹#›</a:t>
            </a:fld>
            <a:endParaRPr lang="en-US"/>
          </a:p>
        </p:txBody>
      </p:sp>
    </p:spTree>
    <p:extLst>
      <p:ext uri="{BB962C8B-B14F-4D97-AF65-F5344CB8AC3E}">
        <p14:creationId xmlns:p14="http://schemas.microsoft.com/office/powerpoint/2010/main" val="2214326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41120"/>
            <a:ext cx="9144000" cy="879974"/>
          </a:xfrm>
        </p:spPr>
        <p:txBody>
          <a:bodyPr>
            <a:normAutofit fontScale="90000"/>
          </a:bodyPr>
          <a:lstStyle/>
          <a:p>
            <a:r>
              <a:rPr lang="en-US" b="1" dirty="0" smtClean="0"/>
              <a:t>Neural Maze Navigation</a:t>
            </a:r>
            <a:endParaRPr lang="en-US" b="1" dirty="0"/>
          </a:p>
        </p:txBody>
      </p:sp>
      <p:sp>
        <p:nvSpPr>
          <p:cNvPr id="3" name="Subtitle 2"/>
          <p:cNvSpPr>
            <a:spLocks noGrp="1"/>
          </p:cNvSpPr>
          <p:nvPr>
            <p:ph type="subTitle" idx="1"/>
          </p:nvPr>
        </p:nvSpPr>
        <p:spPr>
          <a:xfrm>
            <a:off x="1524000" y="3100251"/>
            <a:ext cx="9144000" cy="2420983"/>
          </a:xfrm>
        </p:spPr>
        <p:txBody>
          <a:bodyPr>
            <a:noAutofit/>
          </a:bodyPr>
          <a:lstStyle/>
          <a:p>
            <a:r>
              <a:rPr lang="en-US" sz="2000" b="1" dirty="0"/>
              <a:t>Infographic generated from functional analysis of </a:t>
            </a:r>
            <a:r>
              <a:rPr lang="en-US" sz="2000" b="1" dirty="0" smtClean="0"/>
              <a:t>100 human brain regions defined by gene expression profiling analyses of up-regulated genes in the Allan Brain Atlas. </a:t>
            </a:r>
          </a:p>
          <a:p>
            <a:r>
              <a:rPr lang="en-US" sz="2000" b="1" dirty="0" smtClean="0"/>
              <a:t>Human brain regions were identified by Gene Set Enrichment Analyses of the consensus set of 37 transcription factors (TFs) bound to 8098 human-specific Brain Development Regulatory Regions (BDRRs) discovered in human cerebral organoids. The consensus set of 37 TFs was identified by the </a:t>
            </a:r>
            <a:r>
              <a:rPr lang="en-US" sz="2000" b="1" dirty="0" err="1" smtClean="0"/>
              <a:t>UniBind</a:t>
            </a:r>
            <a:r>
              <a:rPr lang="en-US" sz="2000" b="1" dirty="0" smtClean="0"/>
              <a:t> differential enrichment analysis of human-specific BDRRs vis-à-vis 9832 chimpanzee-specific BDRRs discovered in chimpanzee cerebral organoids. </a:t>
            </a:r>
            <a:endParaRPr lang="en-US" sz="2000" b="1" dirty="0"/>
          </a:p>
        </p:txBody>
      </p:sp>
    </p:spTree>
    <p:extLst>
      <p:ext uri="{BB962C8B-B14F-4D97-AF65-F5344CB8AC3E}">
        <p14:creationId xmlns:p14="http://schemas.microsoft.com/office/powerpoint/2010/main" val="300611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1053" y="99590"/>
            <a:ext cx="6158290" cy="6658818"/>
          </a:xfrm>
          <a:prstGeom prst="rect">
            <a:avLst/>
          </a:prstGeom>
        </p:spPr>
      </p:pic>
      <p:sp>
        <p:nvSpPr>
          <p:cNvPr id="3" name="TextBox 2"/>
          <p:cNvSpPr txBox="1"/>
          <p:nvPr/>
        </p:nvSpPr>
        <p:spPr>
          <a:xfrm>
            <a:off x="0" y="0"/>
            <a:ext cx="356188"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E</a:t>
            </a:r>
          </a:p>
        </p:txBody>
      </p:sp>
      <p:sp>
        <p:nvSpPr>
          <p:cNvPr id="5" name="Rectangle 4"/>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7020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3437" y="465153"/>
            <a:ext cx="11486345" cy="5918230"/>
          </a:xfrm>
          <a:prstGeom prst="rect">
            <a:avLst/>
          </a:prstGeom>
        </p:spPr>
      </p:pic>
      <p:sp>
        <p:nvSpPr>
          <p:cNvPr id="3" name="TextBox 2"/>
          <p:cNvSpPr txBox="1"/>
          <p:nvPr/>
        </p:nvSpPr>
        <p:spPr>
          <a:xfrm>
            <a:off x="8264434" y="2838994"/>
            <a:ext cx="3097836" cy="307777"/>
          </a:xfrm>
          <a:prstGeom prst="rect">
            <a:avLst/>
          </a:prstGeom>
          <a:noFill/>
        </p:spPr>
        <p:txBody>
          <a:bodyPr wrap="none" rtlCol="0">
            <a:spAutoFit/>
          </a:bodyPr>
          <a:lstStyle/>
          <a:p>
            <a:r>
              <a:rPr lang="en-US" sz="1400" b="1" dirty="0" smtClean="0">
                <a:solidFill>
                  <a:schemeClr val="bg1"/>
                </a:solidFill>
              </a:rPr>
              <a:t>Number of identified Nuclei/Regions: 8</a:t>
            </a:r>
            <a:endParaRPr lang="en-US" sz="1400" b="1" dirty="0">
              <a:solidFill>
                <a:schemeClr val="bg1"/>
              </a:solidFill>
            </a:endParaRPr>
          </a:p>
        </p:txBody>
      </p:sp>
      <p:sp>
        <p:nvSpPr>
          <p:cNvPr id="4" name="TextBox 3"/>
          <p:cNvSpPr txBox="1"/>
          <p:nvPr/>
        </p:nvSpPr>
        <p:spPr>
          <a:xfrm>
            <a:off x="8042366" y="3531326"/>
            <a:ext cx="3097836" cy="307777"/>
          </a:xfrm>
          <a:prstGeom prst="rect">
            <a:avLst/>
          </a:prstGeom>
          <a:noFill/>
        </p:spPr>
        <p:txBody>
          <a:bodyPr wrap="none" rtlCol="0">
            <a:spAutoFit/>
          </a:bodyPr>
          <a:lstStyle/>
          <a:p>
            <a:r>
              <a:rPr lang="en-US" sz="1400" b="1" dirty="0" smtClean="0">
                <a:solidFill>
                  <a:schemeClr val="bg1"/>
                </a:solidFill>
              </a:rPr>
              <a:t>Number of identified Nuclei/Regions: 7</a:t>
            </a:r>
            <a:endParaRPr lang="en-US" sz="1400" b="1" dirty="0">
              <a:solidFill>
                <a:schemeClr val="bg1"/>
              </a:solidFill>
            </a:endParaRPr>
          </a:p>
        </p:txBody>
      </p:sp>
      <p:sp>
        <p:nvSpPr>
          <p:cNvPr id="5" name="TextBox 4"/>
          <p:cNvSpPr txBox="1"/>
          <p:nvPr/>
        </p:nvSpPr>
        <p:spPr>
          <a:xfrm>
            <a:off x="7920446" y="4093029"/>
            <a:ext cx="1787605" cy="523220"/>
          </a:xfrm>
          <a:prstGeom prst="rect">
            <a:avLst/>
          </a:prstGeom>
          <a:noFill/>
        </p:spPr>
        <p:txBody>
          <a:bodyPr wrap="none" rtlCol="0">
            <a:spAutoFit/>
          </a:bodyPr>
          <a:lstStyle/>
          <a:p>
            <a:pPr algn="ctr"/>
            <a:r>
              <a:rPr lang="en-US" sz="1400" b="1" dirty="0" smtClean="0">
                <a:solidFill>
                  <a:schemeClr val="bg1"/>
                </a:solidFill>
              </a:rPr>
              <a:t>Number of identified </a:t>
            </a:r>
          </a:p>
          <a:p>
            <a:pPr algn="ctr"/>
            <a:r>
              <a:rPr lang="en-US" sz="1400" b="1" dirty="0" smtClean="0">
                <a:solidFill>
                  <a:schemeClr val="bg1"/>
                </a:solidFill>
              </a:rPr>
              <a:t>Nuclei/Regions: 5</a:t>
            </a:r>
            <a:endParaRPr lang="en-US" sz="1400" b="1" dirty="0">
              <a:solidFill>
                <a:schemeClr val="bg1"/>
              </a:solidFill>
            </a:endParaRPr>
          </a:p>
        </p:txBody>
      </p:sp>
      <p:sp>
        <p:nvSpPr>
          <p:cNvPr id="6" name="TextBox 5"/>
          <p:cNvSpPr txBox="1"/>
          <p:nvPr/>
        </p:nvSpPr>
        <p:spPr>
          <a:xfrm>
            <a:off x="7803679" y="4793404"/>
            <a:ext cx="1787605" cy="523220"/>
          </a:xfrm>
          <a:prstGeom prst="rect">
            <a:avLst/>
          </a:prstGeom>
          <a:noFill/>
        </p:spPr>
        <p:txBody>
          <a:bodyPr wrap="none" rtlCol="0">
            <a:spAutoFit/>
          </a:bodyPr>
          <a:lstStyle/>
          <a:p>
            <a:pPr algn="ctr"/>
            <a:r>
              <a:rPr lang="en-US" sz="1400" b="1" dirty="0" smtClean="0">
                <a:solidFill>
                  <a:schemeClr val="bg1"/>
                </a:solidFill>
              </a:rPr>
              <a:t>Number of identified </a:t>
            </a:r>
          </a:p>
          <a:p>
            <a:pPr algn="ctr"/>
            <a:r>
              <a:rPr lang="en-US" sz="1400" b="1" dirty="0" smtClean="0">
                <a:solidFill>
                  <a:schemeClr val="bg1"/>
                </a:solidFill>
              </a:rPr>
              <a:t>Nuclei/Regions: 4</a:t>
            </a:r>
            <a:endParaRPr lang="en-US" sz="1400" b="1" dirty="0">
              <a:solidFill>
                <a:schemeClr val="bg1"/>
              </a:solidFill>
            </a:endParaRPr>
          </a:p>
        </p:txBody>
      </p:sp>
      <p:sp>
        <p:nvSpPr>
          <p:cNvPr id="7" name="TextBox 6"/>
          <p:cNvSpPr txBox="1"/>
          <p:nvPr/>
        </p:nvSpPr>
        <p:spPr>
          <a:xfrm>
            <a:off x="7498080" y="5493779"/>
            <a:ext cx="1787605" cy="523220"/>
          </a:xfrm>
          <a:prstGeom prst="rect">
            <a:avLst/>
          </a:prstGeom>
          <a:noFill/>
        </p:spPr>
        <p:txBody>
          <a:bodyPr wrap="none" rtlCol="0">
            <a:spAutoFit/>
          </a:bodyPr>
          <a:lstStyle/>
          <a:p>
            <a:pPr algn="ctr"/>
            <a:r>
              <a:rPr lang="en-US" sz="1400" b="1" dirty="0" smtClean="0">
                <a:solidFill>
                  <a:schemeClr val="bg1"/>
                </a:solidFill>
              </a:rPr>
              <a:t>Number of identified </a:t>
            </a:r>
          </a:p>
          <a:p>
            <a:pPr algn="ctr"/>
            <a:r>
              <a:rPr lang="en-US" sz="1400" b="1" dirty="0" smtClean="0">
                <a:solidFill>
                  <a:schemeClr val="bg1"/>
                </a:solidFill>
              </a:rPr>
              <a:t>Nuclei/Regions: 3</a:t>
            </a:r>
            <a:endParaRPr lang="en-US" sz="1400" b="1" dirty="0">
              <a:solidFill>
                <a:schemeClr val="bg1"/>
              </a:solidFill>
            </a:endParaRPr>
          </a:p>
        </p:txBody>
      </p:sp>
      <p:sp>
        <p:nvSpPr>
          <p:cNvPr id="8" name="TextBox 7"/>
          <p:cNvSpPr txBox="1"/>
          <p:nvPr/>
        </p:nvSpPr>
        <p:spPr>
          <a:xfrm>
            <a:off x="0" y="0"/>
            <a:ext cx="341760"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F</a:t>
            </a:r>
          </a:p>
        </p:txBody>
      </p:sp>
      <p:sp>
        <p:nvSpPr>
          <p:cNvPr id="10" name="Rectangle 9"/>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77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535" y="717740"/>
            <a:ext cx="3801293" cy="871008"/>
          </a:xfrm>
          <a:prstGeom prst="rect">
            <a:avLst/>
          </a:prstGeom>
          <a:solidFill>
            <a:srgbClr val="FFFF00"/>
          </a:solidFill>
        </p:spPr>
        <p:txBody>
          <a:bodyPr wrap="square">
            <a:spAutoFit/>
          </a:bodyPr>
          <a:lstStyle/>
          <a:p>
            <a:pPr algn="ctr">
              <a:lnSpc>
                <a:spcPct val="107000"/>
              </a:lnSpc>
            </a:pPr>
            <a:r>
              <a:rPr lang="en-US" sz="1600" b="1" dirty="0"/>
              <a:t>I. The Limbic and Cortical </a:t>
            </a:r>
            <a:r>
              <a:rPr lang="en-US" sz="1600" b="1" dirty="0" smtClean="0"/>
              <a:t>Network: </a:t>
            </a:r>
            <a:r>
              <a:rPr lang="en-US" sz="1600" b="1" dirty="0"/>
              <a:t>Emotion, decision-making, and olfactory processing.</a:t>
            </a:r>
            <a:endParaRPr lang="en-US"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8691153" y="717740"/>
            <a:ext cx="3378926" cy="882742"/>
          </a:xfrm>
          <a:prstGeom prst="rect">
            <a:avLst/>
          </a:prstGeom>
          <a:solidFill>
            <a:srgbClr val="00B0F0"/>
          </a:solidFill>
        </p:spPr>
        <p:txBody>
          <a:bodyPr wrap="square">
            <a:spAutoFit/>
          </a:bodyPr>
          <a:lstStyle/>
          <a:p>
            <a:pPr algn="ctr">
              <a:lnSpc>
                <a:spcPct val="107000"/>
              </a:lnSpc>
            </a:pPr>
            <a:r>
              <a:rPr lang="en-US" sz="1600" b="1" dirty="0"/>
              <a:t>II. The Thalamic </a:t>
            </a:r>
            <a:r>
              <a:rPr lang="en-US" sz="1600" b="1" dirty="0" smtClean="0"/>
              <a:t>System: </a:t>
            </a:r>
          </a:p>
          <a:p>
            <a:pPr algn="ctr">
              <a:lnSpc>
                <a:spcPct val="107000"/>
              </a:lnSpc>
            </a:pPr>
            <a:r>
              <a:rPr lang="en-US" sz="1600" b="1" dirty="0" smtClean="0"/>
              <a:t>Sensory </a:t>
            </a:r>
            <a:r>
              <a:rPr lang="en-US" sz="1600" b="1" dirty="0"/>
              <a:t>relay and cognitive integration.</a:t>
            </a:r>
            <a:endParaRPr lang="en-US"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04649" y="4914944"/>
            <a:ext cx="3801292" cy="882742"/>
          </a:xfrm>
          <a:prstGeom prst="rect">
            <a:avLst/>
          </a:prstGeom>
          <a:solidFill>
            <a:srgbClr val="FF0000"/>
          </a:solidFill>
        </p:spPr>
        <p:txBody>
          <a:bodyPr wrap="square">
            <a:spAutoFit/>
          </a:bodyPr>
          <a:lstStyle/>
          <a:p>
            <a:pPr algn="ctr">
              <a:lnSpc>
                <a:spcPct val="107000"/>
              </a:lnSpc>
            </a:pPr>
            <a:r>
              <a:rPr lang="en-US" sz="1600" b="1" dirty="0"/>
              <a:t>III. The Motor Systems and </a:t>
            </a:r>
            <a:r>
              <a:rPr lang="en-US" sz="1600" b="1" dirty="0" smtClean="0"/>
              <a:t>Brainstem:</a:t>
            </a:r>
          </a:p>
          <a:p>
            <a:pPr algn="ctr">
              <a:lnSpc>
                <a:spcPct val="107000"/>
              </a:lnSpc>
            </a:pPr>
            <a:r>
              <a:rPr lang="en-US" sz="1600" b="1" dirty="0" smtClean="0"/>
              <a:t>Hubs </a:t>
            </a:r>
            <a:r>
              <a:rPr lang="en-US" sz="1600" b="1" dirty="0"/>
              <a:t>Movement, reflexes, and sensorimotor transformation.</a:t>
            </a:r>
            <a:endParaRPr lang="en-US"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8691153" y="4920811"/>
            <a:ext cx="3378926" cy="871008"/>
          </a:xfrm>
          <a:prstGeom prst="rect">
            <a:avLst/>
          </a:prstGeom>
          <a:solidFill>
            <a:srgbClr val="00B050"/>
          </a:solidFill>
        </p:spPr>
        <p:txBody>
          <a:bodyPr wrap="square">
            <a:spAutoFit/>
          </a:bodyPr>
          <a:lstStyle/>
          <a:p>
            <a:pPr algn="ctr">
              <a:lnSpc>
                <a:spcPct val="107000"/>
              </a:lnSpc>
            </a:pPr>
            <a:r>
              <a:rPr lang="en-US" sz="1600" b="1" dirty="0"/>
              <a:t>IV. Homeostatic </a:t>
            </a:r>
            <a:r>
              <a:rPr lang="en-US" sz="1600" b="1" dirty="0" smtClean="0"/>
              <a:t>&amp; </a:t>
            </a:r>
            <a:r>
              <a:rPr lang="en-US" sz="1600" b="1" dirty="0"/>
              <a:t>Developmental </a:t>
            </a:r>
            <a:r>
              <a:rPr lang="en-US" sz="1600" b="1" dirty="0" smtClean="0"/>
              <a:t>Systems: </a:t>
            </a:r>
            <a:r>
              <a:rPr lang="en-US" sz="1600" b="1" dirty="0"/>
              <a:t>Regulation of internal states &amp;</a:t>
            </a:r>
            <a:r>
              <a:rPr lang="en-US" sz="1600" b="1" dirty="0" smtClean="0"/>
              <a:t> </a:t>
            </a:r>
            <a:r>
              <a:rPr lang="en-US" sz="1600" b="1" dirty="0"/>
              <a:t>foundational neuroanatomy.</a:t>
            </a:r>
            <a:endParaRPr lang="en-US"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5513054" y="6018826"/>
            <a:ext cx="1681871" cy="311496"/>
          </a:xfrm>
          <a:prstGeom prst="rect">
            <a:avLst/>
          </a:prstGeom>
        </p:spPr>
        <p:txBody>
          <a:bodyPr wrap="none">
            <a:spAutoFit/>
          </a:bodyPr>
          <a:lstStyle/>
          <a:p>
            <a:pPr>
              <a:lnSpc>
                <a:spcPct val="107000"/>
              </a:lnSpc>
            </a:pPr>
            <a:r>
              <a:rPr lang="en-US" sz="1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Licensed by Google</a:t>
            </a:r>
            <a:endParaRPr lang="en-US" sz="12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p:cNvSpPr txBox="1"/>
          <p:nvPr/>
        </p:nvSpPr>
        <p:spPr>
          <a:xfrm>
            <a:off x="0" y="0"/>
            <a:ext cx="383438"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G</a:t>
            </a:r>
          </a:p>
        </p:txBody>
      </p:sp>
      <p:pic>
        <p:nvPicPr>
          <p:cNvPr id="11" name="Picture 10"/>
          <p:cNvPicPr>
            <a:picLocks noChangeAspect="1"/>
          </p:cNvPicPr>
          <p:nvPr/>
        </p:nvPicPr>
        <p:blipFill>
          <a:blip r:embed="rId2"/>
          <a:stretch>
            <a:fillRect/>
          </a:stretch>
        </p:blipFill>
        <p:spPr>
          <a:xfrm>
            <a:off x="4005941" y="903202"/>
            <a:ext cx="4714889" cy="4714889"/>
          </a:xfrm>
          <a:prstGeom prst="rect">
            <a:avLst/>
          </a:prstGeom>
        </p:spPr>
      </p:pic>
    </p:spTree>
    <p:extLst>
      <p:ext uri="{BB962C8B-B14F-4D97-AF65-F5344CB8AC3E}">
        <p14:creationId xmlns:p14="http://schemas.microsoft.com/office/powerpoint/2010/main" val="2941642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307" y="548640"/>
            <a:ext cx="11739154" cy="5614550"/>
          </a:xfrm>
          <a:prstGeom prst="rect">
            <a:avLst/>
          </a:prstGeom>
        </p:spPr>
        <p:txBody>
          <a:bodyPr wrap="square">
            <a:spAutoFit/>
          </a:bodyPr>
          <a:lstStyle/>
          <a:p>
            <a:pPr algn="ctr">
              <a:lnSpc>
                <a:spcPct val="107000"/>
              </a:lnSpc>
              <a:spcAft>
                <a:spcPts val="600"/>
              </a:spcAft>
            </a:pPr>
            <a:r>
              <a:rPr lang="en-US" sz="1600" b="1" dirty="0">
                <a:solidFill>
                  <a:srgbClr val="1B1C1D"/>
                </a:solidFill>
                <a:latin typeface="Arial" panose="020B0604020202020204" pitchFamily="34" charset="0"/>
                <a:ea typeface="Times New Roman" panose="02020603050405020304" pitchFamily="18" charset="0"/>
                <a:cs typeface="Arial" panose="020B0604020202020204" pitchFamily="34" charset="0"/>
              </a:rPr>
              <a:t>Conclusion</a:t>
            </a:r>
            <a:endParaRPr lang="en-US" sz="1600"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1200"/>
              </a:spcAft>
            </a:pPr>
            <a:r>
              <a:rPr lang="en-US" sz="1600" dirty="0">
                <a:solidFill>
                  <a:srgbClr val="1B1C1D"/>
                </a:solidFill>
                <a:latin typeface="Arial" panose="020B0604020202020204" pitchFamily="34" charset="0"/>
                <a:ea typeface="Times New Roman" panose="02020603050405020304" pitchFamily="18" charset="0"/>
                <a:cs typeface="Arial" panose="020B0604020202020204" pitchFamily="34" charset="0"/>
              </a:rPr>
              <a:t>The analysis of these diverse brain regions reveals a highly integrated and functionally specialized neuroanatomical architecture. The brain's systems are not isolated but are engaged in dynamic, reciprocal communication that orchestrates complex behaviors and maintains homeostasis. The Limbic and Cortical Network, anchored by the amygdala and orbitofrontal cortex, links chemosensory and emotional states to innate and learned behaviors. The Thalamic System, far from being a passive relay, acts as a dynamic gatekeeper, with nuclei like the MD actively partnering with the cortex to facilitate executive functions and cognitive flexibility. </a:t>
            </a:r>
            <a:r>
              <a:rPr lang="en-US" sz="1600" dirty="0" smtClean="0">
                <a:solidFill>
                  <a:srgbClr val="1B1C1D"/>
                </a:solidFill>
                <a:latin typeface="Arial" panose="020B0604020202020204" pitchFamily="34" charset="0"/>
                <a:ea typeface="Times New Roman" panose="02020603050405020304" pitchFamily="18" charset="0"/>
                <a:cs typeface="Arial" panose="020B0604020202020204" pitchFamily="34" charset="0"/>
              </a:rPr>
              <a:t>The </a:t>
            </a:r>
            <a:r>
              <a:rPr lang="en-US" sz="1600" dirty="0">
                <a:solidFill>
                  <a:srgbClr val="1B1C1D"/>
                </a:solidFill>
                <a:latin typeface="Arial" panose="020B0604020202020204" pitchFamily="34" charset="0"/>
                <a:ea typeface="Times New Roman" panose="02020603050405020304" pitchFamily="18" charset="0"/>
                <a:cs typeface="Arial" panose="020B0604020202020204" pitchFamily="34" charset="0"/>
              </a:rPr>
              <a:t>Motor Systems and Brainstem Hubs, including the basal ganglia and superior colliculus, provide a sophisticated infrastructure for both deliberate and reflexive actions, governed by a push-pull mechanism that prevents chaotic movement.</a:t>
            </a:r>
            <a:endParaRPr lang="en-US" sz="1600"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1200"/>
              </a:spcAft>
            </a:pPr>
            <a:r>
              <a:rPr lang="en-US" sz="1600" dirty="0">
                <a:solidFill>
                  <a:srgbClr val="1B1C1D"/>
                </a:solidFill>
                <a:latin typeface="Arial" panose="020B0604020202020204" pitchFamily="34" charset="0"/>
                <a:ea typeface="Times New Roman" panose="02020603050405020304" pitchFamily="18" charset="0"/>
                <a:cs typeface="Arial" panose="020B0604020202020204" pitchFamily="34" charset="0"/>
              </a:rPr>
              <a:t>The most profound understanding gained from this synthesis is the direct and often subtle connections between these systems. The limbic system's emotional decisions are intimately tied to the basal ganglia's motor planning and the hypothalamus's homeostatic outputs. The discovery of a direct circuit from the medial amygdala to the liver, routed through the hypothalamus, provides a new paradigm for understanding the physiological consequences of psychological stress and opens a new avenue for research into stress-related diseases. The analysis also highlights that an understanding of brain function is incomplete without a focus on the microcircuit and laminar levels, where the specific properties of individual neurons define the capabilities of entire systems.</a:t>
            </a:r>
            <a:endParaRPr lang="en-US" sz="1600"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1200"/>
              </a:spcAft>
            </a:pPr>
            <a:r>
              <a:rPr lang="en-US" sz="1600" dirty="0">
                <a:solidFill>
                  <a:srgbClr val="1B1C1D"/>
                </a:solidFill>
                <a:latin typeface="Arial" panose="020B0604020202020204" pitchFamily="34" charset="0"/>
                <a:ea typeface="Times New Roman" panose="02020603050405020304" pitchFamily="18" charset="0"/>
                <a:cs typeface="Arial" panose="020B0604020202020204" pitchFamily="34" charset="0"/>
              </a:rPr>
              <a:t>This report confirms a foundational principle of neuroanatomy: the brain’s complexity emerges from the elegant and efficient organization of highly specialized, interconnected neural circuits. While many details about individual sub-layers and developmental strata remain to be fully elucidated, the established framework provides a clear direction for future inquiry, underscoring the continuously evolving nature of our understanding of the brain.</a:t>
            </a: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TextBox 2"/>
          <p:cNvSpPr txBox="1"/>
          <p:nvPr/>
        </p:nvSpPr>
        <p:spPr>
          <a:xfrm>
            <a:off x="0" y="0"/>
            <a:ext cx="370614" cy="400110"/>
          </a:xfrm>
          <a:prstGeom prst="rect">
            <a:avLst/>
          </a:prstGeom>
          <a:noFill/>
        </p:spPr>
        <p:txBody>
          <a:bodyPr wrap="none" rtlCol="0">
            <a:spAutoFit/>
          </a:bodyPr>
          <a:lstStyle/>
          <a:p>
            <a:r>
              <a:rPr lang="en-US" sz="2000" b="1" dirty="0" smtClean="0">
                <a:latin typeface="Arial" panose="020B0604020202020204" pitchFamily="34" charset="0"/>
                <a:cs typeface="Arial" panose="020B0604020202020204" pitchFamily="34" charset="0"/>
              </a:rPr>
              <a:t>H</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7558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67000" y="0"/>
            <a:ext cx="6858000" cy="6858000"/>
          </a:xfrm>
          <a:prstGeom prst="rect">
            <a:avLst/>
          </a:prstGeom>
        </p:spPr>
      </p:pic>
      <p:sp>
        <p:nvSpPr>
          <p:cNvPr id="3" name="TextBox 2"/>
          <p:cNvSpPr txBox="1"/>
          <p:nvPr/>
        </p:nvSpPr>
        <p:spPr>
          <a:xfrm>
            <a:off x="7306493" y="1846217"/>
            <a:ext cx="1439817" cy="400110"/>
          </a:xfrm>
          <a:prstGeom prst="rect">
            <a:avLst/>
          </a:prstGeom>
          <a:solidFill>
            <a:schemeClr val="bg2">
              <a:lumMod val="25000"/>
            </a:schemeClr>
          </a:solidFill>
        </p:spPr>
        <p:txBody>
          <a:bodyPr wrap="none" rtlCol="0">
            <a:spAutoFit/>
          </a:bodyPr>
          <a:lstStyle/>
          <a:p>
            <a:pPr algn="ctr"/>
            <a:r>
              <a:rPr lang="en-US" sz="1000" dirty="0" smtClean="0">
                <a:solidFill>
                  <a:schemeClr val="bg1"/>
                </a:solidFill>
                <a:latin typeface="Arial" panose="020B0604020202020204" pitchFamily="34" charset="0"/>
                <a:cs typeface="Arial" panose="020B0604020202020204" pitchFamily="34" charset="0"/>
              </a:rPr>
              <a:t>Sensory Areas</a:t>
            </a:r>
          </a:p>
          <a:p>
            <a:pPr algn="ctr"/>
            <a:r>
              <a:rPr lang="en-US" sz="1000" dirty="0" smtClean="0">
                <a:solidFill>
                  <a:schemeClr val="bg1"/>
                </a:solidFill>
                <a:latin typeface="Arial" panose="020B0604020202020204" pitchFamily="34" charset="0"/>
                <a:cs typeface="Arial" panose="020B0604020202020204" pitchFamily="34" charset="0"/>
              </a:rPr>
              <a:t>Somatosensory Areas</a:t>
            </a:r>
          </a:p>
        </p:txBody>
      </p:sp>
      <p:sp>
        <p:nvSpPr>
          <p:cNvPr id="4" name="TextBox 3"/>
          <p:cNvSpPr txBox="1"/>
          <p:nvPr/>
        </p:nvSpPr>
        <p:spPr>
          <a:xfrm>
            <a:off x="3557451" y="3095897"/>
            <a:ext cx="692332" cy="248194"/>
          </a:xfrm>
          <a:prstGeom prst="rect">
            <a:avLst/>
          </a:prstGeom>
          <a:solidFill>
            <a:schemeClr val="tx1">
              <a:lumMod val="75000"/>
              <a:lumOff val="25000"/>
            </a:schemeClr>
          </a:solidFill>
        </p:spPr>
        <p:txBody>
          <a:bodyPr wrap="square" rtlCol="0">
            <a:spAutoFit/>
          </a:bodyPr>
          <a:lstStyle/>
          <a:p>
            <a:r>
              <a:rPr lang="en-US" sz="1000" dirty="0" smtClean="0">
                <a:solidFill>
                  <a:schemeClr val="bg1"/>
                </a:solidFill>
                <a:latin typeface="Arial" panose="020B0604020202020204" pitchFamily="34" charset="0"/>
                <a:cs typeface="Arial" panose="020B0604020202020204" pitchFamily="34" charset="0"/>
              </a:rPr>
              <a:t>Emotion</a:t>
            </a:r>
            <a:endParaRPr lang="en-US" sz="1000"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3348183" y="5421086"/>
            <a:ext cx="992579" cy="553998"/>
          </a:xfrm>
          <a:prstGeom prst="rect">
            <a:avLst/>
          </a:prstGeom>
          <a:solidFill>
            <a:schemeClr val="bg2">
              <a:lumMod val="25000"/>
            </a:schemeClr>
          </a:solidFill>
        </p:spPr>
        <p:txBody>
          <a:bodyPr wrap="none" rtlCol="0">
            <a:spAutoFit/>
          </a:bodyPr>
          <a:lstStyle/>
          <a:p>
            <a:pPr algn="ctr"/>
            <a:r>
              <a:rPr lang="en-US" sz="1000" dirty="0" smtClean="0">
                <a:solidFill>
                  <a:schemeClr val="bg1"/>
                </a:solidFill>
                <a:latin typeface="Arial" panose="020B0604020202020204" pitchFamily="34" charset="0"/>
                <a:cs typeface="Arial" panose="020B0604020202020204" pitchFamily="34" charset="0"/>
              </a:rPr>
              <a:t>Cerebrum</a:t>
            </a:r>
          </a:p>
          <a:p>
            <a:pPr algn="ctr"/>
            <a:r>
              <a:rPr lang="en-US" sz="1000" dirty="0" smtClean="0">
                <a:solidFill>
                  <a:schemeClr val="bg1"/>
                </a:solidFill>
                <a:latin typeface="Arial" panose="020B0604020202020204" pitchFamily="34" charset="0"/>
                <a:cs typeface="Arial" panose="020B0604020202020204" pitchFamily="34" charset="0"/>
              </a:rPr>
              <a:t>Thalamus</a:t>
            </a:r>
          </a:p>
          <a:p>
            <a:pPr algn="ctr"/>
            <a:r>
              <a:rPr lang="en-US" sz="1000" dirty="0" smtClean="0">
                <a:solidFill>
                  <a:schemeClr val="bg1"/>
                </a:solidFill>
                <a:latin typeface="Arial" panose="020B0604020202020204" pitchFamily="34" charset="0"/>
                <a:cs typeface="Arial" panose="020B0604020202020204" pitchFamily="34" charset="0"/>
              </a:rPr>
              <a:t>Pituitary gland</a:t>
            </a:r>
            <a:endParaRPr lang="en-US" sz="10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7306493" y="5844697"/>
            <a:ext cx="1151277" cy="400110"/>
          </a:xfrm>
          <a:prstGeom prst="rect">
            <a:avLst/>
          </a:prstGeom>
          <a:solidFill>
            <a:schemeClr val="tx1">
              <a:lumMod val="75000"/>
              <a:lumOff val="25000"/>
            </a:schemeClr>
          </a:solidFill>
        </p:spPr>
        <p:txBody>
          <a:bodyPr wrap="none" rtlCol="0">
            <a:spAutoFit/>
          </a:bodyPr>
          <a:lstStyle/>
          <a:p>
            <a:pPr algn="ctr"/>
            <a:r>
              <a:rPr lang="en-US" sz="1000" dirty="0" smtClean="0">
                <a:solidFill>
                  <a:schemeClr val="bg1"/>
                </a:solidFill>
                <a:latin typeface="Arial" panose="020B0604020202020204" pitchFamily="34" charset="0"/>
                <a:cs typeface="Arial" panose="020B0604020202020204" pitchFamily="34" charset="0"/>
              </a:rPr>
              <a:t>Circadian rhythm</a:t>
            </a:r>
          </a:p>
          <a:p>
            <a:pPr algn="ctr"/>
            <a:r>
              <a:rPr lang="en-US" sz="1000" dirty="0" smtClean="0">
                <a:solidFill>
                  <a:schemeClr val="bg1"/>
                </a:solidFill>
                <a:latin typeface="Arial" panose="020B0604020202020204" pitchFamily="34" charset="0"/>
                <a:cs typeface="Arial" panose="020B0604020202020204" pitchFamily="34" charset="0"/>
              </a:rPr>
              <a:t>Hunger</a:t>
            </a:r>
          </a:p>
        </p:txBody>
      </p:sp>
      <p:sp>
        <p:nvSpPr>
          <p:cNvPr id="7" name="Rectangle 6"/>
          <p:cNvSpPr/>
          <p:nvPr/>
        </p:nvSpPr>
        <p:spPr>
          <a:xfrm>
            <a:off x="92622" y="6469304"/>
            <a:ext cx="1896673" cy="342786"/>
          </a:xfrm>
          <a:prstGeom prst="rect">
            <a:avLst/>
          </a:prstGeom>
        </p:spPr>
        <p:txBody>
          <a:bodyPr wrap="none">
            <a:spAutoFit/>
          </a:bodyPr>
          <a:lstStyle/>
          <a:p>
            <a:pPr>
              <a:lnSpc>
                <a:spcPct val="107000"/>
              </a:lnSpc>
            </a:pPr>
            <a:r>
              <a:rPr lang="en-US" sz="1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Licensed by Google</a:t>
            </a:r>
            <a:endParaRPr lang="en-US" sz="14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761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861" y="1304628"/>
            <a:ext cx="10412278" cy="4248743"/>
          </a:xfrm>
          <a:prstGeom prst="rect">
            <a:avLst/>
          </a:prstGeom>
        </p:spPr>
      </p:pic>
    </p:spTree>
    <p:extLst>
      <p:ext uri="{BB962C8B-B14F-4D97-AF65-F5344CB8AC3E}">
        <p14:creationId xmlns:p14="http://schemas.microsoft.com/office/powerpoint/2010/main" val="1225871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8572" y="328180"/>
            <a:ext cx="9354856" cy="6201640"/>
          </a:xfrm>
          <a:prstGeom prst="rect">
            <a:avLst/>
          </a:prstGeom>
        </p:spPr>
      </p:pic>
      <p:sp>
        <p:nvSpPr>
          <p:cNvPr id="3" name="TextBox 2"/>
          <p:cNvSpPr txBox="1"/>
          <p:nvPr/>
        </p:nvSpPr>
        <p:spPr>
          <a:xfrm>
            <a:off x="4039850" y="2478967"/>
            <a:ext cx="1229824" cy="523220"/>
          </a:xfrm>
          <a:prstGeom prst="rect">
            <a:avLst/>
          </a:prstGeom>
          <a:noFill/>
        </p:spPr>
        <p:txBody>
          <a:bodyPr wrap="none" rtlCol="0">
            <a:spAutoFit/>
          </a:bodyPr>
          <a:lstStyle/>
          <a:p>
            <a:pPr algn="ctr"/>
            <a:r>
              <a:rPr lang="en-US" sz="1400" b="1" dirty="0"/>
              <a:t>1</a:t>
            </a:r>
            <a:r>
              <a:rPr lang="en-US" sz="1400" b="1" dirty="0" smtClean="0"/>
              <a:t>5 Functional </a:t>
            </a:r>
          </a:p>
          <a:p>
            <a:pPr algn="ctr"/>
            <a:r>
              <a:rPr lang="en-US" sz="1400" b="1" dirty="0" smtClean="0"/>
              <a:t>Domains</a:t>
            </a:r>
            <a:endParaRPr lang="en-US" sz="1400" b="1" dirty="0"/>
          </a:p>
        </p:txBody>
      </p:sp>
      <p:sp>
        <p:nvSpPr>
          <p:cNvPr id="4" name="TextBox 3"/>
          <p:cNvSpPr txBox="1"/>
          <p:nvPr/>
        </p:nvSpPr>
        <p:spPr>
          <a:xfrm>
            <a:off x="7406639" y="2905780"/>
            <a:ext cx="1229824" cy="523220"/>
          </a:xfrm>
          <a:prstGeom prst="rect">
            <a:avLst/>
          </a:prstGeom>
          <a:noFill/>
        </p:spPr>
        <p:txBody>
          <a:bodyPr wrap="none" rtlCol="0">
            <a:spAutoFit/>
          </a:bodyPr>
          <a:lstStyle/>
          <a:p>
            <a:pPr algn="ctr"/>
            <a:r>
              <a:rPr lang="en-US" sz="1400" b="1" dirty="0" smtClean="0"/>
              <a:t>35 Functional </a:t>
            </a:r>
          </a:p>
          <a:p>
            <a:pPr algn="ctr"/>
            <a:r>
              <a:rPr lang="en-US" sz="1400" b="1" dirty="0" smtClean="0"/>
              <a:t>Domains</a:t>
            </a:r>
            <a:endParaRPr lang="en-US" sz="1400" b="1" dirty="0"/>
          </a:p>
        </p:txBody>
      </p:sp>
      <p:sp>
        <p:nvSpPr>
          <p:cNvPr id="5" name="TextBox 4"/>
          <p:cNvSpPr txBox="1"/>
          <p:nvPr/>
        </p:nvSpPr>
        <p:spPr>
          <a:xfrm>
            <a:off x="3561806" y="3744686"/>
            <a:ext cx="1229824" cy="523220"/>
          </a:xfrm>
          <a:prstGeom prst="rect">
            <a:avLst/>
          </a:prstGeom>
          <a:noFill/>
        </p:spPr>
        <p:txBody>
          <a:bodyPr wrap="none" rtlCol="0">
            <a:spAutoFit/>
          </a:bodyPr>
          <a:lstStyle/>
          <a:p>
            <a:pPr algn="ctr"/>
            <a:r>
              <a:rPr lang="en-US" sz="1400" b="1" dirty="0" smtClean="0"/>
              <a:t>22 Functional </a:t>
            </a:r>
          </a:p>
          <a:p>
            <a:pPr algn="ctr"/>
            <a:r>
              <a:rPr lang="en-US" sz="1400" b="1" dirty="0" smtClean="0"/>
              <a:t>Domains</a:t>
            </a:r>
            <a:endParaRPr lang="en-US" sz="1400" b="1" dirty="0"/>
          </a:p>
        </p:txBody>
      </p:sp>
      <p:sp>
        <p:nvSpPr>
          <p:cNvPr id="6" name="TextBox 5"/>
          <p:cNvSpPr txBox="1"/>
          <p:nvPr/>
        </p:nvSpPr>
        <p:spPr>
          <a:xfrm>
            <a:off x="5608320" y="4868092"/>
            <a:ext cx="1229824" cy="523220"/>
          </a:xfrm>
          <a:prstGeom prst="rect">
            <a:avLst/>
          </a:prstGeom>
          <a:noFill/>
        </p:spPr>
        <p:txBody>
          <a:bodyPr wrap="none" rtlCol="0">
            <a:spAutoFit/>
          </a:bodyPr>
          <a:lstStyle/>
          <a:p>
            <a:pPr algn="ctr"/>
            <a:r>
              <a:rPr lang="en-US" sz="1400" b="1" dirty="0" smtClean="0"/>
              <a:t>28 Functional </a:t>
            </a:r>
          </a:p>
          <a:p>
            <a:pPr algn="ctr"/>
            <a:r>
              <a:rPr lang="en-US" sz="1400" b="1" dirty="0" smtClean="0"/>
              <a:t>Domains</a:t>
            </a:r>
            <a:endParaRPr lang="en-US" sz="1400" b="1" dirty="0"/>
          </a:p>
        </p:txBody>
      </p:sp>
    </p:spTree>
    <p:extLst>
      <p:ext uri="{BB962C8B-B14F-4D97-AF65-F5344CB8AC3E}">
        <p14:creationId xmlns:p14="http://schemas.microsoft.com/office/powerpoint/2010/main" val="3946872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31170501"/>
              </p:ext>
            </p:extLst>
          </p:nvPr>
        </p:nvGraphicFramePr>
        <p:xfrm>
          <a:off x="873034" y="1140238"/>
          <a:ext cx="10515600" cy="3925888"/>
        </p:xfrm>
        <a:graphic>
          <a:graphicData uri="http://schemas.openxmlformats.org/drawingml/2006/table">
            <a:tbl>
              <a:tblPr firstRow="1" firstCol="1" bandRow="1">
                <a:tableStyleId>{5C22544A-7EE6-4342-B048-85BDC9FD1C3A}</a:tableStyleId>
              </a:tblPr>
              <a:tblGrid>
                <a:gridCol w="5257800"/>
                <a:gridCol w="5257800"/>
              </a:tblGrid>
              <a:tr h="0">
                <a:tc>
                  <a:txBody>
                    <a:bodyPr/>
                    <a:lstStyle/>
                    <a:p>
                      <a:pPr marL="0" marR="0">
                        <a:lnSpc>
                          <a:spcPct val="107000"/>
                        </a:lnSpc>
                        <a:spcBef>
                          <a:spcPts val="0"/>
                        </a:spcBef>
                        <a:spcAft>
                          <a:spcPts val="0"/>
                        </a:spcAft>
                      </a:pPr>
                      <a:r>
                        <a:rPr lang="en-US" sz="1400" dirty="0">
                          <a:effectLst/>
                        </a:rPr>
                        <a:t>Functional System &amp; Themes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c>
                  <a:txBody>
                    <a:bodyPr/>
                    <a:lstStyle/>
                    <a:p>
                      <a:pPr marL="0" marR="0">
                        <a:lnSpc>
                          <a:spcPct val="107000"/>
                        </a:lnSpc>
                        <a:spcBef>
                          <a:spcPts val="0"/>
                        </a:spcBef>
                        <a:spcAft>
                          <a:spcPts val="0"/>
                        </a:spcAft>
                      </a:pPr>
                      <a:r>
                        <a:rPr lang="en-US" sz="1400" dirty="0">
                          <a:effectLst/>
                        </a:rPr>
                        <a:t>Associated Brain Regions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r>
              <a:tr h="0">
                <a:tc>
                  <a:txBody>
                    <a:bodyPr/>
                    <a:lstStyle/>
                    <a:p>
                      <a:pPr marL="0" marR="0">
                        <a:lnSpc>
                          <a:spcPct val="107000"/>
                        </a:lnSpc>
                        <a:spcBef>
                          <a:spcPts val="0"/>
                        </a:spcBef>
                        <a:spcAft>
                          <a:spcPts val="0"/>
                        </a:spcAft>
                      </a:pPr>
                      <a:r>
                        <a:rPr lang="en-US" sz="1400" dirty="0">
                          <a:effectLst/>
                        </a:rPr>
                        <a:t>I. The Limbic and Cortical Network Emotion, decision-making, and olfactory processing.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c>
                  <a:txBody>
                    <a:bodyPr/>
                    <a:lstStyle/>
                    <a:p>
                      <a:pPr marL="0" marR="0">
                        <a:lnSpc>
                          <a:spcPct val="107000"/>
                        </a:lnSpc>
                        <a:spcBef>
                          <a:spcPts val="0"/>
                        </a:spcBef>
                        <a:spcAft>
                          <a:spcPts val="0"/>
                        </a:spcAft>
                      </a:pPr>
                      <a:r>
                        <a:rPr lang="en-US" sz="1200" dirty="0">
                          <a:effectLst/>
                        </a:rPr>
                        <a:t>Medial </a:t>
                      </a:r>
                      <a:r>
                        <a:rPr lang="en-US" sz="1200" dirty="0" err="1">
                          <a:effectLst/>
                        </a:rPr>
                        <a:t>amygdalar</a:t>
                      </a:r>
                      <a:r>
                        <a:rPr lang="en-US" sz="1200" dirty="0">
                          <a:effectLst/>
                        </a:rPr>
                        <a:t> nucleus (all parts), Cortical </a:t>
                      </a:r>
                      <a:r>
                        <a:rPr lang="en-US" sz="1200" dirty="0" err="1">
                          <a:effectLst/>
                        </a:rPr>
                        <a:t>amygdalar</a:t>
                      </a:r>
                      <a:r>
                        <a:rPr lang="en-US" sz="1200" dirty="0">
                          <a:effectLst/>
                        </a:rPr>
                        <a:t> area, Striatum-like </a:t>
                      </a:r>
                      <a:r>
                        <a:rPr lang="en-US" sz="1200" dirty="0" err="1">
                          <a:effectLst/>
                        </a:rPr>
                        <a:t>amygdalar</a:t>
                      </a:r>
                      <a:r>
                        <a:rPr lang="en-US" sz="1200" dirty="0">
                          <a:effectLst/>
                        </a:rPr>
                        <a:t> nuclei, </a:t>
                      </a:r>
                      <a:r>
                        <a:rPr lang="en-US" sz="1200" dirty="0" err="1">
                          <a:effectLst/>
                        </a:rPr>
                        <a:t>Subpallial</a:t>
                      </a:r>
                      <a:r>
                        <a:rPr lang="en-US" sz="1200" dirty="0">
                          <a:effectLst/>
                        </a:rPr>
                        <a:t> amygdala, Orbital area (all parts), Anterior olfactory nucleus (all parts), Accessory olfactory bulb (all parts), </a:t>
                      </a:r>
                      <a:r>
                        <a:rPr lang="en-US" sz="1200" dirty="0" err="1">
                          <a:effectLst/>
                        </a:rPr>
                        <a:t>Infralimbic</a:t>
                      </a:r>
                      <a:r>
                        <a:rPr lang="en-US" sz="1200" dirty="0">
                          <a:effectLst/>
                        </a:rPr>
                        <a:t> area.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r>
              <a:tr h="0">
                <a:tc>
                  <a:txBody>
                    <a:bodyPr/>
                    <a:lstStyle/>
                    <a:p>
                      <a:pPr marL="0" marR="0">
                        <a:lnSpc>
                          <a:spcPct val="107000"/>
                        </a:lnSpc>
                        <a:spcBef>
                          <a:spcPts val="0"/>
                        </a:spcBef>
                        <a:spcAft>
                          <a:spcPts val="0"/>
                        </a:spcAft>
                      </a:pPr>
                      <a:r>
                        <a:rPr lang="en-US" sz="1400" dirty="0">
                          <a:effectLst/>
                        </a:rPr>
                        <a:t>II. The Thalamic System Sensory relay and cognitive integration.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c>
                  <a:txBody>
                    <a:bodyPr/>
                    <a:lstStyle/>
                    <a:p>
                      <a:pPr marL="0" marR="0">
                        <a:lnSpc>
                          <a:spcPct val="107000"/>
                        </a:lnSpc>
                        <a:spcBef>
                          <a:spcPts val="0"/>
                        </a:spcBef>
                        <a:spcAft>
                          <a:spcPts val="0"/>
                        </a:spcAft>
                      </a:pPr>
                      <a:r>
                        <a:rPr lang="en-US" sz="1200">
                          <a:effectLst/>
                        </a:rPr>
                        <a:t>Mediodorsal nucleus (all parts), Ventral posterolateral nucleus, Reticular nucleus, Parataenial nucleus, Interanterodorsal nucleus, Prethalamus, Zona incerta, Nucleus of the stria medullaris (prethalamic), Interbrain.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r>
              <a:tr h="0">
                <a:tc>
                  <a:txBody>
                    <a:bodyPr/>
                    <a:lstStyle/>
                    <a:p>
                      <a:pPr marL="0" marR="0">
                        <a:lnSpc>
                          <a:spcPct val="107000"/>
                        </a:lnSpc>
                        <a:spcBef>
                          <a:spcPts val="0"/>
                        </a:spcBef>
                        <a:spcAft>
                          <a:spcPts val="0"/>
                        </a:spcAft>
                      </a:pPr>
                      <a:r>
                        <a:rPr lang="en-US" sz="1400" dirty="0">
                          <a:effectLst/>
                        </a:rPr>
                        <a:t>III. The Motor Systems and Brainstem Hubs Movement, reflexes, and sensorimotor transformation.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c>
                  <a:txBody>
                    <a:bodyPr/>
                    <a:lstStyle/>
                    <a:p>
                      <a:pPr marL="0" marR="0">
                        <a:lnSpc>
                          <a:spcPct val="107000"/>
                        </a:lnSpc>
                        <a:spcBef>
                          <a:spcPts val="0"/>
                        </a:spcBef>
                        <a:spcAft>
                          <a:spcPts val="0"/>
                        </a:spcAft>
                      </a:pPr>
                      <a:r>
                        <a:rPr lang="en-US" sz="1200">
                          <a:effectLst/>
                        </a:rPr>
                        <a:t>Superior colliculus (all parts), Globus pallidus (all segments), Pallidum (dorsal region), Bed nucleus of the anterior commissure, Pedunculopontine nucleus, Cuneiform nucleus, Spinal nucleus of the trigeminal, Brain stem, Midbrain, Nucleus x.</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r>
              <a:tr h="0">
                <a:tc>
                  <a:txBody>
                    <a:bodyPr/>
                    <a:lstStyle/>
                    <a:p>
                      <a:pPr marL="0" marR="0">
                        <a:lnSpc>
                          <a:spcPct val="107000"/>
                        </a:lnSpc>
                        <a:spcBef>
                          <a:spcPts val="0"/>
                        </a:spcBef>
                        <a:spcAft>
                          <a:spcPts val="0"/>
                        </a:spcAft>
                      </a:pPr>
                      <a:r>
                        <a:rPr lang="en-US" sz="1400" dirty="0">
                          <a:effectLst/>
                        </a:rPr>
                        <a:t>IV. Homeostatic and Developmental Systems Regulation of internal states and foundational neuroanatomy.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c>
                  <a:txBody>
                    <a:bodyPr/>
                    <a:lstStyle/>
                    <a:p>
                      <a:pPr marL="0" marR="0">
                        <a:lnSpc>
                          <a:spcPct val="107000"/>
                        </a:lnSpc>
                        <a:spcBef>
                          <a:spcPts val="0"/>
                        </a:spcBef>
                        <a:spcAft>
                          <a:spcPts val="0"/>
                        </a:spcAft>
                      </a:pPr>
                      <a:r>
                        <a:rPr lang="en-US" sz="1200" dirty="0">
                          <a:effectLst/>
                        </a:rPr>
                        <a:t>Dorsomedial nucleus of the hypothalamus (all parts), Hindbrain, Anterior nuclei, Anterior olfactory area, Core of P-DMH, Dorsal </a:t>
                      </a:r>
                      <a:r>
                        <a:rPr lang="en-US" sz="1200" dirty="0" err="1">
                          <a:effectLst/>
                        </a:rPr>
                        <a:t>premammillary</a:t>
                      </a:r>
                      <a:r>
                        <a:rPr lang="en-US" sz="1200" dirty="0">
                          <a:effectLst/>
                        </a:rPr>
                        <a:t> nucleus, Lateral pallium, Nucleus of the </a:t>
                      </a:r>
                      <a:r>
                        <a:rPr lang="en-US" sz="1200" dirty="0" err="1">
                          <a:effectLst/>
                        </a:rPr>
                        <a:t>stria</a:t>
                      </a:r>
                      <a:r>
                        <a:rPr lang="en-US" sz="1200" dirty="0">
                          <a:effectLst/>
                        </a:rPr>
                        <a:t> medullaris, </a:t>
                      </a:r>
                      <a:r>
                        <a:rPr lang="en-US" sz="1200" dirty="0" err="1">
                          <a:effectLst/>
                        </a:rPr>
                        <a:t>Perireunensis</a:t>
                      </a:r>
                      <a:r>
                        <a:rPr lang="en-US" sz="1200" dirty="0">
                          <a:effectLst/>
                        </a:rPr>
                        <a:t> nucleus, </a:t>
                      </a:r>
                      <a:r>
                        <a:rPr lang="en-US" sz="1200" dirty="0" err="1">
                          <a:effectLst/>
                        </a:rPr>
                        <a:t>Prethalamic</a:t>
                      </a:r>
                      <a:r>
                        <a:rPr lang="en-US" sz="1200" dirty="0">
                          <a:effectLst/>
                        </a:rPr>
                        <a:t> eminence, </a:t>
                      </a:r>
                      <a:r>
                        <a:rPr lang="en-US" sz="1200" dirty="0" err="1">
                          <a:effectLst/>
                        </a:rPr>
                        <a:t>Prosomere</a:t>
                      </a:r>
                      <a:r>
                        <a:rPr lang="en-US" sz="1200" dirty="0">
                          <a:effectLst/>
                        </a:rPr>
                        <a:t> 3, Reticular complex, Reticular nucleus, </a:t>
                      </a:r>
                      <a:r>
                        <a:rPr lang="en-US" sz="1200" dirty="0" err="1">
                          <a:effectLst/>
                        </a:rPr>
                        <a:t>Subgeniculate</a:t>
                      </a:r>
                      <a:r>
                        <a:rPr lang="en-US" sz="1200" dirty="0">
                          <a:effectLst/>
                        </a:rPr>
                        <a:t> nucleus, Upper dorsal lateral hypothalamic area.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76200" marB="76200" anchor="ctr"/>
                </a:tc>
              </a:tr>
            </a:tbl>
          </a:graphicData>
        </a:graphic>
      </p:graphicFrame>
      <p:sp>
        <p:nvSpPr>
          <p:cNvPr id="3" name="Title 1"/>
          <p:cNvSpPr txBox="1">
            <a:spLocks/>
          </p:cNvSpPr>
          <p:nvPr/>
        </p:nvSpPr>
        <p:spPr>
          <a:xfrm>
            <a:off x="789214" y="660274"/>
            <a:ext cx="10683240" cy="32379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cs typeface="Arial" panose="020B0604020202020204" pitchFamily="34" charset="0"/>
              </a:rPr>
              <a:t>Neuroanatomy of structural-functional architecture of human brain development regions</a:t>
            </a:r>
            <a:endParaRPr lang="en-US" sz="2000" b="1" dirty="0">
              <a:cs typeface="Arial" panose="020B0604020202020204" pitchFamily="34" charset="0"/>
            </a:endParaRPr>
          </a:p>
        </p:txBody>
      </p:sp>
    </p:spTree>
    <p:extLst>
      <p:ext uri="{BB962C8B-B14F-4D97-AF65-F5344CB8AC3E}">
        <p14:creationId xmlns:p14="http://schemas.microsoft.com/office/powerpoint/2010/main" val="14454039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641" y="641408"/>
            <a:ext cx="11138262" cy="5676426"/>
          </a:xfrm>
          <a:prstGeom prst="rect">
            <a:avLst/>
          </a:prstGeom>
        </p:spPr>
        <p:txBody>
          <a:bodyPr wrap="square">
            <a:spAutoFit/>
          </a:bodyPr>
          <a:lstStyle/>
          <a:p>
            <a:pPr algn="ctr">
              <a:lnSpc>
                <a:spcPct val="107000"/>
              </a:lnSpc>
              <a:spcAft>
                <a:spcPts val="800"/>
              </a:spcAft>
            </a:pPr>
            <a:r>
              <a:rPr lang="en-US" sz="2000" b="1" dirty="0">
                <a:latin typeface="Times New Roman" panose="02020603050405020304" pitchFamily="18" charset="0"/>
                <a:ea typeface="Times New Roman" panose="02020603050405020304" pitchFamily="18" charset="0"/>
                <a:cs typeface="Times New Roman" panose="02020603050405020304" pitchFamily="18" charset="0"/>
              </a:rPr>
              <a:t>Key Thematic Insights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The analysis is structured around four major functional themes that illustrate the interconnected nature of the human </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brain development regions:</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b="1" dirty="0">
                <a:latin typeface="Times New Roman" panose="02020603050405020304" pitchFamily="18" charset="0"/>
                <a:ea typeface="Times New Roman" panose="02020603050405020304" pitchFamily="18" charset="0"/>
                <a:cs typeface="Times New Roman" panose="02020603050405020304" pitchFamily="18" charset="0"/>
              </a:rPr>
              <a:t>The Limbic System as a Hub for Innate Behavior:</a:t>
            </a:r>
            <a:r>
              <a:rPr lang="en-US" dirty="0">
                <a:latin typeface="Times New Roman" panose="02020603050405020304" pitchFamily="18" charset="0"/>
                <a:ea typeface="Times New Roman" panose="02020603050405020304" pitchFamily="18" charset="0"/>
                <a:cs typeface="Times New Roman" panose="02020603050405020304" pitchFamily="18" charset="0"/>
              </a:rPr>
              <a:t>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amygdaloid</a:t>
            </a:r>
            <a:r>
              <a:rPr lang="en-US" dirty="0">
                <a:latin typeface="Times New Roman" panose="02020603050405020304" pitchFamily="18" charset="0"/>
                <a:ea typeface="Times New Roman" panose="02020603050405020304" pitchFamily="18" charset="0"/>
                <a:cs typeface="Times New Roman" panose="02020603050405020304" pitchFamily="18" charset="0"/>
              </a:rPr>
              <a:t> and orbitofrontal systems are not merely centers for emotion but are crucial for integrating sensory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chemosignals</a:t>
            </a:r>
            <a:r>
              <a:rPr lang="en-US" dirty="0">
                <a:latin typeface="Times New Roman" panose="02020603050405020304" pitchFamily="18" charset="0"/>
                <a:ea typeface="Times New Roman" panose="02020603050405020304" pitchFamily="18" charset="0"/>
                <a:cs typeface="Times New Roman" panose="02020603050405020304" pitchFamily="18" charset="0"/>
              </a:rPr>
              <a:t> and contextual cues to generate innate and learned emotional responses, particularly those related to social, reproductive, and defensive behaviors.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b="1" dirty="0">
                <a:latin typeface="Times New Roman" panose="02020603050405020304" pitchFamily="18" charset="0"/>
                <a:ea typeface="Times New Roman" panose="02020603050405020304" pitchFamily="18" charset="0"/>
                <a:cs typeface="Times New Roman" panose="02020603050405020304" pitchFamily="18" charset="0"/>
              </a:rPr>
              <a:t>The Thalamus as a Multifaceted Gatekeeper:</a:t>
            </a:r>
            <a:r>
              <a:rPr lang="en-US" dirty="0">
                <a:latin typeface="Times New Roman" panose="02020603050405020304" pitchFamily="18" charset="0"/>
                <a:ea typeface="Times New Roman" panose="02020603050405020304" pitchFamily="18" charset="0"/>
                <a:cs typeface="Times New Roman" panose="02020603050405020304" pitchFamily="18" charset="0"/>
              </a:rPr>
              <a:t> The thalamus serves a far more complex role than a simple sensory relay. Its nuclei, particularly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Mediodorsal</a:t>
            </a:r>
            <a:r>
              <a:rPr lang="en-US" dirty="0">
                <a:latin typeface="Times New Roman" panose="02020603050405020304" pitchFamily="18" charset="0"/>
                <a:ea typeface="Times New Roman" panose="02020603050405020304" pitchFamily="18" charset="0"/>
                <a:cs typeface="Times New Roman" panose="02020603050405020304" pitchFamily="18" charset="0"/>
              </a:rPr>
              <a:t> (MD) and Reticular (TRN), function as dynamic regulators of cortical activity, orchestrating attention, executive control, and the fluid exchange of information necessary for cognitive flexibility.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b="1" dirty="0">
                <a:latin typeface="Times New Roman" panose="02020603050405020304" pitchFamily="18" charset="0"/>
                <a:ea typeface="Times New Roman" panose="02020603050405020304" pitchFamily="18" charset="0"/>
                <a:cs typeface="Times New Roman" panose="02020603050405020304" pitchFamily="18" charset="0"/>
              </a:rPr>
              <a:t>Interconnected Motor-Cognitive Loops:</a:t>
            </a:r>
            <a:r>
              <a:rPr lang="en-US" dirty="0">
                <a:latin typeface="Times New Roman" panose="02020603050405020304" pitchFamily="18" charset="0"/>
                <a:ea typeface="Times New Roman" panose="02020603050405020304" pitchFamily="18" charset="0"/>
                <a:cs typeface="Times New Roman" panose="02020603050405020304" pitchFamily="18" charset="0"/>
              </a:rPr>
              <a:t> The basal ganglia, including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globus</a:t>
            </a:r>
            <a:r>
              <a:rPr lang="en-US" dirty="0">
                <a:latin typeface="Times New Roman" panose="02020603050405020304" pitchFamily="18" charset="0"/>
                <a:ea typeface="Times New Roman" panose="02020603050405020304" pitchFamily="18" charset="0"/>
                <a:cs typeface="Times New Roman" panose="02020603050405020304" pitchFamily="18" charset="0"/>
              </a:rPr>
              <a:t> pallidus and nucleus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accumbens</a:t>
            </a:r>
            <a:r>
              <a:rPr lang="en-US" dirty="0">
                <a:latin typeface="Times New Roman" panose="02020603050405020304" pitchFamily="18" charset="0"/>
                <a:ea typeface="Times New Roman" panose="02020603050405020304" pitchFamily="18" charset="0"/>
                <a:cs typeface="Times New Roman" panose="02020603050405020304" pitchFamily="18" charset="0"/>
              </a:rPr>
              <a:t>, are central to complex motor control and are deeply intertwined with cognitive processes such as decision-making, motivation, and reward perception. The superior colliculus demonstrates a direct sensory-to-motor transformation pathway, bypassing higher cortical areas for rapid orienting movements.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b="1" dirty="0">
                <a:latin typeface="Times New Roman" panose="02020603050405020304" pitchFamily="18" charset="0"/>
                <a:ea typeface="Times New Roman" panose="02020603050405020304" pitchFamily="18" charset="0"/>
                <a:cs typeface="Times New Roman" panose="02020603050405020304" pitchFamily="18" charset="0"/>
              </a:rPr>
              <a:t>Neural Circuits for Survival and Homeostasis:</a:t>
            </a:r>
            <a:r>
              <a:rPr lang="en-US" dirty="0">
                <a:latin typeface="Times New Roman" panose="02020603050405020304" pitchFamily="18" charset="0"/>
                <a:ea typeface="Times New Roman" panose="02020603050405020304" pitchFamily="18" charset="0"/>
                <a:cs typeface="Times New Roman" panose="02020603050405020304" pitchFamily="18" charset="0"/>
              </a:rPr>
              <a:t> Regions like the dorsomedial hypothalamus and zona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incerta</a:t>
            </a:r>
            <a:r>
              <a:rPr lang="en-US" dirty="0">
                <a:latin typeface="Times New Roman" panose="02020603050405020304" pitchFamily="18" charset="0"/>
                <a:ea typeface="Times New Roman" panose="02020603050405020304" pitchFamily="18" charset="0"/>
                <a:cs typeface="Times New Roman" panose="02020603050405020304" pitchFamily="18" charset="0"/>
              </a:rPr>
              <a:t> are revealed as key integrative nodes, linking internal metabolic states and stress responses with broader behavioral control and survival functions.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p:cNvSpPr txBox="1"/>
          <p:nvPr/>
        </p:nvSpPr>
        <p:spPr>
          <a:xfrm>
            <a:off x="0" y="0"/>
            <a:ext cx="370614"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A</a:t>
            </a:r>
          </a:p>
        </p:txBody>
      </p:sp>
      <p:sp>
        <p:nvSpPr>
          <p:cNvPr id="5" name="Rectangle 4"/>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646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2426" y="0"/>
            <a:ext cx="10047148" cy="6858000"/>
          </a:xfrm>
          <a:prstGeom prst="rect">
            <a:avLst/>
          </a:prstGeom>
        </p:spPr>
      </p:pic>
      <p:sp>
        <p:nvSpPr>
          <p:cNvPr id="3" name="TextBox 2"/>
          <p:cNvSpPr txBox="1"/>
          <p:nvPr/>
        </p:nvSpPr>
        <p:spPr>
          <a:xfrm>
            <a:off x="5710341" y="5282884"/>
            <a:ext cx="893193" cy="646331"/>
          </a:xfrm>
          <a:prstGeom prst="rect">
            <a:avLst/>
          </a:prstGeom>
          <a:noFill/>
        </p:spPr>
        <p:txBody>
          <a:bodyPr wrap="none" rtlCol="0">
            <a:spAutoFit/>
          </a:bodyPr>
          <a:lstStyle/>
          <a:p>
            <a:pPr algn="ctr"/>
            <a:r>
              <a:rPr lang="en-US" sz="1200" b="1" dirty="0" smtClean="0">
                <a:solidFill>
                  <a:schemeClr val="bg1"/>
                </a:solidFill>
              </a:rPr>
              <a:t>Functional </a:t>
            </a:r>
          </a:p>
          <a:p>
            <a:pPr algn="ctr"/>
            <a:r>
              <a:rPr lang="en-US" sz="1200" b="1" dirty="0" smtClean="0">
                <a:solidFill>
                  <a:schemeClr val="bg1"/>
                </a:solidFill>
              </a:rPr>
              <a:t>Domains:</a:t>
            </a:r>
          </a:p>
          <a:p>
            <a:pPr algn="ctr"/>
            <a:r>
              <a:rPr lang="en-US" sz="1200" b="1" dirty="0" smtClean="0">
                <a:solidFill>
                  <a:schemeClr val="bg1"/>
                </a:solidFill>
              </a:rPr>
              <a:t>25</a:t>
            </a:r>
            <a:endParaRPr lang="en-US" sz="1200" b="1" dirty="0">
              <a:solidFill>
                <a:schemeClr val="bg1"/>
              </a:solidFill>
            </a:endParaRPr>
          </a:p>
        </p:txBody>
      </p:sp>
      <p:sp>
        <p:nvSpPr>
          <p:cNvPr id="4" name="TextBox 3"/>
          <p:cNvSpPr txBox="1"/>
          <p:nvPr/>
        </p:nvSpPr>
        <p:spPr>
          <a:xfrm>
            <a:off x="6782977" y="3707769"/>
            <a:ext cx="893193" cy="646331"/>
          </a:xfrm>
          <a:prstGeom prst="rect">
            <a:avLst/>
          </a:prstGeom>
          <a:noFill/>
        </p:spPr>
        <p:txBody>
          <a:bodyPr wrap="none" rtlCol="0">
            <a:spAutoFit/>
          </a:bodyPr>
          <a:lstStyle/>
          <a:p>
            <a:pPr algn="ctr"/>
            <a:r>
              <a:rPr lang="en-US" sz="1200" b="1" dirty="0" smtClean="0">
                <a:solidFill>
                  <a:schemeClr val="bg1"/>
                </a:solidFill>
              </a:rPr>
              <a:t>Functional </a:t>
            </a:r>
          </a:p>
          <a:p>
            <a:pPr algn="ctr"/>
            <a:r>
              <a:rPr lang="en-US" sz="1200" b="1" dirty="0" smtClean="0">
                <a:solidFill>
                  <a:schemeClr val="bg1"/>
                </a:solidFill>
              </a:rPr>
              <a:t>Domains:</a:t>
            </a:r>
          </a:p>
          <a:p>
            <a:pPr algn="ctr"/>
            <a:r>
              <a:rPr lang="en-US" sz="1200" b="1" dirty="0" smtClean="0">
                <a:solidFill>
                  <a:schemeClr val="bg1"/>
                </a:solidFill>
              </a:rPr>
              <a:t>35</a:t>
            </a:r>
            <a:endParaRPr lang="en-US" sz="1200" b="1" dirty="0">
              <a:solidFill>
                <a:schemeClr val="bg1"/>
              </a:solidFill>
            </a:endParaRPr>
          </a:p>
        </p:txBody>
      </p:sp>
      <p:sp>
        <p:nvSpPr>
          <p:cNvPr id="5" name="TextBox 4"/>
          <p:cNvSpPr txBox="1"/>
          <p:nvPr/>
        </p:nvSpPr>
        <p:spPr>
          <a:xfrm>
            <a:off x="4403487" y="4651942"/>
            <a:ext cx="893193" cy="646331"/>
          </a:xfrm>
          <a:prstGeom prst="rect">
            <a:avLst/>
          </a:prstGeom>
          <a:noFill/>
        </p:spPr>
        <p:txBody>
          <a:bodyPr wrap="none" rtlCol="0">
            <a:spAutoFit/>
          </a:bodyPr>
          <a:lstStyle/>
          <a:p>
            <a:pPr algn="ctr"/>
            <a:r>
              <a:rPr lang="en-US" sz="1200" b="1" dirty="0" smtClean="0"/>
              <a:t>Functional </a:t>
            </a:r>
          </a:p>
          <a:p>
            <a:pPr algn="ctr"/>
            <a:r>
              <a:rPr lang="en-US" sz="1200" b="1" dirty="0" smtClean="0"/>
              <a:t>Domains: </a:t>
            </a:r>
          </a:p>
          <a:p>
            <a:pPr algn="ctr"/>
            <a:r>
              <a:rPr lang="en-US" sz="1200" b="1" dirty="0" smtClean="0"/>
              <a:t>15</a:t>
            </a:r>
            <a:endParaRPr lang="en-US" sz="1200" b="1" dirty="0"/>
          </a:p>
        </p:txBody>
      </p:sp>
      <p:sp>
        <p:nvSpPr>
          <p:cNvPr id="6" name="TextBox 5"/>
          <p:cNvSpPr txBox="1"/>
          <p:nvPr/>
        </p:nvSpPr>
        <p:spPr>
          <a:xfrm>
            <a:off x="4403486" y="3707769"/>
            <a:ext cx="893193" cy="646331"/>
          </a:xfrm>
          <a:prstGeom prst="rect">
            <a:avLst/>
          </a:prstGeom>
          <a:noFill/>
        </p:spPr>
        <p:txBody>
          <a:bodyPr wrap="none" rtlCol="0">
            <a:spAutoFit/>
          </a:bodyPr>
          <a:lstStyle/>
          <a:p>
            <a:pPr algn="ctr"/>
            <a:r>
              <a:rPr lang="en-US" sz="1200" b="1" dirty="0" smtClean="0"/>
              <a:t>Functional </a:t>
            </a:r>
          </a:p>
          <a:p>
            <a:pPr algn="ctr"/>
            <a:r>
              <a:rPr lang="en-US" sz="1200" b="1" dirty="0" smtClean="0"/>
              <a:t>Domains:</a:t>
            </a:r>
          </a:p>
          <a:p>
            <a:pPr algn="ctr"/>
            <a:r>
              <a:rPr lang="en-US" sz="1200" b="1" dirty="0" smtClean="0"/>
              <a:t>10</a:t>
            </a:r>
            <a:endParaRPr lang="en-US" sz="1200" b="1" dirty="0"/>
          </a:p>
        </p:txBody>
      </p:sp>
      <p:sp>
        <p:nvSpPr>
          <p:cNvPr id="7" name="TextBox 6"/>
          <p:cNvSpPr txBox="1"/>
          <p:nvPr/>
        </p:nvSpPr>
        <p:spPr>
          <a:xfrm rot="184631">
            <a:off x="4684234" y="3105834"/>
            <a:ext cx="893193" cy="646331"/>
          </a:xfrm>
          <a:prstGeom prst="rect">
            <a:avLst/>
          </a:prstGeom>
          <a:noFill/>
        </p:spPr>
        <p:txBody>
          <a:bodyPr wrap="none" rtlCol="0">
            <a:spAutoFit/>
          </a:bodyPr>
          <a:lstStyle/>
          <a:p>
            <a:pPr algn="ctr"/>
            <a:r>
              <a:rPr lang="en-US" sz="1200" b="1" dirty="0" smtClean="0"/>
              <a:t>Functional </a:t>
            </a:r>
          </a:p>
          <a:p>
            <a:pPr algn="ctr"/>
            <a:r>
              <a:rPr lang="en-US" sz="1200" b="1" dirty="0" smtClean="0"/>
              <a:t>Domains:</a:t>
            </a:r>
          </a:p>
          <a:p>
            <a:pPr algn="ctr"/>
            <a:r>
              <a:rPr lang="en-US" sz="1200" b="1" dirty="0" smtClean="0"/>
              <a:t>8</a:t>
            </a:r>
            <a:endParaRPr lang="en-US" sz="1200" b="1" dirty="0"/>
          </a:p>
        </p:txBody>
      </p:sp>
      <p:sp>
        <p:nvSpPr>
          <p:cNvPr id="8" name="TextBox 7"/>
          <p:cNvSpPr txBox="1"/>
          <p:nvPr/>
        </p:nvSpPr>
        <p:spPr>
          <a:xfrm>
            <a:off x="5295360" y="2806176"/>
            <a:ext cx="893193" cy="646331"/>
          </a:xfrm>
          <a:prstGeom prst="rect">
            <a:avLst/>
          </a:prstGeom>
          <a:noFill/>
        </p:spPr>
        <p:txBody>
          <a:bodyPr wrap="none" rtlCol="0">
            <a:spAutoFit/>
          </a:bodyPr>
          <a:lstStyle/>
          <a:p>
            <a:pPr algn="ctr"/>
            <a:r>
              <a:rPr lang="en-US" sz="1200" b="1" dirty="0" smtClean="0">
                <a:solidFill>
                  <a:schemeClr val="bg1"/>
                </a:solidFill>
              </a:rPr>
              <a:t>Functional </a:t>
            </a:r>
          </a:p>
          <a:p>
            <a:pPr algn="ctr"/>
            <a:r>
              <a:rPr lang="en-US" sz="1200" b="1" dirty="0" smtClean="0">
                <a:solidFill>
                  <a:schemeClr val="bg1"/>
                </a:solidFill>
              </a:rPr>
              <a:t>Domains:</a:t>
            </a:r>
          </a:p>
          <a:p>
            <a:pPr algn="ctr"/>
            <a:r>
              <a:rPr lang="en-US" sz="1200" b="1" dirty="0">
                <a:solidFill>
                  <a:schemeClr val="bg1"/>
                </a:solidFill>
              </a:rPr>
              <a:t>7</a:t>
            </a:r>
          </a:p>
        </p:txBody>
      </p:sp>
      <p:sp>
        <p:nvSpPr>
          <p:cNvPr id="9" name="TextBox 8"/>
          <p:cNvSpPr txBox="1"/>
          <p:nvPr/>
        </p:nvSpPr>
        <p:spPr>
          <a:xfrm>
            <a:off x="0" y="0"/>
            <a:ext cx="370614"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B</a:t>
            </a:r>
          </a:p>
        </p:txBody>
      </p:sp>
      <p:sp>
        <p:nvSpPr>
          <p:cNvPr id="10" name="Rectangle 9"/>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0832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63797" y="699748"/>
            <a:ext cx="7220877" cy="5213371"/>
          </a:xfrm>
          <a:prstGeom prst="rect">
            <a:avLst/>
          </a:prstGeom>
        </p:spPr>
      </p:pic>
      <p:sp>
        <p:nvSpPr>
          <p:cNvPr id="3" name="TextBox 2"/>
          <p:cNvSpPr txBox="1"/>
          <p:nvPr/>
        </p:nvSpPr>
        <p:spPr>
          <a:xfrm>
            <a:off x="0" y="0"/>
            <a:ext cx="370614"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C</a:t>
            </a:r>
          </a:p>
        </p:txBody>
      </p:sp>
      <p:sp>
        <p:nvSpPr>
          <p:cNvPr id="5" name="Rectangle 4"/>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9387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6188" y="94962"/>
            <a:ext cx="11461343" cy="2836305"/>
          </a:xfrm>
          <a:prstGeom prst="rect">
            <a:avLst/>
          </a:prstGeom>
        </p:spPr>
      </p:pic>
      <p:pic>
        <p:nvPicPr>
          <p:cNvPr id="3" name="Picture 2" descr="Image of basal ganglia showing globus pallidu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5240" y="2931267"/>
            <a:ext cx="4541520" cy="3643704"/>
          </a:xfrm>
          <a:prstGeom prst="rect">
            <a:avLst/>
          </a:prstGeom>
          <a:noFill/>
          <a:ln>
            <a:noFill/>
          </a:ln>
        </p:spPr>
      </p:pic>
      <p:sp>
        <p:nvSpPr>
          <p:cNvPr id="4" name="Rectangle 3"/>
          <p:cNvSpPr/>
          <p:nvPr/>
        </p:nvSpPr>
        <p:spPr>
          <a:xfrm>
            <a:off x="554176" y="6403578"/>
            <a:ext cx="1681871" cy="311496"/>
          </a:xfrm>
          <a:prstGeom prst="rect">
            <a:avLst/>
          </a:prstGeom>
        </p:spPr>
        <p:txBody>
          <a:bodyPr wrap="none">
            <a:spAutoFit/>
          </a:bodyPr>
          <a:lstStyle/>
          <a:p>
            <a:pPr>
              <a:lnSpc>
                <a:spcPct val="107000"/>
              </a:lnSpc>
            </a:pPr>
            <a:r>
              <a:rPr lang="en-US" sz="1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Licensed by Google</a:t>
            </a:r>
            <a:endParaRPr lang="en-US" sz="12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0" y="0"/>
            <a:ext cx="370614" cy="400110"/>
          </a:xfrm>
          <a:prstGeom prst="rect">
            <a:avLst/>
          </a:prstGeom>
          <a:noFill/>
        </p:spPr>
        <p:txBody>
          <a:bodyPr wrap="none" rtlCol="0">
            <a:spAutoFit/>
          </a:bodyPr>
          <a:lstStyle/>
          <a:p>
            <a:r>
              <a:rPr lang="en-US" sz="2000" b="1" dirty="0">
                <a:latin typeface="Arial" panose="020B0604020202020204" pitchFamily="34" charset="0"/>
                <a:cs typeface="Arial" panose="020B0604020202020204" pitchFamily="34" charset="0"/>
              </a:rPr>
              <a:t>D</a:t>
            </a:r>
          </a:p>
        </p:txBody>
      </p:sp>
      <p:sp>
        <p:nvSpPr>
          <p:cNvPr id="6" name="Rectangle 5"/>
          <p:cNvSpPr/>
          <p:nvPr/>
        </p:nvSpPr>
        <p:spPr>
          <a:xfrm>
            <a:off x="370614" y="130629"/>
            <a:ext cx="11499169" cy="6662057"/>
          </a:xfrm>
          <a:prstGeom prst="rect">
            <a:avLst/>
          </a:prstGeom>
          <a:noFill/>
          <a:ln w="28575">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5743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891</Words>
  <Application>Microsoft Office PowerPoint</Application>
  <PresentationFormat>Widescreen</PresentationFormat>
  <Paragraphs>83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Symbol</vt:lpstr>
      <vt:lpstr>Times New Roman</vt:lpstr>
      <vt:lpstr>Office Theme</vt:lpstr>
      <vt:lpstr>Neural Maze Navigation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Neural Maze Navigation</dc:title>
  <dc:creator>Guennadi Glinskii</dc:creator>
  <cp:lastModifiedBy>Guennadi Glinskii</cp:lastModifiedBy>
  <cp:revision>38</cp:revision>
  <dcterms:created xsi:type="dcterms:W3CDTF">2025-09-04T22:47:28Z</dcterms:created>
  <dcterms:modified xsi:type="dcterms:W3CDTF">2025-12-22T04:27:44Z</dcterms:modified>
</cp:coreProperties>
</file>