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9" r:id="rId2"/>
    <p:sldId id="270" r:id="rId3"/>
    <p:sldId id="257" r:id="rId4"/>
    <p:sldId id="258" r:id="rId5"/>
    <p:sldId id="260" r:id="rId6"/>
    <p:sldId id="262" r:id="rId7"/>
    <p:sldId id="256" r:id="rId8"/>
    <p:sldId id="263" r:id="rId9"/>
    <p:sldId id="264" r:id="rId10"/>
    <p:sldId id="259" r:id="rId11"/>
    <p:sldId id="265" r:id="rId12"/>
    <p:sldId id="261" r:id="rId13"/>
    <p:sldId id="267" r:id="rId14"/>
    <p:sldId id="268" r:id="rId1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84" y="7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9BB1A8-BA5D-46F0-AC05-6373E5DB819F}" type="datetimeFigureOut">
              <a:rPr lang="de-DE" smtClean="0"/>
              <a:t>09.01.2026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2994E3-6A3A-4A9A-8ED4-A81FCE74B11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307968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2994E3-6A3A-4A9A-8ED4-A81FCE74B112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785132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2994E3-6A3A-4A9A-8ED4-A81FCE74B112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618921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2994E3-6A3A-4A9A-8ED4-A81FCE74B112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128204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2994E3-6A3A-4A9A-8ED4-A81FCE74B112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817538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2994E3-6A3A-4A9A-8ED4-A81FCE74B112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54700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2994E3-6A3A-4A9A-8ED4-A81FCE74B112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802171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2994E3-6A3A-4A9A-8ED4-A81FCE74B112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8797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2994E3-6A3A-4A9A-8ED4-A81FCE74B112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52432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2994E3-6A3A-4A9A-8ED4-A81FCE74B112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753592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2994E3-6A3A-4A9A-8ED4-A81FCE74B112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69102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2994E3-6A3A-4A9A-8ED4-A81FCE74B112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5212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2994E3-6A3A-4A9A-8ED4-A81FCE74B112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4099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2994E3-6A3A-4A9A-8ED4-A81FCE74B112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265097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2994E3-6A3A-4A9A-8ED4-A81FCE74B112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66276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ED9F906-47A9-4255-B9D1-0076D7E682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F10AE54B-05EB-4C20-AEDA-AA412E7A44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BFD6FC7-6CA5-4059-B2E5-5C8560A93C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08E3E-CF86-4DA2-B614-EBC7B561E62D}" type="datetimeFigureOut">
              <a:rPr lang="de-DE" smtClean="0"/>
              <a:t>09.01.2026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2C2E015-F180-46C2-A3C2-76FAF30EA6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48D9AC4-9649-4F7D-9FA3-1BCAF502A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4C905-F336-4E4E-9C91-9780581A26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442104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168C658-92F2-4AC1-9D29-2061D0410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C545E5CB-35F8-4E5D-962E-E10087083C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211873A-8003-4486-9255-B8AEEC024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08E3E-CF86-4DA2-B614-EBC7B561E62D}" type="datetimeFigureOut">
              <a:rPr lang="de-DE" smtClean="0"/>
              <a:t>09.01.2026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5ACB52D-0F34-4543-87E0-9244A51F0E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27192A9-9571-49F8-82C9-74122AF80C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4C905-F336-4E4E-9C91-9780581A26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5890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325F3ED9-4841-4AA6-B092-40A9E2837E8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C9717B7E-783E-4702-A41E-92F57D8C93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54909BA-1B33-450E-91BD-2B92E2603A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08E3E-CF86-4DA2-B614-EBC7B561E62D}" type="datetimeFigureOut">
              <a:rPr lang="de-DE" smtClean="0"/>
              <a:t>09.01.2026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453B69E-F244-4074-AD41-8B4721713F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1A73733-1A9B-4043-A8B3-A0E1372229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4C905-F336-4E4E-9C91-9780581A26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04953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10E0682-CC50-4980-AF55-1F17E53441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9FA0FD6-20FA-4038-B058-1A3209954C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4F23FE1-ABD0-484A-B4E5-3172CB602E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08E3E-CF86-4DA2-B614-EBC7B561E62D}" type="datetimeFigureOut">
              <a:rPr lang="de-DE" smtClean="0"/>
              <a:t>09.01.2026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3F36CF1-1175-485B-8487-A2337580A2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38E6F4C-EFFE-4FCD-9188-87A1B45BD1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4C905-F336-4E4E-9C91-9780581A26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7148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23B26C1-B516-4136-9114-E6E8C2B99B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6329720-E445-4E2E-B2BE-35342A260C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631646D-3BF2-4502-9634-73553BBA6A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08E3E-CF86-4DA2-B614-EBC7B561E62D}" type="datetimeFigureOut">
              <a:rPr lang="de-DE" smtClean="0"/>
              <a:t>09.01.2026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B6A590-1CB5-46FD-8E19-33C577BB18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F672F03-6BEF-4C35-8953-5BE1775D56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4C905-F336-4E4E-9C91-9780581A26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5234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1159E48-B23B-44F2-B6D0-6DAF514A13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0FD5F5-F92F-4E02-803E-765820F6B0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8F9AC0-0D7C-475D-ADF7-ED743F473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1DB5F4C-6DE3-47D0-8A42-8CDD8A2A8E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08E3E-CF86-4DA2-B614-EBC7B561E62D}" type="datetimeFigureOut">
              <a:rPr lang="de-DE" smtClean="0"/>
              <a:t>09.01.2026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15EB5F1-F549-462D-A9F5-82B4E8FA0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484A491-D2FD-4861-AB0F-E299A0BE7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4C905-F336-4E4E-9C91-9780581A26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6742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1F87CA8-AB68-4F2B-9847-235EC9A2F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B5A4CED-B1A2-43C8-8DDA-A2B7A5BF20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B674CF7-927E-4B59-BA46-0455EC9747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990BB7E9-0010-4502-B67D-0020E947C5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D038EEE8-3A48-4075-912C-C488EEBF9B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9FD72DD9-6965-4D12-986F-8ED261F6E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08E3E-CF86-4DA2-B614-EBC7B561E62D}" type="datetimeFigureOut">
              <a:rPr lang="de-DE" smtClean="0"/>
              <a:t>09.01.2026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04AC05F4-0648-4C70-B470-649F475A23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8A5E4AF3-5BE7-445E-A628-9DA4FCB6D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4C905-F336-4E4E-9C91-9780581A26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99521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F2C917A-B80D-4DAA-944F-9BC7969831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FDEEDEB-4F3F-406F-A2F6-350769732D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08E3E-CF86-4DA2-B614-EBC7B561E62D}" type="datetimeFigureOut">
              <a:rPr lang="de-DE" smtClean="0"/>
              <a:t>09.01.2026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CFA31BA-2775-4F81-9962-3E531E8085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631DD60-2323-4F3C-A572-D166F17B83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4C905-F336-4E4E-9C91-9780581A26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3025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9483108-8249-42D5-9F3D-7937AD2C67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08E3E-CF86-4DA2-B614-EBC7B561E62D}" type="datetimeFigureOut">
              <a:rPr lang="de-DE" smtClean="0"/>
              <a:t>09.01.2026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71CD8471-81D0-4797-A967-266C7CCDC3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84132ED-DA6C-4F48-B6C9-93B776469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4C905-F336-4E4E-9C91-9780581A26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1923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29C2EAF-6DB7-4BB3-80F7-3D2E82C710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925973E-6CCA-406A-8972-77CFA94F04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0A0C654-E97E-456C-A2AC-D3E8ECC875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0D9F54B-79B4-460D-A251-108B4341FC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08E3E-CF86-4DA2-B614-EBC7B561E62D}" type="datetimeFigureOut">
              <a:rPr lang="de-DE" smtClean="0"/>
              <a:t>09.01.2026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2FD9AD8-7D21-4C31-98A9-004B7DA89E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ADB9697-7997-4302-8AC1-64A726B9C3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4C905-F336-4E4E-9C91-9780581A26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6490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1E47E9A-DA32-4124-803D-27C74E8CC0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F6E29A65-6BDC-4CB3-976D-1F5578DA40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2897137-1F16-469E-B5EB-4DDD0D2D98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DAF25C26-BE18-45C9-8508-293A3072B0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08E3E-CF86-4DA2-B614-EBC7B561E62D}" type="datetimeFigureOut">
              <a:rPr lang="de-DE" smtClean="0"/>
              <a:t>09.01.2026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76EA9D0-B9AE-4009-B2AB-311DA5C565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967FCDB-2041-41DB-BC17-AE09C0FED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4C905-F336-4E4E-9C91-9780581A26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33397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1CA0BA19-EE08-420C-9F80-4508487039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28305B2-7798-49B5-BF75-270DD6D5B0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A975F8B-5FCB-41F1-8F8A-7322A12991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308E3E-CF86-4DA2-B614-EBC7B561E62D}" type="datetimeFigureOut">
              <a:rPr lang="de-DE" smtClean="0"/>
              <a:t>09.01.2026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D17A380-B200-4365-95C0-4C5B934C7B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0B20B90-515E-4516-B22C-B93429557A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D4C905-F336-4E4E-9C91-9780581A26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29506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>
            <a:extLst>
              <a:ext uri="{FF2B5EF4-FFF2-40B4-BE49-F238E27FC236}">
                <a16:creationId xmlns:a16="http://schemas.microsoft.com/office/drawing/2014/main" id="{DE798661-3D32-4BC7-BE2C-3344907C9799}"/>
              </a:ext>
            </a:extLst>
          </p:cNvPr>
          <p:cNvSpPr txBox="1"/>
          <p:nvPr/>
        </p:nvSpPr>
        <p:spPr>
          <a:xfrm>
            <a:off x="4521477" y="3990292"/>
            <a:ext cx="35319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 err="1"/>
              <a:t>Supplemental</a:t>
            </a:r>
            <a:r>
              <a:rPr lang="de-DE" sz="2400" b="1" dirty="0"/>
              <a:t> Material (2)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333C3558-263F-48AC-AA09-71A28DE7FA9E}"/>
              </a:ext>
            </a:extLst>
          </p:cNvPr>
          <p:cNvSpPr txBox="1"/>
          <p:nvPr/>
        </p:nvSpPr>
        <p:spPr>
          <a:xfrm>
            <a:off x="1110608" y="5013249"/>
            <a:ext cx="103537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400" dirty="0"/>
              <a:t>Comparison </a:t>
            </a:r>
            <a:r>
              <a:rPr lang="de-DE" sz="2400" dirty="0" err="1"/>
              <a:t>of</a:t>
            </a:r>
            <a:r>
              <a:rPr lang="de-DE" sz="2400" dirty="0"/>
              <a:t> </a:t>
            </a:r>
            <a:r>
              <a:rPr lang="de-DE" sz="2400" dirty="0" err="1"/>
              <a:t>the</a:t>
            </a:r>
            <a:r>
              <a:rPr lang="de-DE" sz="2400" dirty="0"/>
              <a:t> SDGs </a:t>
            </a:r>
            <a:r>
              <a:rPr lang="de-DE" sz="2400" dirty="0" err="1"/>
              <a:t>filter</a:t>
            </a:r>
            <a:r>
              <a:rPr lang="de-DE" sz="2400" dirty="0"/>
              <a:t> update (</a:t>
            </a:r>
            <a:r>
              <a:rPr lang="de-DE" sz="2400" dirty="0" err="1"/>
              <a:t>data</a:t>
            </a:r>
            <a:r>
              <a:rPr lang="de-DE" sz="2400" dirty="0"/>
              <a:t> from August 2024 and </a:t>
            </a:r>
            <a:r>
              <a:rPr lang="de-DE" sz="2400" dirty="0" err="1"/>
              <a:t>February</a:t>
            </a:r>
            <a:r>
              <a:rPr lang="de-DE" sz="2400" dirty="0"/>
              <a:t> 2025)</a:t>
            </a:r>
          </a:p>
          <a:p>
            <a:pPr algn="ctr"/>
            <a:r>
              <a:rPr lang="de-DE" sz="2400" dirty="0" err="1"/>
              <a:t>for</a:t>
            </a:r>
            <a:r>
              <a:rPr lang="de-DE" sz="2400" dirty="0"/>
              <a:t> </a:t>
            </a:r>
            <a:r>
              <a:rPr lang="de-DE" sz="2400" dirty="0" err="1"/>
              <a:t>selected</a:t>
            </a:r>
            <a:r>
              <a:rPr lang="de-DE" sz="2400" dirty="0"/>
              <a:t> authors </a:t>
            </a:r>
            <a:r>
              <a:rPr lang="de-DE" sz="2400" dirty="0" err="1"/>
              <a:t>of</a:t>
            </a:r>
            <a:r>
              <a:rPr lang="de-DE" sz="2400" dirty="0"/>
              <a:t> Magnetism and Superconductivity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563B2928-CDA7-4262-AF3D-E3045ACD20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5950" y="840415"/>
            <a:ext cx="842010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3899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BCD7B1C2-4EB0-4DA0-A465-A4D02C39BD41}"/>
              </a:ext>
            </a:extLst>
          </p:cNvPr>
          <p:cNvSpPr txBox="1"/>
          <p:nvPr/>
        </p:nvSpPr>
        <p:spPr>
          <a:xfrm>
            <a:off x="4187826" y="1313645"/>
            <a:ext cx="28117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Superconductivity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DB40F0CE-8679-4643-B89F-1996FBF437D4}"/>
              </a:ext>
            </a:extLst>
          </p:cNvPr>
          <p:cNvSpPr txBox="1"/>
          <p:nvPr/>
        </p:nvSpPr>
        <p:spPr>
          <a:xfrm>
            <a:off x="734096" y="2936383"/>
            <a:ext cx="104052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Author </a:t>
            </a:r>
            <a:r>
              <a:rPr lang="de-DE" dirty="0" err="1"/>
              <a:t>name</a:t>
            </a:r>
            <a:r>
              <a:rPr lang="de-DE" dirty="0"/>
              <a:t>                                          SDGs with </a:t>
            </a:r>
            <a:r>
              <a:rPr lang="de-DE" dirty="0" err="1"/>
              <a:t>filter</a:t>
            </a:r>
            <a:r>
              <a:rPr lang="de-DE" dirty="0"/>
              <a:t> August 2024                        SDGs with </a:t>
            </a:r>
            <a:r>
              <a:rPr lang="de-DE" dirty="0" err="1"/>
              <a:t>filter</a:t>
            </a:r>
            <a:r>
              <a:rPr lang="de-DE" dirty="0"/>
              <a:t> </a:t>
            </a:r>
            <a:r>
              <a:rPr lang="de-DE" dirty="0" err="1"/>
              <a:t>February</a:t>
            </a:r>
            <a:r>
              <a:rPr lang="de-DE" dirty="0"/>
              <a:t> 2025</a:t>
            </a:r>
          </a:p>
        </p:txBody>
      </p:sp>
    </p:spTree>
    <p:extLst>
      <p:ext uri="{BB962C8B-B14F-4D97-AF65-F5344CB8AC3E}">
        <p14:creationId xmlns:p14="http://schemas.microsoft.com/office/powerpoint/2010/main" val="40517750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5ACBD917-189E-4172-9F16-B98B458291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5900" y="135439"/>
            <a:ext cx="4920750" cy="324000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C6D33051-F550-4EEE-8D77-6633D1E5BC47}"/>
              </a:ext>
            </a:extLst>
          </p:cNvPr>
          <p:cNvSpPr txBox="1"/>
          <p:nvPr/>
        </p:nvSpPr>
        <p:spPr>
          <a:xfrm>
            <a:off x="255675" y="588216"/>
            <a:ext cx="11617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R. </a:t>
            </a:r>
            <a:r>
              <a:rPr lang="de-DE" dirty="0" err="1"/>
              <a:t>Flükiger</a:t>
            </a:r>
            <a:endParaRPr lang="de-DE" dirty="0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0C5A8C1D-45C3-4CEC-8A44-8B6CE0D7FD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9096" y="3463148"/>
            <a:ext cx="4887554" cy="3240000"/>
          </a:xfrm>
          <a:prstGeom prst="rect">
            <a:avLst/>
          </a:prstGeom>
        </p:spPr>
      </p:pic>
      <p:sp>
        <p:nvSpPr>
          <p:cNvPr id="16" name="Textfeld 15">
            <a:extLst>
              <a:ext uri="{FF2B5EF4-FFF2-40B4-BE49-F238E27FC236}">
                <a16:creationId xmlns:a16="http://schemas.microsoft.com/office/drawing/2014/main" id="{19ACF35E-B2CB-4441-816C-A689DB504B69}"/>
              </a:ext>
            </a:extLst>
          </p:cNvPr>
          <p:cNvSpPr txBox="1"/>
          <p:nvPr/>
        </p:nvSpPr>
        <p:spPr>
          <a:xfrm>
            <a:off x="146799" y="3833731"/>
            <a:ext cx="137948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/>
              <a:t>R.P. </a:t>
            </a:r>
            <a:r>
              <a:rPr lang="de-DE" dirty="0" err="1"/>
              <a:t>Griessen</a:t>
            </a:r>
            <a:endParaRPr lang="de-DE" dirty="0"/>
          </a:p>
        </p:txBody>
      </p:sp>
      <p:pic>
        <p:nvPicPr>
          <p:cNvPr id="20" name="Grafik 19">
            <a:extLst>
              <a:ext uri="{FF2B5EF4-FFF2-40B4-BE49-F238E27FC236}">
                <a16:creationId xmlns:a16="http://schemas.microsoft.com/office/drawing/2014/main" id="{2D08BD67-186C-4D41-9CC6-D5F8370E52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22771" y="115635"/>
            <a:ext cx="5064201" cy="3240000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3711ABBD-AA25-491D-8A48-78F0FC5FBA8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30218" y="3448879"/>
            <a:ext cx="5064202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8208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51F4FE67-F742-42AC-961D-BF1FA93642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725" y="124688"/>
            <a:ext cx="4920750" cy="3240000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76D57614-5E34-4F7E-B0E9-273B2CC9DD66}"/>
              </a:ext>
            </a:extLst>
          </p:cNvPr>
          <p:cNvSpPr txBox="1"/>
          <p:nvPr/>
        </p:nvSpPr>
        <p:spPr>
          <a:xfrm>
            <a:off x="0" y="626389"/>
            <a:ext cx="1609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M.R.Koblischka</a:t>
            </a:r>
            <a:endParaRPr lang="de-DE" dirty="0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16D99DC7-EB87-4254-92E5-541BB4D2F9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6725" y="3429002"/>
            <a:ext cx="4920750" cy="3240000"/>
          </a:xfrm>
          <a:prstGeom prst="rect">
            <a:avLst/>
          </a:prstGeom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85250875-BA74-4B08-8D7D-C2C55D04CB04}"/>
              </a:ext>
            </a:extLst>
          </p:cNvPr>
          <p:cNvSpPr txBox="1"/>
          <p:nvPr/>
        </p:nvSpPr>
        <p:spPr>
          <a:xfrm>
            <a:off x="-38379" y="3681723"/>
            <a:ext cx="1768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D.C. </a:t>
            </a:r>
            <a:r>
              <a:rPr lang="de-DE" dirty="0" err="1"/>
              <a:t>Larbalestier</a:t>
            </a:r>
            <a:endParaRPr lang="de-DE" dirty="0"/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5CF6849A-C336-4C0D-8361-6A2EED72BA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38216" y="124688"/>
            <a:ext cx="5064202" cy="3240000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EC5FE394-C700-4B74-B45C-43715AEC4D4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38216" y="3429000"/>
            <a:ext cx="5064202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007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 15">
            <a:extLst>
              <a:ext uri="{FF2B5EF4-FFF2-40B4-BE49-F238E27FC236}">
                <a16:creationId xmlns:a16="http://schemas.microsoft.com/office/drawing/2014/main" id="{27272F1C-7F95-4F3E-86F6-7B91E55753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7335" y="114302"/>
            <a:ext cx="4920750" cy="3240000"/>
          </a:xfrm>
          <a:prstGeom prst="rect">
            <a:avLst/>
          </a:prstGeom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id="{A3F63EE3-8BEA-484E-AA42-43013EBEF2B8}"/>
              </a:ext>
            </a:extLst>
          </p:cNvPr>
          <p:cNvSpPr txBox="1"/>
          <p:nvPr/>
        </p:nvSpPr>
        <p:spPr>
          <a:xfrm>
            <a:off x="7139" y="560205"/>
            <a:ext cx="16387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V. </a:t>
            </a:r>
            <a:r>
              <a:rPr lang="de-DE" dirty="0" err="1"/>
              <a:t>Moshchalkov</a:t>
            </a:r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B188E421-98D6-4F80-AF38-359B399A68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7335" y="3448614"/>
            <a:ext cx="4920751" cy="324000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AAB2911F-0DB3-40E7-8835-452693EA9CBE}"/>
              </a:ext>
            </a:extLst>
          </p:cNvPr>
          <p:cNvSpPr txBox="1"/>
          <p:nvPr/>
        </p:nvSpPr>
        <p:spPr>
          <a:xfrm>
            <a:off x="50356" y="3786652"/>
            <a:ext cx="155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H.H.J. </a:t>
            </a:r>
            <a:r>
              <a:rPr lang="de-DE" dirty="0" err="1"/>
              <a:t>ten</a:t>
            </a:r>
            <a:r>
              <a:rPr lang="de-DE" dirty="0"/>
              <a:t> Kate</a:t>
            </a:r>
          </a:p>
        </p:txBody>
      </p:sp>
      <p:pic>
        <p:nvPicPr>
          <p:cNvPr id="18" name="Grafik 17">
            <a:extLst>
              <a:ext uri="{FF2B5EF4-FFF2-40B4-BE49-F238E27FC236}">
                <a16:creationId xmlns:a16="http://schemas.microsoft.com/office/drawing/2014/main" id="{96E9E7BF-1BFF-4FF2-88E8-C9863A40FF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54738" y="3448614"/>
            <a:ext cx="5231038" cy="3240000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C3A57F33-DE4A-4BAF-951F-E8563245F76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54737" y="118829"/>
            <a:ext cx="5231039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3655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2C4498D7-A0A7-4D7E-B3CE-A930774569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3060" y="202194"/>
            <a:ext cx="4920751" cy="324000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69D73720-C023-464B-9EE5-C79DF5119922}"/>
              </a:ext>
            </a:extLst>
          </p:cNvPr>
          <p:cNvSpPr txBox="1"/>
          <p:nvPr/>
        </p:nvSpPr>
        <p:spPr>
          <a:xfrm>
            <a:off x="141841" y="622099"/>
            <a:ext cx="1389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V.M. </a:t>
            </a:r>
            <a:r>
              <a:rPr lang="de-DE" dirty="0" err="1"/>
              <a:t>Vinokur</a:t>
            </a:r>
            <a:endParaRPr lang="de-DE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2A2ECEA5-5EB6-475A-A9EA-10B71550D7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31580" y="3527132"/>
            <a:ext cx="4920751" cy="3240000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B74C6344-14E4-4609-B4AD-4D582914A7E8}"/>
              </a:ext>
            </a:extLst>
          </p:cNvPr>
          <p:cNvSpPr txBox="1"/>
          <p:nvPr/>
        </p:nvSpPr>
        <p:spPr>
          <a:xfrm>
            <a:off x="255945" y="3787260"/>
            <a:ext cx="1249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Y. </a:t>
            </a:r>
            <a:r>
              <a:rPr lang="de-DE" dirty="0" err="1"/>
              <a:t>Yeshurun</a:t>
            </a:r>
            <a:endParaRPr lang="de-DE" dirty="0"/>
          </a:p>
        </p:txBody>
      </p:sp>
      <p:pic>
        <p:nvPicPr>
          <p:cNvPr id="18" name="Grafik 17">
            <a:extLst>
              <a:ext uri="{FF2B5EF4-FFF2-40B4-BE49-F238E27FC236}">
                <a16:creationId xmlns:a16="http://schemas.microsoft.com/office/drawing/2014/main" id="{35A824B3-506E-4999-B223-750A843F48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61353" y="179161"/>
            <a:ext cx="5064201" cy="3240000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591E2FFF-BBA3-4C10-BA22-43F565E415A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69873" y="3520099"/>
            <a:ext cx="5064201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3018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BCD7B1C2-4EB0-4DA0-A465-A4D02C39BD41}"/>
              </a:ext>
            </a:extLst>
          </p:cNvPr>
          <p:cNvSpPr txBox="1"/>
          <p:nvPr/>
        </p:nvSpPr>
        <p:spPr>
          <a:xfrm>
            <a:off x="5022994" y="1365160"/>
            <a:ext cx="18274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Magnetism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DB40F0CE-8679-4643-B89F-1996FBF437D4}"/>
              </a:ext>
            </a:extLst>
          </p:cNvPr>
          <p:cNvSpPr txBox="1"/>
          <p:nvPr/>
        </p:nvSpPr>
        <p:spPr>
          <a:xfrm>
            <a:off x="734096" y="2936383"/>
            <a:ext cx="104052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Author </a:t>
            </a:r>
            <a:r>
              <a:rPr lang="de-DE" dirty="0" err="1"/>
              <a:t>name</a:t>
            </a:r>
            <a:r>
              <a:rPr lang="de-DE" dirty="0"/>
              <a:t>                                          SDGs with </a:t>
            </a:r>
            <a:r>
              <a:rPr lang="de-DE" dirty="0" err="1"/>
              <a:t>filter</a:t>
            </a:r>
            <a:r>
              <a:rPr lang="de-DE" dirty="0"/>
              <a:t> August 2024                        SDGs with </a:t>
            </a:r>
            <a:r>
              <a:rPr lang="de-DE" dirty="0" err="1"/>
              <a:t>filter</a:t>
            </a:r>
            <a:r>
              <a:rPr lang="de-DE" dirty="0"/>
              <a:t> </a:t>
            </a:r>
            <a:r>
              <a:rPr lang="de-DE" dirty="0" err="1"/>
              <a:t>February</a:t>
            </a:r>
            <a:r>
              <a:rPr lang="de-DE" dirty="0"/>
              <a:t> 2025</a:t>
            </a:r>
          </a:p>
        </p:txBody>
      </p:sp>
    </p:spTree>
    <p:extLst>
      <p:ext uri="{BB962C8B-B14F-4D97-AF65-F5344CB8AC3E}">
        <p14:creationId xmlns:p14="http://schemas.microsoft.com/office/powerpoint/2010/main" val="1737270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9894EBFA-9DD9-41CD-966B-0A0CE953B2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1846" y="125917"/>
            <a:ext cx="4791933" cy="3240000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84EDB190-4F69-4B81-A29E-4D7EECBD57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9123" y="3564083"/>
            <a:ext cx="4791933" cy="3240000"/>
          </a:xfrm>
          <a:prstGeom prst="rect">
            <a:avLst/>
          </a:prstGeom>
        </p:spPr>
      </p:pic>
      <p:sp>
        <p:nvSpPr>
          <p:cNvPr id="13" name="Textfeld 12">
            <a:extLst>
              <a:ext uri="{FF2B5EF4-FFF2-40B4-BE49-F238E27FC236}">
                <a16:creationId xmlns:a16="http://schemas.microsoft.com/office/drawing/2014/main" id="{F9266D06-DE64-49C3-ADD7-9BD036CD948C}"/>
              </a:ext>
            </a:extLst>
          </p:cNvPr>
          <p:cNvSpPr txBox="1"/>
          <p:nvPr/>
        </p:nvSpPr>
        <p:spPr>
          <a:xfrm>
            <a:off x="243961" y="4152313"/>
            <a:ext cx="95109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/>
              <a:t>M. </a:t>
            </a:r>
            <a:r>
              <a:rPr lang="de-DE" dirty="0" err="1"/>
              <a:t>Farle</a:t>
            </a:r>
            <a:endParaRPr lang="de-DE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E72D26DC-8CC2-446C-9061-A92EA9A577BD}"/>
              </a:ext>
            </a:extLst>
          </p:cNvPr>
          <p:cNvSpPr txBox="1"/>
          <p:nvPr/>
        </p:nvSpPr>
        <p:spPr>
          <a:xfrm>
            <a:off x="161476" y="735749"/>
            <a:ext cx="1334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R.M.D. </a:t>
            </a:r>
            <a:r>
              <a:rPr lang="de-DE" dirty="0" err="1"/>
              <a:t>Coey</a:t>
            </a:r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59ECF328-68E1-446E-8AB7-2AD53B6E77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4923" y="159182"/>
            <a:ext cx="5064203" cy="3240001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A6419306-EEC0-42FE-80A2-108F95AD5A5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54923" y="3549849"/>
            <a:ext cx="5064203" cy="324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3577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96685FDE-C90F-4081-889E-A3403EB8F1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8731" y="264682"/>
            <a:ext cx="4791933" cy="324000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101721B7-B248-4BA5-9E3F-7A93F10A189D}"/>
              </a:ext>
            </a:extLst>
          </p:cNvPr>
          <p:cNvSpPr txBox="1"/>
          <p:nvPr/>
        </p:nvSpPr>
        <p:spPr>
          <a:xfrm>
            <a:off x="512450" y="688139"/>
            <a:ext cx="804579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/>
              <a:t>A. </a:t>
            </a:r>
            <a:r>
              <a:rPr lang="de-DE" dirty="0" err="1"/>
              <a:t>Fert</a:t>
            </a:r>
            <a:endParaRPr lang="de-DE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2B3D0A85-11E2-4076-AC80-3BE480FD5E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8731" y="3542605"/>
            <a:ext cx="4791933" cy="3240000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51D765B4-54D4-4C77-A80A-B21C2EC61E63}"/>
              </a:ext>
            </a:extLst>
          </p:cNvPr>
          <p:cNvSpPr txBox="1"/>
          <p:nvPr/>
        </p:nvSpPr>
        <p:spPr>
          <a:xfrm>
            <a:off x="361670" y="3926210"/>
            <a:ext cx="110613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/>
              <a:t>A.K. </a:t>
            </a:r>
            <a:r>
              <a:rPr lang="de-DE" dirty="0" err="1"/>
              <a:t>Geim</a:t>
            </a:r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BD1ADAC2-F34A-45AF-914D-035D5D5A50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9100" y="254743"/>
            <a:ext cx="5064202" cy="3240000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4B1ED57E-45B2-4F2C-A561-6F1ABA40B5F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59100" y="3532909"/>
            <a:ext cx="5064202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6045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0FCE34DD-2137-48CA-A7D2-991A55794B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298" y="264682"/>
            <a:ext cx="4791933" cy="32400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63BB351E-2961-4FD3-A924-632F4FB90F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6298" y="3613666"/>
            <a:ext cx="4791933" cy="3240000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B34C6FEC-A8D7-4572-851C-CFB693695953}"/>
              </a:ext>
            </a:extLst>
          </p:cNvPr>
          <p:cNvSpPr txBox="1"/>
          <p:nvPr/>
        </p:nvSpPr>
        <p:spPr>
          <a:xfrm>
            <a:off x="323617" y="546077"/>
            <a:ext cx="138993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/>
              <a:t>O. Gutfleisch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CF6B3586-970A-48FF-9203-C6174E24662C}"/>
              </a:ext>
            </a:extLst>
          </p:cNvPr>
          <p:cNvSpPr txBox="1"/>
          <p:nvPr/>
        </p:nvSpPr>
        <p:spPr>
          <a:xfrm>
            <a:off x="386366" y="3700525"/>
            <a:ext cx="116076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/>
              <a:t>V.G. Harris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1EAAC73F-9AA0-42C6-883B-3D688D4A1A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93729" y="264682"/>
            <a:ext cx="5064201" cy="3240000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8670044F-86DB-4A5D-928B-C3131B4CCC6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93729" y="3613666"/>
            <a:ext cx="5064201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172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76AADAE5-DD59-4ED6-A165-0AD68B2DAF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2588" y="165292"/>
            <a:ext cx="4791933" cy="3240000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EEF1F75C-F38F-4C0B-B316-9C1A17DA356F}"/>
              </a:ext>
            </a:extLst>
          </p:cNvPr>
          <p:cNvSpPr txBox="1"/>
          <p:nvPr/>
        </p:nvSpPr>
        <p:spPr>
          <a:xfrm>
            <a:off x="263821" y="799804"/>
            <a:ext cx="147995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/>
              <a:t>B. Hillebrands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43AD49F6-5051-4E65-9A07-39A0606042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8000" y="3504682"/>
            <a:ext cx="4791933" cy="3240000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E168195F-72B3-416E-87BC-384087DE1557}"/>
              </a:ext>
            </a:extLst>
          </p:cNvPr>
          <p:cNvSpPr txBox="1"/>
          <p:nvPr/>
        </p:nvSpPr>
        <p:spPr>
          <a:xfrm>
            <a:off x="259974" y="3834424"/>
            <a:ext cx="148380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/>
              <a:t>H. </a:t>
            </a:r>
            <a:r>
              <a:rPr lang="de-DE" dirty="0" err="1"/>
              <a:t>Kronmüller</a:t>
            </a:r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BE72FC3C-DCE9-4E04-AA35-87A1EBEC21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35137" y="174037"/>
            <a:ext cx="5008049" cy="3240000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F032259E-C49E-4D2E-A9D6-36B683DD5A0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62814" y="3504681"/>
            <a:ext cx="4940616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9148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8357BC79-1B1F-45CC-80BF-CAB4730390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8691" y="164363"/>
            <a:ext cx="4791933" cy="3240000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BB936A62-20CB-4B82-84F0-27196D124C53}"/>
              </a:ext>
            </a:extLst>
          </p:cNvPr>
          <p:cNvSpPr txBox="1"/>
          <p:nvPr/>
        </p:nvSpPr>
        <p:spPr>
          <a:xfrm>
            <a:off x="348604" y="603903"/>
            <a:ext cx="111440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/>
              <a:t>S. </a:t>
            </a:r>
            <a:r>
              <a:rPr lang="de-DE" dirty="0" err="1"/>
              <a:t>Mangin</a:t>
            </a:r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C707BC0A-F432-4AAB-A2F1-5274625FCD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3446" y="3564475"/>
            <a:ext cx="4791933" cy="3240000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1CABB1FB-B577-434A-A518-8DAD0FFAEA13}"/>
              </a:ext>
            </a:extLst>
          </p:cNvPr>
          <p:cNvSpPr txBox="1"/>
          <p:nvPr/>
        </p:nvSpPr>
        <p:spPr>
          <a:xfrm>
            <a:off x="303849" y="4044392"/>
            <a:ext cx="129484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/>
              <a:t>S.S.P. Parkin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887FFB6D-F64D-44F7-ABAA-CC2BC4EF3B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71459" y="164363"/>
            <a:ext cx="5064201" cy="3240000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FF067763-AA5B-4A22-93A1-101E88FE52F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71458" y="3564475"/>
            <a:ext cx="5064202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6746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43510A3A-CB59-4628-83EB-B5386CBFB5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7441" y="197426"/>
            <a:ext cx="4791933" cy="3240000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37E4A745-3F38-44B5-9540-7514C6FEDA02}"/>
              </a:ext>
            </a:extLst>
          </p:cNvPr>
          <p:cNvSpPr txBox="1"/>
          <p:nvPr/>
        </p:nvSpPr>
        <p:spPr>
          <a:xfrm>
            <a:off x="464337" y="543803"/>
            <a:ext cx="102393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/>
              <a:t>T. </a:t>
            </a:r>
            <a:r>
              <a:rPr lang="de-DE" dirty="0" err="1"/>
              <a:t>Schrefl</a:t>
            </a:r>
            <a:endParaRPr lang="de-DE" dirty="0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28C3FF1D-34C1-4F53-B6F7-C07CE3F868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7451" y="3441779"/>
            <a:ext cx="4772042" cy="3164318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1C94374C-6FCC-4870-92B1-8DBD1D5E84F2}"/>
              </a:ext>
            </a:extLst>
          </p:cNvPr>
          <p:cNvSpPr txBox="1"/>
          <p:nvPr/>
        </p:nvSpPr>
        <p:spPr>
          <a:xfrm>
            <a:off x="426763" y="3688489"/>
            <a:ext cx="1061509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/>
              <a:t>L. Schultz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DB28CB1C-6178-4472-B388-BCC724551A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67254" y="197426"/>
            <a:ext cx="5064201" cy="3240000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8F4F6CBD-0CBF-4E41-9AD7-9636629615A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64502" y="3451778"/>
            <a:ext cx="5064202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8090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feld 7">
            <a:extLst>
              <a:ext uri="{FF2B5EF4-FFF2-40B4-BE49-F238E27FC236}">
                <a16:creationId xmlns:a16="http://schemas.microsoft.com/office/drawing/2014/main" id="{52B002BB-80B0-42D0-BC85-684A925971A9}"/>
              </a:ext>
            </a:extLst>
          </p:cNvPr>
          <p:cNvSpPr txBox="1"/>
          <p:nvPr/>
        </p:nvSpPr>
        <p:spPr>
          <a:xfrm>
            <a:off x="227873" y="522256"/>
            <a:ext cx="110216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/>
              <a:t>A. Zhukov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5ABBDF5C-8BD8-44C5-9D7A-3A78D8A1AB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0034" y="174323"/>
            <a:ext cx="4791933" cy="3240000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E77B31C7-16F6-44E9-A88B-E9ACBA3988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1313" y="179720"/>
            <a:ext cx="5064201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9118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155</Words>
  <Application>Microsoft Office PowerPoint</Application>
  <PresentationFormat>Breitbild</PresentationFormat>
  <Paragraphs>42</Paragraphs>
  <Slides>14</Slides>
  <Notes>14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Michael Koblischka</dc:creator>
  <cp:lastModifiedBy>Michael Koblischka</cp:lastModifiedBy>
  <cp:revision>51</cp:revision>
  <dcterms:created xsi:type="dcterms:W3CDTF">2025-01-29T09:08:31Z</dcterms:created>
  <dcterms:modified xsi:type="dcterms:W3CDTF">2026-01-09T09:26:25Z</dcterms:modified>
</cp:coreProperties>
</file>