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1" r:id="rId2"/>
    <p:sldId id="256" r:id="rId3"/>
    <p:sldId id="258" r:id="rId4"/>
    <p:sldId id="262" r:id="rId5"/>
    <p:sldId id="259" r:id="rId6"/>
    <p:sldId id="260" r:id="rId7"/>
    <p:sldId id="264" r:id="rId8"/>
    <p:sldId id="263" r:id="rId9"/>
  </p:sldIdLst>
  <p:sldSz cx="6858000" cy="9144000" type="letter"/>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304"/>
    <p:restoredTop sz="94677"/>
  </p:normalViewPr>
  <p:slideViewPr>
    <p:cSldViewPr snapToGrid="0" snapToObjects="1">
      <p:cViewPr varScale="1">
        <p:scale>
          <a:sx n="156" d="100"/>
          <a:sy n="156" d="100"/>
        </p:scale>
        <p:origin x="60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it-IT"/>
              <a:t>Fare clic per modificare stile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20C99768-36A0-CF49-8BE8-8B6A38009D64}" type="datetimeFigureOut">
              <a:rPr lang="it-IT" smtClean="0"/>
              <a:t>28/09/20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4368E2E-405E-154E-A258-EB7905372C22}" type="slidenum">
              <a:rPr lang="it-IT" smtClean="0"/>
              <a:t>‹N›</a:t>
            </a:fld>
            <a:endParaRPr lang="it-IT"/>
          </a:p>
        </p:txBody>
      </p:sp>
    </p:spTree>
    <p:extLst>
      <p:ext uri="{BB962C8B-B14F-4D97-AF65-F5344CB8AC3E}">
        <p14:creationId xmlns:p14="http://schemas.microsoft.com/office/powerpoint/2010/main" val="618823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20C99768-36A0-CF49-8BE8-8B6A38009D64}" type="datetimeFigureOut">
              <a:rPr lang="it-IT" smtClean="0"/>
              <a:t>28/09/20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4368E2E-405E-154E-A258-EB7905372C22}" type="slidenum">
              <a:rPr lang="it-IT" smtClean="0"/>
              <a:t>‹N›</a:t>
            </a:fld>
            <a:endParaRPr lang="it-IT"/>
          </a:p>
        </p:txBody>
      </p:sp>
    </p:spTree>
    <p:extLst>
      <p:ext uri="{BB962C8B-B14F-4D97-AF65-F5344CB8AC3E}">
        <p14:creationId xmlns:p14="http://schemas.microsoft.com/office/powerpoint/2010/main" val="302371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it-IT"/>
              <a:t>Fare clic per modificare stile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20C99768-36A0-CF49-8BE8-8B6A38009D64}" type="datetimeFigureOut">
              <a:rPr lang="it-IT" smtClean="0"/>
              <a:t>28/09/20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4368E2E-405E-154E-A258-EB7905372C22}" type="slidenum">
              <a:rPr lang="it-IT" smtClean="0"/>
              <a:t>‹N›</a:t>
            </a:fld>
            <a:endParaRPr lang="it-IT"/>
          </a:p>
        </p:txBody>
      </p:sp>
    </p:spTree>
    <p:extLst>
      <p:ext uri="{BB962C8B-B14F-4D97-AF65-F5344CB8AC3E}">
        <p14:creationId xmlns:p14="http://schemas.microsoft.com/office/powerpoint/2010/main" val="1008264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20C99768-36A0-CF49-8BE8-8B6A38009D64}" type="datetimeFigureOut">
              <a:rPr lang="it-IT" smtClean="0"/>
              <a:t>28/09/20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4368E2E-405E-154E-A258-EB7905372C22}" type="slidenum">
              <a:rPr lang="it-IT" smtClean="0"/>
              <a:t>‹N›</a:t>
            </a:fld>
            <a:endParaRPr lang="it-IT"/>
          </a:p>
        </p:txBody>
      </p:sp>
    </p:spTree>
    <p:extLst>
      <p:ext uri="{BB962C8B-B14F-4D97-AF65-F5344CB8AC3E}">
        <p14:creationId xmlns:p14="http://schemas.microsoft.com/office/powerpoint/2010/main" val="112262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it-IT"/>
              <a:t>Fare clic per modificare stile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4" name="Content Placeholder 3"/>
          <p:cNvSpPr>
            <a:spLocks noGrp="1"/>
          </p:cNvSpPr>
          <p:nvPr>
            <p:ph sz="half" idx="2"/>
          </p:nvPr>
        </p:nvSpPr>
        <p:spPr>
          <a:xfrm>
            <a:off x="472381" y="3340100"/>
            <a:ext cx="2901255" cy="491278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6" name="Content Placeholder 5"/>
          <p:cNvSpPr>
            <a:spLocks noGrp="1"/>
          </p:cNvSpPr>
          <p:nvPr>
            <p:ph sz="quarter" idx="4"/>
          </p:nvPr>
        </p:nvSpPr>
        <p:spPr>
          <a:xfrm>
            <a:off x="3471863" y="3340100"/>
            <a:ext cx="2915543" cy="491278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20C99768-36A0-CF49-8BE8-8B6A38009D64}" type="datetimeFigureOut">
              <a:rPr lang="it-IT" smtClean="0"/>
              <a:t>28/09/20</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E4368E2E-405E-154E-A258-EB7905372C22}" type="slidenum">
              <a:rPr lang="it-IT" smtClean="0"/>
              <a:t>‹N›</a:t>
            </a:fld>
            <a:endParaRPr lang="it-IT"/>
          </a:p>
        </p:txBody>
      </p:sp>
    </p:spTree>
    <p:extLst>
      <p:ext uri="{BB962C8B-B14F-4D97-AF65-F5344CB8AC3E}">
        <p14:creationId xmlns:p14="http://schemas.microsoft.com/office/powerpoint/2010/main" val="1296808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Date Placeholder 2"/>
          <p:cNvSpPr>
            <a:spLocks noGrp="1"/>
          </p:cNvSpPr>
          <p:nvPr>
            <p:ph type="dt" sz="half" idx="10"/>
          </p:nvPr>
        </p:nvSpPr>
        <p:spPr/>
        <p:txBody>
          <a:bodyPr/>
          <a:lstStyle/>
          <a:p>
            <a:fld id="{20C99768-36A0-CF49-8BE8-8B6A38009D64}" type="datetimeFigureOut">
              <a:rPr lang="it-IT" smtClean="0"/>
              <a:t>28/09/20</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E4368E2E-405E-154E-A258-EB7905372C22}" type="slidenum">
              <a:rPr lang="it-IT" smtClean="0"/>
              <a:t>‹N›</a:t>
            </a:fld>
            <a:endParaRPr lang="it-IT"/>
          </a:p>
        </p:txBody>
      </p:sp>
    </p:spTree>
    <p:extLst>
      <p:ext uri="{BB962C8B-B14F-4D97-AF65-F5344CB8AC3E}">
        <p14:creationId xmlns:p14="http://schemas.microsoft.com/office/powerpoint/2010/main" val="652976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C99768-36A0-CF49-8BE8-8B6A38009D64}" type="datetimeFigureOut">
              <a:rPr lang="it-IT" smtClean="0"/>
              <a:t>28/09/20</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E4368E2E-405E-154E-A258-EB7905372C22}" type="slidenum">
              <a:rPr lang="it-IT" smtClean="0"/>
              <a:t>‹N›</a:t>
            </a:fld>
            <a:endParaRPr lang="it-IT"/>
          </a:p>
        </p:txBody>
      </p:sp>
    </p:spTree>
    <p:extLst>
      <p:ext uri="{BB962C8B-B14F-4D97-AF65-F5344CB8AC3E}">
        <p14:creationId xmlns:p14="http://schemas.microsoft.com/office/powerpoint/2010/main" val="936011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it-IT"/>
              <a:t>Fare clic per modificare stile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20C99768-36A0-CF49-8BE8-8B6A38009D64}" type="datetimeFigureOut">
              <a:rPr lang="it-IT" smtClean="0"/>
              <a:t>28/09/20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4368E2E-405E-154E-A258-EB7905372C22}" type="slidenum">
              <a:rPr lang="it-IT" smtClean="0"/>
              <a:t>‹N›</a:t>
            </a:fld>
            <a:endParaRPr lang="it-IT"/>
          </a:p>
        </p:txBody>
      </p:sp>
    </p:spTree>
    <p:extLst>
      <p:ext uri="{BB962C8B-B14F-4D97-AF65-F5344CB8AC3E}">
        <p14:creationId xmlns:p14="http://schemas.microsoft.com/office/powerpoint/2010/main" val="1221145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it-IT"/>
              <a:t>Fare clic per modificare stile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Trascinare l'immagine su un segnaposto o fare clic sull'icona per aggiungerla</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20C99768-36A0-CF49-8BE8-8B6A38009D64}" type="datetimeFigureOut">
              <a:rPr lang="it-IT" smtClean="0"/>
              <a:t>28/09/20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4368E2E-405E-154E-A258-EB7905372C22}" type="slidenum">
              <a:rPr lang="it-IT" smtClean="0"/>
              <a:t>‹N›</a:t>
            </a:fld>
            <a:endParaRPr lang="it-IT"/>
          </a:p>
        </p:txBody>
      </p:sp>
    </p:spTree>
    <p:extLst>
      <p:ext uri="{BB962C8B-B14F-4D97-AF65-F5344CB8AC3E}">
        <p14:creationId xmlns:p14="http://schemas.microsoft.com/office/powerpoint/2010/main" val="298784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20C99768-36A0-CF49-8BE8-8B6A38009D64}" type="datetimeFigureOut">
              <a:rPr lang="it-IT" smtClean="0"/>
              <a:t>28/09/20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4368E2E-405E-154E-A258-EB7905372C22}" type="slidenum">
              <a:rPr lang="it-IT" smtClean="0"/>
              <a:t>‹N›</a:t>
            </a:fld>
            <a:endParaRPr lang="it-IT"/>
          </a:p>
        </p:txBody>
      </p:sp>
    </p:spTree>
    <p:extLst>
      <p:ext uri="{BB962C8B-B14F-4D97-AF65-F5344CB8AC3E}">
        <p14:creationId xmlns:p14="http://schemas.microsoft.com/office/powerpoint/2010/main" val="84723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it-IT"/>
              <a:t>Fare clic per modificare stile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20C99768-36A0-CF49-8BE8-8B6A38009D64}" type="datetimeFigureOut">
              <a:rPr lang="it-IT" smtClean="0"/>
              <a:t>28/09/20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4368E2E-405E-154E-A258-EB7905372C22}" type="slidenum">
              <a:rPr lang="it-IT" smtClean="0"/>
              <a:t>‹N›</a:t>
            </a:fld>
            <a:endParaRPr lang="it-IT"/>
          </a:p>
        </p:txBody>
      </p:sp>
    </p:spTree>
    <p:extLst>
      <p:ext uri="{BB962C8B-B14F-4D97-AF65-F5344CB8AC3E}">
        <p14:creationId xmlns:p14="http://schemas.microsoft.com/office/powerpoint/2010/main" val="1616014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it-IT"/>
              <a:t>Fare clic per modificare stile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20C99768-36A0-CF49-8BE8-8B6A38009D64}" type="datetimeFigureOut">
              <a:rPr lang="it-IT" smtClean="0"/>
              <a:t>28/09/20</a:t>
            </a:fld>
            <a:endParaRPr lang="it-IT"/>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E4368E2E-405E-154E-A258-EB7905372C22}" type="slidenum">
              <a:rPr lang="it-IT" smtClean="0"/>
              <a:t>‹N›</a:t>
            </a:fld>
            <a:endParaRPr lang="it-IT"/>
          </a:p>
        </p:txBody>
      </p:sp>
    </p:spTree>
    <p:extLst>
      <p:ext uri="{BB962C8B-B14F-4D97-AF65-F5344CB8AC3E}">
        <p14:creationId xmlns:p14="http://schemas.microsoft.com/office/powerpoint/2010/main" val="20003257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emf"/><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emf"/><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8" Type="http://schemas.openxmlformats.org/officeDocument/2006/relationships/image" Target="../media/image24.tiff"/><Relationship Id="rId3" Type="http://schemas.openxmlformats.org/officeDocument/2006/relationships/image" Target="../media/image19.tiff"/><Relationship Id="rId7" Type="http://schemas.openxmlformats.org/officeDocument/2006/relationships/image" Target="../media/image23.tiff"/><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tiff"/><Relationship Id="rId5" Type="http://schemas.openxmlformats.org/officeDocument/2006/relationships/image" Target="../media/image21.tiff"/><Relationship Id="rId4" Type="http://schemas.openxmlformats.org/officeDocument/2006/relationships/image" Target="../media/image20.tiff"/><Relationship Id="rId9" Type="http://schemas.openxmlformats.org/officeDocument/2006/relationships/image" Target="../media/image14.emf"/></Relationships>
</file>

<file path=ppt/slides/_rels/slide6.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5.tiff"/><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tiff"/></Relationships>
</file>

<file path=ppt/slides/_rels/slide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image" Target="../media/image31.emf"/><Relationship Id="rId7" Type="http://schemas.openxmlformats.org/officeDocument/2006/relationships/image" Target="../media/image35.emf"/><Relationship Id="rId2" Type="http://schemas.openxmlformats.org/officeDocument/2006/relationships/image" Target="../media/image30.emf"/><Relationship Id="rId1" Type="http://schemas.openxmlformats.org/officeDocument/2006/relationships/slideLayout" Target="../slideLayouts/slideLayout7.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 Id="rId9" Type="http://schemas.openxmlformats.org/officeDocument/2006/relationships/image" Target="../media/image3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888761" y="1866275"/>
            <a:ext cx="2774606" cy="923330"/>
          </a:xfrm>
          <a:prstGeom prst="rect">
            <a:avLst/>
          </a:prstGeom>
          <a:noFill/>
        </p:spPr>
        <p:txBody>
          <a:bodyPr wrap="none" rtlCol="0">
            <a:spAutoFit/>
          </a:bodyPr>
          <a:lstStyle/>
          <a:p>
            <a:r>
              <a:rPr lang="it-IT" dirty="0" err="1"/>
              <a:t>Supplementary</a:t>
            </a:r>
            <a:r>
              <a:rPr lang="it-IT" dirty="0"/>
              <a:t> information</a:t>
            </a:r>
          </a:p>
          <a:p>
            <a:endParaRPr lang="it-IT" dirty="0"/>
          </a:p>
          <a:p>
            <a:pPr algn="ctr"/>
            <a:r>
              <a:rPr lang="it-IT" dirty="0"/>
              <a:t>De Biasi et. al.</a:t>
            </a:r>
          </a:p>
        </p:txBody>
      </p:sp>
      <p:sp>
        <p:nvSpPr>
          <p:cNvPr id="5" name="Rettangolo 4"/>
          <p:cNvSpPr/>
          <p:nvPr/>
        </p:nvSpPr>
        <p:spPr>
          <a:xfrm>
            <a:off x="532151" y="3754798"/>
            <a:ext cx="6011055" cy="646331"/>
          </a:xfrm>
          <a:prstGeom prst="rect">
            <a:avLst/>
          </a:prstGeom>
        </p:spPr>
        <p:txBody>
          <a:bodyPr wrap="square">
            <a:spAutoFit/>
          </a:bodyPr>
          <a:lstStyle/>
          <a:p>
            <a:pPr algn="ctr"/>
            <a:r>
              <a:rPr lang="it-IT" b="1" dirty="0" err="1"/>
              <a:t>Circulating</a:t>
            </a:r>
            <a:r>
              <a:rPr lang="it-IT" b="1" dirty="0"/>
              <a:t> </a:t>
            </a:r>
            <a:r>
              <a:rPr lang="it-IT" b="1" dirty="0" err="1"/>
              <a:t>mucosal</a:t>
            </a:r>
            <a:r>
              <a:rPr lang="it-IT" b="1" dirty="0"/>
              <a:t> </a:t>
            </a:r>
            <a:r>
              <a:rPr lang="it-IT" b="1" dirty="0" err="1"/>
              <a:t>associated</a:t>
            </a:r>
            <a:r>
              <a:rPr lang="it-IT" b="1" dirty="0"/>
              <a:t> </a:t>
            </a:r>
            <a:r>
              <a:rPr lang="it-IT" b="1" dirty="0" err="1"/>
              <a:t>invariant</a:t>
            </a:r>
            <a:r>
              <a:rPr lang="it-IT" b="1" dirty="0"/>
              <a:t> T (MAIT) </a:t>
            </a:r>
            <a:r>
              <a:rPr lang="it-IT" b="1" dirty="0" err="1"/>
              <a:t>cells</a:t>
            </a:r>
            <a:r>
              <a:rPr lang="it-IT" b="1" dirty="0"/>
              <a:t> </a:t>
            </a:r>
            <a:r>
              <a:rPr lang="it-IT" b="1" dirty="0" err="1"/>
              <a:t>identify</a:t>
            </a:r>
            <a:r>
              <a:rPr lang="it-IT" b="1" dirty="0"/>
              <a:t> </a:t>
            </a:r>
            <a:r>
              <a:rPr lang="it-IT" b="1" dirty="0" err="1"/>
              <a:t>patients</a:t>
            </a:r>
            <a:r>
              <a:rPr lang="it-IT" b="1" dirty="0"/>
              <a:t> </a:t>
            </a:r>
            <a:r>
              <a:rPr lang="it-IT" b="1" dirty="0" err="1"/>
              <a:t>responding</a:t>
            </a:r>
            <a:r>
              <a:rPr lang="it-IT" b="1" dirty="0"/>
              <a:t> to immune checkpoint </a:t>
            </a:r>
            <a:r>
              <a:rPr lang="it-IT" b="1" dirty="0" err="1"/>
              <a:t>inhibitors</a:t>
            </a:r>
            <a:endParaRPr lang="it-IT" b="1" dirty="0"/>
          </a:p>
        </p:txBody>
      </p:sp>
    </p:spTree>
    <p:extLst>
      <p:ext uri="{BB962C8B-B14F-4D97-AF65-F5344CB8AC3E}">
        <p14:creationId xmlns:p14="http://schemas.microsoft.com/office/powerpoint/2010/main" val="1991546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3910799" y="2434056"/>
            <a:ext cx="80947" cy="1001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050"/>
          </a:p>
        </p:txBody>
      </p:sp>
      <p:sp>
        <p:nvSpPr>
          <p:cNvPr id="6" name="CasellaDiTesto 5"/>
          <p:cNvSpPr txBox="1"/>
          <p:nvPr/>
        </p:nvSpPr>
        <p:spPr>
          <a:xfrm>
            <a:off x="378333" y="938658"/>
            <a:ext cx="1313180" cy="584775"/>
          </a:xfrm>
          <a:prstGeom prst="rect">
            <a:avLst/>
          </a:prstGeom>
          <a:noFill/>
        </p:spPr>
        <p:txBody>
          <a:bodyPr wrap="none" rtlCol="0">
            <a:spAutoFit/>
          </a:bodyPr>
          <a:lstStyle/>
          <a:p>
            <a:r>
              <a:rPr lang="it-IT" sz="800" dirty="0"/>
              <a:t>3 </a:t>
            </a:r>
            <a:r>
              <a:rPr lang="it-IT" sz="800" dirty="0" err="1"/>
              <a:t>timepoints</a:t>
            </a:r>
            <a:r>
              <a:rPr lang="it-IT" sz="800" dirty="0"/>
              <a:t>:</a:t>
            </a:r>
          </a:p>
          <a:p>
            <a:r>
              <a:rPr lang="it-IT" sz="800" b="1" dirty="0"/>
              <a:t>T0</a:t>
            </a:r>
            <a:r>
              <a:rPr lang="it-IT" sz="800" dirty="0"/>
              <a:t> </a:t>
            </a:r>
            <a:r>
              <a:rPr lang="it-IT" sz="800" dirty="0" err="1"/>
              <a:t>before</a:t>
            </a:r>
            <a:r>
              <a:rPr lang="it-IT" sz="800" dirty="0"/>
              <a:t> </a:t>
            </a:r>
            <a:r>
              <a:rPr lang="it-IT" sz="800" dirty="0" err="1"/>
              <a:t>therapy</a:t>
            </a:r>
            <a:endParaRPr lang="it-IT" sz="800" dirty="0"/>
          </a:p>
          <a:p>
            <a:r>
              <a:rPr lang="it-IT" sz="800" b="1" dirty="0"/>
              <a:t>T1</a:t>
            </a:r>
            <a:r>
              <a:rPr lang="it-IT" sz="800" dirty="0"/>
              <a:t> </a:t>
            </a:r>
            <a:r>
              <a:rPr lang="it-IT" sz="800" dirty="0" err="1"/>
              <a:t>after</a:t>
            </a:r>
            <a:r>
              <a:rPr lang="it-IT" sz="800" dirty="0"/>
              <a:t> 1 </a:t>
            </a:r>
            <a:r>
              <a:rPr lang="it-IT" sz="800" dirty="0" err="1"/>
              <a:t>cycle</a:t>
            </a:r>
            <a:r>
              <a:rPr lang="it-IT" sz="800" dirty="0"/>
              <a:t> of </a:t>
            </a:r>
            <a:r>
              <a:rPr lang="it-IT" sz="800" dirty="0" err="1"/>
              <a:t>therapy</a:t>
            </a:r>
            <a:endParaRPr lang="it-IT" sz="800" dirty="0"/>
          </a:p>
          <a:p>
            <a:r>
              <a:rPr lang="it-IT" sz="800" b="1" dirty="0"/>
              <a:t>T2</a:t>
            </a:r>
            <a:r>
              <a:rPr lang="it-IT" sz="800" dirty="0"/>
              <a:t> </a:t>
            </a:r>
            <a:r>
              <a:rPr lang="it-IT" sz="800" dirty="0" err="1"/>
              <a:t>after</a:t>
            </a:r>
            <a:r>
              <a:rPr lang="it-IT" sz="800" dirty="0"/>
              <a:t> 2 </a:t>
            </a:r>
            <a:r>
              <a:rPr lang="it-IT" sz="800" dirty="0" err="1"/>
              <a:t>cycles</a:t>
            </a:r>
            <a:r>
              <a:rPr lang="it-IT" sz="800" dirty="0"/>
              <a:t> of </a:t>
            </a:r>
            <a:r>
              <a:rPr lang="it-IT" sz="800" dirty="0" err="1"/>
              <a:t>therapy</a:t>
            </a:r>
            <a:endParaRPr lang="it-IT" sz="800" dirty="0"/>
          </a:p>
        </p:txBody>
      </p:sp>
      <p:cxnSp>
        <p:nvCxnSpPr>
          <p:cNvPr id="7" name="Connettore 2 6">
            <a:extLst>
              <a:ext uri="{FF2B5EF4-FFF2-40B4-BE49-F238E27FC236}">
                <a16:creationId xmlns:a16="http://schemas.microsoft.com/office/drawing/2014/main" id="{2C8A91FE-CA70-7942-918A-FC69BD9648D3}"/>
              </a:ext>
            </a:extLst>
          </p:cNvPr>
          <p:cNvCxnSpPr/>
          <p:nvPr/>
        </p:nvCxnSpPr>
        <p:spPr>
          <a:xfrm flipV="1">
            <a:off x="782812" y="2002014"/>
            <a:ext cx="416651" cy="49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ttangolo 7"/>
          <p:cNvSpPr/>
          <p:nvPr/>
        </p:nvSpPr>
        <p:spPr>
          <a:xfrm>
            <a:off x="982031" y="1663033"/>
            <a:ext cx="188513" cy="258669"/>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050"/>
          </a:p>
        </p:txBody>
      </p:sp>
      <p:sp>
        <p:nvSpPr>
          <p:cNvPr id="9" name="Rettangolo 8">
            <a:extLst>
              <a:ext uri="{FF2B5EF4-FFF2-40B4-BE49-F238E27FC236}">
                <a16:creationId xmlns:a16="http://schemas.microsoft.com/office/drawing/2014/main" id="{8F076D6D-CC3E-9B4D-B61C-B2DB0152F7D0}"/>
              </a:ext>
            </a:extLst>
          </p:cNvPr>
          <p:cNvSpPr/>
          <p:nvPr/>
        </p:nvSpPr>
        <p:spPr>
          <a:xfrm>
            <a:off x="484300" y="3285946"/>
            <a:ext cx="417611" cy="1718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10" name="Connettore 2 9">
            <a:extLst>
              <a:ext uri="{FF2B5EF4-FFF2-40B4-BE49-F238E27FC236}">
                <a16:creationId xmlns:a16="http://schemas.microsoft.com/office/drawing/2014/main" id="{2C8A91FE-CA70-7942-918A-FC69BD9648D3}"/>
              </a:ext>
            </a:extLst>
          </p:cNvPr>
          <p:cNvCxnSpPr>
            <a:cxnSpLocks/>
          </p:cNvCxnSpPr>
          <p:nvPr/>
        </p:nvCxnSpPr>
        <p:spPr>
          <a:xfrm>
            <a:off x="1431669" y="2002014"/>
            <a:ext cx="485763"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asellaDiTesto 10">
            <a:extLst>
              <a:ext uri="{FF2B5EF4-FFF2-40B4-BE49-F238E27FC236}">
                <a16:creationId xmlns:a16="http://schemas.microsoft.com/office/drawing/2014/main" id="{0E8735A7-4DBF-4F43-92B9-899267F14D5E}"/>
              </a:ext>
            </a:extLst>
          </p:cNvPr>
          <p:cNvSpPr txBox="1"/>
          <p:nvPr/>
        </p:nvSpPr>
        <p:spPr>
          <a:xfrm>
            <a:off x="769272" y="1985075"/>
            <a:ext cx="457176" cy="230832"/>
          </a:xfrm>
          <a:prstGeom prst="rect">
            <a:avLst/>
          </a:prstGeom>
          <a:noFill/>
        </p:spPr>
        <p:txBody>
          <a:bodyPr wrap="none" rtlCol="0">
            <a:spAutoFit/>
          </a:bodyPr>
          <a:lstStyle/>
          <a:p>
            <a:r>
              <a:rPr lang="en-US" sz="900" dirty="0"/>
              <a:t>Blood</a:t>
            </a:r>
          </a:p>
        </p:txBody>
      </p:sp>
      <p:sp>
        <p:nvSpPr>
          <p:cNvPr id="12" name="CasellaDiTesto 11">
            <a:extLst>
              <a:ext uri="{FF2B5EF4-FFF2-40B4-BE49-F238E27FC236}">
                <a16:creationId xmlns:a16="http://schemas.microsoft.com/office/drawing/2014/main" id="{0E8735A7-4DBF-4F43-92B9-899267F14D5E}"/>
              </a:ext>
            </a:extLst>
          </p:cNvPr>
          <p:cNvSpPr txBox="1"/>
          <p:nvPr/>
        </p:nvSpPr>
        <p:spPr>
          <a:xfrm>
            <a:off x="1421463" y="2022008"/>
            <a:ext cx="646956" cy="215444"/>
          </a:xfrm>
          <a:prstGeom prst="rect">
            <a:avLst/>
          </a:prstGeom>
          <a:noFill/>
        </p:spPr>
        <p:txBody>
          <a:bodyPr wrap="square" rtlCol="0">
            <a:spAutoFit/>
          </a:bodyPr>
          <a:lstStyle/>
          <a:p>
            <a:r>
              <a:rPr lang="en-US" sz="400" dirty="0"/>
              <a:t>Process to single cell suspension</a:t>
            </a:r>
          </a:p>
        </p:txBody>
      </p:sp>
      <p:pic>
        <p:nvPicPr>
          <p:cNvPr id="13" name="Immagine 12">
            <a:extLst>
              <a:ext uri="{FF2B5EF4-FFF2-40B4-BE49-F238E27FC236}">
                <a16:creationId xmlns:a16="http://schemas.microsoft.com/office/drawing/2014/main" id="{A0EB0463-244F-A548-BD25-51FA901520C7}"/>
              </a:ext>
            </a:extLst>
          </p:cNvPr>
          <p:cNvPicPr>
            <a:picLocks noChangeAspect="1"/>
          </p:cNvPicPr>
          <p:nvPr/>
        </p:nvPicPr>
        <p:blipFill>
          <a:blip r:embed="rId2"/>
          <a:stretch>
            <a:fillRect/>
          </a:stretch>
        </p:blipFill>
        <p:spPr>
          <a:xfrm>
            <a:off x="2174245" y="907464"/>
            <a:ext cx="1703576" cy="1602818"/>
          </a:xfrm>
          <a:prstGeom prst="rect">
            <a:avLst/>
          </a:prstGeom>
        </p:spPr>
      </p:pic>
      <p:sp>
        <p:nvSpPr>
          <p:cNvPr id="14" name="CasellaDiTesto 13">
            <a:extLst>
              <a:ext uri="{FF2B5EF4-FFF2-40B4-BE49-F238E27FC236}">
                <a16:creationId xmlns:a16="http://schemas.microsoft.com/office/drawing/2014/main" id="{0E8735A7-4DBF-4F43-92B9-899267F14D5E}"/>
              </a:ext>
            </a:extLst>
          </p:cNvPr>
          <p:cNvSpPr txBox="1"/>
          <p:nvPr/>
        </p:nvSpPr>
        <p:spPr>
          <a:xfrm>
            <a:off x="2301893" y="679152"/>
            <a:ext cx="1362874" cy="230832"/>
          </a:xfrm>
          <a:prstGeom prst="rect">
            <a:avLst/>
          </a:prstGeom>
          <a:noFill/>
        </p:spPr>
        <p:txBody>
          <a:bodyPr wrap="none" rtlCol="0">
            <a:spAutoFit/>
          </a:bodyPr>
          <a:lstStyle/>
          <a:p>
            <a:r>
              <a:rPr lang="en-US" sz="900" dirty="0"/>
              <a:t>28 </a:t>
            </a:r>
            <a:r>
              <a:rPr lang="en-US" sz="900" dirty="0" err="1"/>
              <a:t>colour</a:t>
            </a:r>
            <a:r>
              <a:rPr lang="en-US" sz="900" dirty="0"/>
              <a:t> flow cytometry</a:t>
            </a:r>
          </a:p>
        </p:txBody>
      </p:sp>
      <p:sp>
        <p:nvSpPr>
          <p:cNvPr id="15" name="CasellaDiTesto 14">
            <a:extLst>
              <a:ext uri="{FF2B5EF4-FFF2-40B4-BE49-F238E27FC236}">
                <a16:creationId xmlns:a16="http://schemas.microsoft.com/office/drawing/2014/main" id="{42891F1A-6073-A845-AD14-2C82B6A5EFD7}"/>
              </a:ext>
            </a:extLst>
          </p:cNvPr>
          <p:cNvSpPr txBox="1"/>
          <p:nvPr/>
        </p:nvSpPr>
        <p:spPr>
          <a:xfrm>
            <a:off x="4060558" y="747370"/>
            <a:ext cx="938375" cy="461665"/>
          </a:xfrm>
          <a:prstGeom prst="rect">
            <a:avLst/>
          </a:prstGeom>
          <a:noFill/>
        </p:spPr>
        <p:txBody>
          <a:bodyPr wrap="square" rtlCol="0">
            <a:spAutoFit/>
          </a:bodyPr>
          <a:lstStyle/>
          <a:p>
            <a:pPr algn="ctr"/>
            <a:r>
              <a:rPr lang="en-US" sz="800" dirty="0"/>
              <a:t>Manual gating for </a:t>
            </a:r>
          </a:p>
          <a:p>
            <a:pPr algn="ctr"/>
            <a:r>
              <a:rPr lang="en-US" sz="800" dirty="0"/>
              <a:t>CD8+ T cells (CTLs)</a:t>
            </a:r>
          </a:p>
        </p:txBody>
      </p:sp>
      <p:sp>
        <p:nvSpPr>
          <p:cNvPr id="16" name="CasellaDiTesto 15">
            <a:extLst>
              <a:ext uri="{FF2B5EF4-FFF2-40B4-BE49-F238E27FC236}">
                <a16:creationId xmlns:a16="http://schemas.microsoft.com/office/drawing/2014/main" id="{96684652-004C-6F46-A3CA-5FABD2A39FAA}"/>
              </a:ext>
            </a:extLst>
          </p:cNvPr>
          <p:cNvSpPr txBox="1"/>
          <p:nvPr/>
        </p:nvSpPr>
        <p:spPr>
          <a:xfrm>
            <a:off x="4152774" y="1692217"/>
            <a:ext cx="352982" cy="215444"/>
          </a:xfrm>
          <a:prstGeom prst="rect">
            <a:avLst/>
          </a:prstGeom>
          <a:noFill/>
        </p:spPr>
        <p:txBody>
          <a:bodyPr wrap="none" rtlCol="0">
            <a:spAutoFit/>
          </a:bodyPr>
          <a:lstStyle/>
          <a:p>
            <a:r>
              <a:rPr lang="en-US" sz="800" dirty="0"/>
              <a:t>CD8</a:t>
            </a:r>
          </a:p>
        </p:txBody>
      </p:sp>
      <p:sp>
        <p:nvSpPr>
          <p:cNvPr id="17" name="CasellaDiTesto 16">
            <a:extLst>
              <a:ext uri="{FF2B5EF4-FFF2-40B4-BE49-F238E27FC236}">
                <a16:creationId xmlns:a16="http://schemas.microsoft.com/office/drawing/2014/main" id="{7252B065-14EA-0D4D-9102-9C2C5E56F594}"/>
              </a:ext>
            </a:extLst>
          </p:cNvPr>
          <p:cNvSpPr txBox="1"/>
          <p:nvPr/>
        </p:nvSpPr>
        <p:spPr>
          <a:xfrm rot="16200000">
            <a:off x="3954204" y="1480764"/>
            <a:ext cx="358685" cy="215444"/>
          </a:xfrm>
          <a:prstGeom prst="rect">
            <a:avLst/>
          </a:prstGeom>
          <a:noFill/>
        </p:spPr>
        <p:txBody>
          <a:bodyPr wrap="square" rtlCol="0">
            <a:spAutoFit/>
          </a:bodyPr>
          <a:lstStyle/>
          <a:p>
            <a:r>
              <a:rPr lang="en-US" sz="800" dirty="0"/>
              <a:t>CD4</a:t>
            </a:r>
          </a:p>
        </p:txBody>
      </p:sp>
      <p:grpSp>
        <p:nvGrpSpPr>
          <p:cNvPr id="18" name="Gruppo 17"/>
          <p:cNvGrpSpPr>
            <a:grpSpLocks noChangeAspect="1"/>
          </p:cNvGrpSpPr>
          <p:nvPr/>
        </p:nvGrpSpPr>
        <p:grpSpPr>
          <a:xfrm>
            <a:off x="4209418" y="1047202"/>
            <a:ext cx="662805" cy="671995"/>
            <a:chOff x="6795639" y="2415217"/>
            <a:chExt cx="1905855" cy="1952510"/>
          </a:xfrm>
        </p:grpSpPr>
        <p:sp>
          <p:nvSpPr>
            <p:cNvPr id="85" name="Rettangolo 84">
              <a:extLst>
                <a:ext uri="{FF2B5EF4-FFF2-40B4-BE49-F238E27FC236}">
                  <a16:creationId xmlns:a16="http://schemas.microsoft.com/office/drawing/2014/main" id="{D2D5A7C1-6398-1540-BC86-D97AFB2A5985}"/>
                </a:ext>
              </a:extLst>
            </p:cNvPr>
            <p:cNvSpPr/>
            <p:nvPr/>
          </p:nvSpPr>
          <p:spPr>
            <a:xfrm>
              <a:off x="6795639" y="2415217"/>
              <a:ext cx="1905855" cy="195251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86" name="Ovale 85">
              <a:extLst>
                <a:ext uri="{FF2B5EF4-FFF2-40B4-BE49-F238E27FC236}">
                  <a16:creationId xmlns:a16="http://schemas.microsoft.com/office/drawing/2014/main" id="{FDE60337-CC1F-3F4A-88E5-0DEB0BE5CFBF}"/>
                </a:ext>
              </a:extLst>
            </p:cNvPr>
            <p:cNvSpPr/>
            <p:nvPr/>
          </p:nvSpPr>
          <p:spPr>
            <a:xfrm>
              <a:off x="8030956" y="3645753"/>
              <a:ext cx="357348" cy="7057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87" name="Ovale 86">
              <a:extLst>
                <a:ext uri="{FF2B5EF4-FFF2-40B4-BE49-F238E27FC236}">
                  <a16:creationId xmlns:a16="http://schemas.microsoft.com/office/drawing/2014/main" id="{773357DB-C4E2-6C4F-A982-64501615FEB0}"/>
                </a:ext>
              </a:extLst>
            </p:cNvPr>
            <p:cNvSpPr/>
            <p:nvPr/>
          </p:nvSpPr>
          <p:spPr>
            <a:xfrm>
              <a:off x="6795639" y="2812863"/>
              <a:ext cx="887071" cy="3405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88" name="Rettangolo 87">
              <a:extLst>
                <a:ext uri="{FF2B5EF4-FFF2-40B4-BE49-F238E27FC236}">
                  <a16:creationId xmlns:a16="http://schemas.microsoft.com/office/drawing/2014/main" id="{F1B4636D-36C7-754B-9D53-DFF56FE9621F}"/>
                </a:ext>
              </a:extLst>
            </p:cNvPr>
            <p:cNvSpPr/>
            <p:nvPr/>
          </p:nvSpPr>
          <p:spPr>
            <a:xfrm>
              <a:off x="7951546" y="3518623"/>
              <a:ext cx="525271" cy="837303"/>
            </a:xfrm>
            <a:prstGeom prst="rect">
              <a:avLst/>
            </a:prstGeom>
            <a:noFill/>
            <a:ln w="28575">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89" name="Rettangolo 88">
              <a:extLst>
                <a:ext uri="{FF2B5EF4-FFF2-40B4-BE49-F238E27FC236}">
                  <a16:creationId xmlns:a16="http://schemas.microsoft.com/office/drawing/2014/main" id="{6F6FF19C-A8C5-DF41-947E-FABA30585BA0}"/>
                </a:ext>
              </a:extLst>
            </p:cNvPr>
            <p:cNvSpPr/>
            <p:nvPr/>
          </p:nvSpPr>
          <p:spPr>
            <a:xfrm rot="5400000">
              <a:off x="7001309" y="2521784"/>
              <a:ext cx="525271" cy="905551"/>
            </a:xfrm>
            <a:prstGeom prst="rect">
              <a:avLst/>
            </a:prstGeom>
            <a:noFill/>
            <a:ln w="28575">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cxnSp>
        <p:nvCxnSpPr>
          <p:cNvPr id="19" name="Connettore 2 18">
            <a:extLst>
              <a:ext uri="{FF2B5EF4-FFF2-40B4-BE49-F238E27FC236}">
                <a16:creationId xmlns:a16="http://schemas.microsoft.com/office/drawing/2014/main" id="{2C8A91FE-CA70-7942-918A-FC69BD9648D3}"/>
              </a:ext>
            </a:extLst>
          </p:cNvPr>
          <p:cNvCxnSpPr>
            <a:cxnSpLocks/>
          </p:cNvCxnSpPr>
          <p:nvPr/>
        </p:nvCxnSpPr>
        <p:spPr>
          <a:xfrm flipV="1">
            <a:off x="4930909" y="585426"/>
            <a:ext cx="370097" cy="563878"/>
          </a:xfrm>
          <a:prstGeom prst="straightConnector1">
            <a:avLst/>
          </a:prstGeom>
          <a:ln w="19050">
            <a:solidFill>
              <a:srgbClr val="8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ttore 2 19">
            <a:extLst>
              <a:ext uri="{FF2B5EF4-FFF2-40B4-BE49-F238E27FC236}">
                <a16:creationId xmlns:a16="http://schemas.microsoft.com/office/drawing/2014/main" id="{2C8A91FE-CA70-7942-918A-FC69BD9648D3}"/>
              </a:ext>
            </a:extLst>
          </p:cNvPr>
          <p:cNvCxnSpPr>
            <a:cxnSpLocks/>
          </p:cNvCxnSpPr>
          <p:nvPr/>
        </p:nvCxnSpPr>
        <p:spPr>
          <a:xfrm>
            <a:off x="4930909" y="1651714"/>
            <a:ext cx="424220" cy="594769"/>
          </a:xfrm>
          <a:prstGeom prst="straightConnector1">
            <a:avLst/>
          </a:prstGeom>
          <a:ln w="19050">
            <a:solidFill>
              <a:srgbClr val="800000"/>
            </a:solidFill>
            <a:tailEnd type="triangle"/>
          </a:ln>
        </p:spPr>
        <p:style>
          <a:lnRef idx="1">
            <a:schemeClr val="accent1"/>
          </a:lnRef>
          <a:fillRef idx="0">
            <a:schemeClr val="accent1"/>
          </a:fillRef>
          <a:effectRef idx="0">
            <a:schemeClr val="accent1"/>
          </a:effectRef>
          <a:fontRef idx="minor">
            <a:schemeClr val="tx1"/>
          </a:fontRef>
        </p:style>
      </p:cxnSp>
      <p:pic>
        <p:nvPicPr>
          <p:cNvPr id="21" name="Immagine 20">
            <a:extLst>
              <a:ext uri="{FF2B5EF4-FFF2-40B4-BE49-F238E27FC236}">
                <a16:creationId xmlns:a16="http://schemas.microsoft.com/office/drawing/2014/main" id="{A7EA8F92-776F-9F42-90B7-3696AC899051}"/>
              </a:ext>
            </a:extLst>
          </p:cNvPr>
          <p:cNvPicPr>
            <a:picLocks noChangeAspect="1"/>
          </p:cNvPicPr>
          <p:nvPr/>
        </p:nvPicPr>
        <p:blipFill rotWithShape="1">
          <a:blip r:embed="rId3">
            <a:extLst>
              <a:ext uri="{28A0092B-C50C-407E-A947-70E740481C1C}">
                <a14:useLocalDpi xmlns:a14="http://schemas.microsoft.com/office/drawing/2010/main" val="0"/>
              </a:ext>
            </a:extLst>
          </a:blip>
          <a:srcRect t="19530" r="21277"/>
          <a:stretch/>
        </p:blipFill>
        <p:spPr>
          <a:xfrm>
            <a:off x="5323744" y="339223"/>
            <a:ext cx="1246873" cy="1262130"/>
          </a:xfrm>
          <a:prstGeom prst="rect">
            <a:avLst/>
          </a:prstGeom>
        </p:spPr>
      </p:pic>
      <p:sp>
        <p:nvSpPr>
          <p:cNvPr id="22" name="CasellaDiTesto 21">
            <a:extLst>
              <a:ext uri="{FF2B5EF4-FFF2-40B4-BE49-F238E27FC236}">
                <a16:creationId xmlns:a16="http://schemas.microsoft.com/office/drawing/2014/main" id="{42891F1A-6073-A845-AD14-2C82B6A5EFD7}"/>
              </a:ext>
            </a:extLst>
          </p:cNvPr>
          <p:cNvSpPr txBox="1"/>
          <p:nvPr/>
        </p:nvSpPr>
        <p:spPr>
          <a:xfrm>
            <a:off x="5458704" y="647"/>
            <a:ext cx="1063743" cy="276999"/>
          </a:xfrm>
          <a:prstGeom prst="rect">
            <a:avLst/>
          </a:prstGeom>
          <a:noFill/>
        </p:spPr>
        <p:txBody>
          <a:bodyPr wrap="square" rtlCol="0">
            <a:spAutoFit/>
          </a:bodyPr>
          <a:lstStyle/>
          <a:p>
            <a:pPr algn="ctr"/>
            <a:r>
              <a:rPr lang="en-US" sz="600" b="1" dirty="0"/>
              <a:t>Identify </a:t>
            </a:r>
            <a:r>
              <a:rPr lang="en-US" sz="600" b="1" dirty="0" err="1"/>
              <a:t>Phenograph</a:t>
            </a:r>
            <a:r>
              <a:rPr lang="en-US" sz="600" b="1" dirty="0"/>
              <a:t> clusters (</a:t>
            </a:r>
            <a:r>
              <a:rPr lang="en-US" sz="600" b="1" dirty="0" err="1"/>
              <a:t>iMFI</a:t>
            </a:r>
            <a:r>
              <a:rPr lang="en-US" sz="600" b="1" dirty="0"/>
              <a:t>)</a:t>
            </a:r>
          </a:p>
        </p:txBody>
      </p:sp>
      <p:sp>
        <p:nvSpPr>
          <p:cNvPr id="23" name="CasellaDiTesto 22">
            <a:extLst>
              <a:ext uri="{FF2B5EF4-FFF2-40B4-BE49-F238E27FC236}">
                <a16:creationId xmlns:a16="http://schemas.microsoft.com/office/drawing/2014/main" id="{64BE10A5-F2FE-5545-9EF1-63BD56D41EA5}"/>
              </a:ext>
            </a:extLst>
          </p:cNvPr>
          <p:cNvSpPr txBox="1"/>
          <p:nvPr/>
        </p:nvSpPr>
        <p:spPr>
          <a:xfrm rot="16200000">
            <a:off x="5268102" y="2229303"/>
            <a:ext cx="622286" cy="215444"/>
          </a:xfrm>
          <a:prstGeom prst="rect">
            <a:avLst/>
          </a:prstGeom>
          <a:noFill/>
        </p:spPr>
        <p:txBody>
          <a:bodyPr wrap="none" rtlCol="0">
            <a:spAutoFit/>
          </a:bodyPr>
          <a:lstStyle/>
          <a:p>
            <a:r>
              <a:rPr lang="en-US" sz="800" dirty="0"/>
              <a:t>Frequency</a:t>
            </a:r>
          </a:p>
        </p:txBody>
      </p:sp>
      <p:cxnSp>
        <p:nvCxnSpPr>
          <p:cNvPr id="24" name="Connettore 2 23">
            <a:extLst>
              <a:ext uri="{FF2B5EF4-FFF2-40B4-BE49-F238E27FC236}">
                <a16:creationId xmlns:a16="http://schemas.microsoft.com/office/drawing/2014/main" id="{DDB4F8CE-954D-C742-B889-111F64FA012F}"/>
              </a:ext>
            </a:extLst>
          </p:cNvPr>
          <p:cNvCxnSpPr/>
          <p:nvPr/>
        </p:nvCxnSpPr>
        <p:spPr>
          <a:xfrm>
            <a:off x="5673555" y="2568952"/>
            <a:ext cx="77907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ttore 2 24">
            <a:extLst>
              <a:ext uri="{FF2B5EF4-FFF2-40B4-BE49-F238E27FC236}">
                <a16:creationId xmlns:a16="http://schemas.microsoft.com/office/drawing/2014/main" id="{E781D6AB-B517-D040-80E1-DD5B9CE2D99A}"/>
              </a:ext>
            </a:extLst>
          </p:cNvPr>
          <p:cNvCxnSpPr/>
          <p:nvPr/>
        </p:nvCxnSpPr>
        <p:spPr>
          <a:xfrm flipV="1">
            <a:off x="5673555" y="1781770"/>
            <a:ext cx="0" cy="7871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ettangolo 25">
            <a:extLst>
              <a:ext uri="{FF2B5EF4-FFF2-40B4-BE49-F238E27FC236}">
                <a16:creationId xmlns:a16="http://schemas.microsoft.com/office/drawing/2014/main" id="{4B2F93FE-A105-F840-9012-C0BD15D23107}"/>
              </a:ext>
            </a:extLst>
          </p:cNvPr>
          <p:cNvSpPr/>
          <p:nvPr/>
        </p:nvSpPr>
        <p:spPr>
          <a:xfrm>
            <a:off x="5774206" y="2169890"/>
            <a:ext cx="157614" cy="3935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7" name="Rettangolo 26">
            <a:extLst>
              <a:ext uri="{FF2B5EF4-FFF2-40B4-BE49-F238E27FC236}">
                <a16:creationId xmlns:a16="http://schemas.microsoft.com/office/drawing/2014/main" id="{26B3C2CA-4155-D542-818D-EC9AC2B071CF}"/>
              </a:ext>
            </a:extLst>
          </p:cNvPr>
          <p:cNvSpPr/>
          <p:nvPr/>
        </p:nvSpPr>
        <p:spPr>
          <a:xfrm>
            <a:off x="6062023" y="1891661"/>
            <a:ext cx="158756" cy="6729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8" name="CasellaDiTesto 27">
            <a:extLst>
              <a:ext uri="{FF2B5EF4-FFF2-40B4-BE49-F238E27FC236}">
                <a16:creationId xmlns:a16="http://schemas.microsoft.com/office/drawing/2014/main" id="{42891F1A-6073-A845-AD14-2C82B6A5EFD7}"/>
              </a:ext>
            </a:extLst>
          </p:cNvPr>
          <p:cNvSpPr txBox="1"/>
          <p:nvPr/>
        </p:nvSpPr>
        <p:spPr>
          <a:xfrm>
            <a:off x="5520518" y="2588505"/>
            <a:ext cx="1063743" cy="276999"/>
          </a:xfrm>
          <a:prstGeom prst="rect">
            <a:avLst/>
          </a:prstGeom>
          <a:noFill/>
        </p:spPr>
        <p:txBody>
          <a:bodyPr wrap="square" rtlCol="0">
            <a:spAutoFit/>
          </a:bodyPr>
          <a:lstStyle/>
          <a:p>
            <a:pPr algn="ctr"/>
            <a:r>
              <a:rPr lang="en-US" sz="600" b="1" dirty="0"/>
              <a:t>Cluster frequency per sample</a:t>
            </a:r>
          </a:p>
        </p:txBody>
      </p:sp>
      <p:sp>
        <p:nvSpPr>
          <p:cNvPr id="29" name="CasellaDiTesto 28">
            <a:extLst>
              <a:ext uri="{FF2B5EF4-FFF2-40B4-BE49-F238E27FC236}">
                <a16:creationId xmlns:a16="http://schemas.microsoft.com/office/drawing/2014/main" id="{42891F1A-6073-A845-AD14-2C82B6A5EFD7}"/>
              </a:ext>
            </a:extLst>
          </p:cNvPr>
          <p:cNvSpPr txBox="1"/>
          <p:nvPr/>
        </p:nvSpPr>
        <p:spPr>
          <a:xfrm rot="16200000">
            <a:off x="4632939" y="1178310"/>
            <a:ext cx="928653" cy="461665"/>
          </a:xfrm>
          <a:prstGeom prst="rect">
            <a:avLst/>
          </a:prstGeom>
          <a:noFill/>
        </p:spPr>
        <p:txBody>
          <a:bodyPr wrap="square" rtlCol="0">
            <a:spAutoFit/>
          </a:bodyPr>
          <a:lstStyle/>
          <a:p>
            <a:pPr algn="ctr"/>
            <a:r>
              <a:rPr lang="en-US" sz="800" dirty="0">
                <a:solidFill>
                  <a:srgbClr val="800000"/>
                </a:solidFill>
              </a:rPr>
              <a:t>Perform </a:t>
            </a:r>
            <a:r>
              <a:rPr lang="en-GB" sz="800" noProof="1">
                <a:solidFill>
                  <a:srgbClr val="800000"/>
                </a:solidFill>
              </a:rPr>
              <a:t>Phenograph</a:t>
            </a:r>
            <a:r>
              <a:rPr lang="en-US" sz="800" dirty="0">
                <a:solidFill>
                  <a:srgbClr val="800000"/>
                </a:solidFill>
              </a:rPr>
              <a:t> clustering</a:t>
            </a:r>
          </a:p>
        </p:txBody>
      </p:sp>
      <p:cxnSp>
        <p:nvCxnSpPr>
          <p:cNvPr id="30" name="Connettore 2 29">
            <a:extLst>
              <a:ext uri="{FF2B5EF4-FFF2-40B4-BE49-F238E27FC236}">
                <a16:creationId xmlns:a16="http://schemas.microsoft.com/office/drawing/2014/main" id="{F568E108-CE84-1441-8105-C92D31170EE6}"/>
              </a:ext>
            </a:extLst>
          </p:cNvPr>
          <p:cNvCxnSpPr>
            <a:cxnSpLocks/>
          </p:cNvCxnSpPr>
          <p:nvPr/>
        </p:nvCxnSpPr>
        <p:spPr>
          <a:xfrm flipV="1">
            <a:off x="2433853" y="1578011"/>
            <a:ext cx="342799" cy="313158"/>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Rettangolo 30">
            <a:extLst>
              <a:ext uri="{FF2B5EF4-FFF2-40B4-BE49-F238E27FC236}">
                <a16:creationId xmlns:a16="http://schemas.microsoft.com/office/drawing/2014/main" id="{5BD9BB90-0472-2741-8377-CF35D59A9DC2}"/>
              </a:ext>
            </a:extLst>
          </p:cNvPr>
          <p:cNvSpPr/>
          <p:nvPr/>
        </p:nvSpPr>
        <p:spPr>
          <a:xfrm>
            <a:off x="3510496" y="2689666"/>
            <a:ext cx="188513" cy="258669"/>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050"/>
          </a:p>
        </p:txBody>
      </p:sp>
      <p:sp>
        <p:nvSpPr>
          <p:cNvPr id="32" name="CasellaDiTesto 31">
            <a:extLst>
              <a:ext uri="{FF2B5EF4-FFF2-40B4-BE49-F238E27FC236}">
                <a16:creationId xmlns:a16="http://schemas.microsoft.com/office/drawing/2014/main" id="{31399609-4858-2A47-9E10-586188B02164}"/>
              </a:ext>
            </a:extLst>
          </p:cNvPr>
          <p:cNvSpPr txBox="1"/>
          <p:nvPr/>
        </p:nvSpPr>
        <p:spPr>
          <a:xfrm>
            <a:off x="2034273" y="2683294"/>
            <a:ext cx="1440277" cy="215444"/>
          </a:xfrm>
          <a:prstGeom prst="rect">
            <a:avLst/>
          </a:prstGeom>
          <a:noFill/>
        </p:spPr>
        <p:txBody>
          <a:bodyPr wrap="square" rtlCol="0">
            <a:spAutoFit/>
          </a:bodyPr>
          <a:lstStyle/>
          <a:p>
            <a:pPr algn="ctr"/>
            <a:r>
              <a:rPr lang="en-US" sz="800" dirty="0"/>
              <a:t>Sorting of CD3+CD8+ T cells</a:t>
            </a:r>
          </a:p>
        </p:txBody>
      </p:sp>
      <p:cxnSp>
        <p:nvCxnSpPr>
          <p:cNvPr id="33" name="Connettore 2 32">
            <a:extLst>
              <a:ext uri="{FF2B5EF4-FFF2-40B4-BE49-F238E27FC236}">
                <a16:creationId xmlns:a16="http://schemas.microsoft.com/office/drawing/2014/main" id="{5B4FEA8F-03EB-BC42-87E8-ECA6C95B87D0}"/>
              </a:ext>
            </a:extLst>
          </p:cNvPr>
          <p:cNvCxnSpPr>
            <a:cxnSpLocks/>
          </p:cNvCxnSpPr>
          <p:nvPr/>
        </p:nvCxnSpPr>
        <p:spPr>
          <a:xfrm>
            <a:off x="3450180" y="2799191"/>
            <a:ext cx="290474" cy="4482"/>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4" name="Immagine 33">
            <a:extLst>
              <a:ext uri="{FF2B5EF4-FFF2-40B4-BE49-F238E27FC236}">
                <a16:creationId xmlns:a16="http://schemas.microsoft.com/office/drawing/2014/main" id="{357E884B-8B76-164D-A3F1-454E06700BA9}"/>
              </a:ext>
            </a:extLst>
          </p:cNvPr>
          <p:cNvPicPr>
            <a:picLocks noChangeAspect="1"/>
          </p:cNvPicPr>
          <p:nvPr/>
        </p:nvPicPr>
        <p:blipFill>
          <a:blip r:embed="rId4"/>
          <a:stretch>
            <a:fillRect/>
          </a:stretch>
        </p:blipFill>
        <p:spPr>
          <a:xfrm flipH="1">
            <a:off x="419504" y="1650889"/>
            <a:ext cx="317506" cy="690437"/>
          </a:xfrm>
          <a:prstGeom prst="rect">
            <a:avLst/>
          </a:prstGeom>
        </p:spPr>
      </p:pic>
      <p:pic>
        <p:nvPicPr>
          <p:cNvPr id="35" name="Immagine 34">
            <a:extLst>
              <a:ext uri="{FF2B5EF4-FFF2-40B4-BE49-F238E27FC236}">
                <a16:creationId xmlns:a16="http://schemas.microsoft.com/office/drawing/2014/main" id="{9E68658E-968F-9441-B593-0DFC8664CAD8}"/>
              </a:ext>
            </a:extLst>
          </p:cNvPr>
          <p:cNvPicPr>
            <a:picLocks noChangeAspect="1"/>
          </p:cNvPicPr>
          <p:nvPr/>
        </p:nvPicPr>
        <p:blipFill>
          <a:blip r:embed="rId5"/>
          <a:stretch>
            <a:fillRect/>
          </a:stretch>
        </p:blipFill>
        <p:spPr>
          <a:xfrm>
            <a:off x="1265806" y="1778773"/>
            <a:ext cx="155343" cy="510044"/>
          </a:xfrm>
          <a:prstGeom prst="rect">
            <a:avLst/>
          </a:prstGeom>
        </p:spPr>
      </p:pic>
      <p:grpSp>
        <p:nvGrpSpPr>
          <p:cNvPr id="36" name="Group 231">
            <a:extLst>
              <a:ext uri="{FF2B5EF4-FFF2-40B4-BE49-F238E27FC236}">
                <a16:creationId xmlns:a16="http://schemas.microsoft.com/office/drawing/2014/main" id="{FDB60890-7F2A-1F44-8124-F923D3A4E315}"/>
              </a:ext>
            </a:extLst>
          </p:cNvPr>
          <p:cNvGrpSpPr>
            <a:grpSpLocks noChangeAspect="1"/>
          </p:cNvGrpSpPr>
          <p:nvPr/>
        </p:nvGrpSpPr>
        <p:grpSpPr>
          <a:xfrm>
            <a:off x="2169578" y="1831027"/>
            <a:ext cx="169769" cy="169479"/>
            <a:chOff x="7590903" y="2871145"/>
            <a:chExt cx="1220219" cy="1118657"/>
          </a:xfrm>
          <a:effectLst>
            <a:outerShdw blurRad="25400" dist="50800" dir="2700000" algn="tl" rotWithShape="0">
              <a:prstClr val="black">
                <a:alpha val="35000"/>
              </a:prstClr>
            </a:outerShdw>
          </a:effectLst>
        </p:grpSpPr>
        <p:sp>
          <p:nvSpPr>
            <p:cNvPr id="81" name="Freeform 9">
              <a:extLst>
                <a:ext uri="{FF2B5EF4-FFF2-40B4-BE49-F238E27FC236}">
                  <a16:creationId xmlns:a16="http://schemas.microsoft.com/office/drawing/2014/main" id="{8633E128-55ED-134B-976F-4D09C8018639}"/>
                </a:ext>
              </a:extLst>
            </p:cNvPr>
            <p:cNvSpPr>
              <a:spLocks/>
            </p:cNvSpPr>
            <p:nvPr/>
          </p:nvSpPr>
          <p:spPr bwMode="auto">
            <a:xfrm>
              <a:off x="7590903" y="2871145"/>
              <a:ext cx="1220219" cy="1118657"/>
            </a:xfrm>
            <a:prstGeom prst="ellipse">
              <a:avLst/>
            </a:prstGeom>
            <a:solidFill>
              <a:srgbClr val="FF8000"/>
            </a:solidFill>
            <a:ln w="12700">
              <a:solidFill>
                <a:srgbClr val="FF8000"/>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82" name="Freeform 15">
              <a:extLst>
                <a:ext uri="{FF2B5EF4-FFF2-40B4-BE49-F238E27FC236}">
                  <a16:creationId xmlns:a16="http://schemas.microsoft.com/office/drawing/2014/main" id="{D29EBBC6-7101-A54A-92C4-B745401CDAC6}"/>
                </a:ext>
              </a:extLst>
            </p:cNvPr>
            <p:cNvSpPr>
              <a:spLocks/>
            </p:cNvSpPr>
            <p:nvPr/>
          </p:nvSpPr>
          <p:spPr bwMode="auto">
            <a:xfrm>
              <a:off x="7791083" y="2971235"/>
              <a:ext cx="922892" cy="830161"/>
            </a:xfrm>
            <a:custGeom>
              <a:avLst/>
              <a:gdLst>
                <a:gd name="T0" fmla="*/ 314 w 627"/>
                <a:gd name="T1" fmla="*/ 0 h 564"/>
                <a:gd name="T2" fmla="*/ 370 w 627"/>
                <a:gd name="T3" fmla="*/ 5 h 564"/>
                <a:gd name="T4" fmla="*/ 422 w 627"/>
                <a:gd name="T5" fmla="*/ 17 h 564"/>
                <a:gd name="T6" fmla="*/ 471 w 627"/>
                <a:gd name="T7" fmla="*/ 38 h 564"/>
                <a:gd name="T8" fmla="*/ 515 w 627"/>
                <a:gd name="T9" fmla="*/ 66 h 564"/>
                <a:gd name="T10" fmla="*/ 553 w 627"/>
                <a:gd name="T11" fmla="*/ 99 h 564"/>
                <a:gd name="T12" fmla="*/ 585 w 627"/>
                <a:gd name="T13" fmla="*/ 140 h 564"/>
                <a:gd name="T14" fmla="*/ 607 w 627"/>
                <a:gd name="T15" fmla="*/ 183 h 564"/>
                <a:gd name="T16" fmla="*/ 621 w 627"/>
                <a:gd name="T17" fmla="*/ 231 h 564"/>
                <a:gd name="T18" fmla="*/ 627 w 627"/>
                <a:gd name="T19" fmla="*/ 281 h 564"/>
                <a:gd name="T20" fmla="*/ 621 w 627"/>
                <a:gd name="T21" fmla="*/ 334 h 564"/>
                <a:gd name="T22" fmla="*/ 607 w 627"/>
                <a:gd name="T23" fmla="*/ 381 h 564"/>
                <a:gd name="T24" fmla="*/ 585 w 627"/>
                <a:gd name="T25" fmla="*/ 425 h 564"/>
                <a:gd name="T26" fmla="*/ 553 w 627"/>
                <a:gd name="T27" fmla="*/ 465 h 564"/>
                <a:gd name="T28" fmla="*/ 515 w 627"/>
                <a:gd name="T29" fmla="*/ 498 h 564"/>
                <a:gd name="T30" fmla="*/ 471 w 627"/>
                <a:gd name="T31" fmla="*/ 526 h 564"/>
                <a:gd name="T32" fmla="*/ 422 w 627"/>
                <a:gd name="T33" fmla="*/ 547 h 564"/>
                <a:gd name="T34" fmla="*/ 370 w 627"/>
                <a:gd name="T35" fmla="*/ 559 h 564"/>
                <a:gd name="T36" fmla="*/ 314 w 627"/>
                <a:gd name="T37" fmla="*/ 564 h 564"/>
                <a:gd name="T38" fmla="*/ 257 w 627"/>
                <a:gd name="T39" fmla="*/ 559 h 564"/>
                <a:gd name="T40" fmla="*/ 204 w 627"/>
                <a:gd name="T41" fmla="*/ 547 h 564"/>
                <a:gd name="T42" fmla="*/ 155 w 627"/>
                <a:gd name="T43" fmla="*/ 526 h 564"/>
                <a:gd name="T44" fmla="*/ 112 w 627"/>
                <a:gd name="T45" fmla="*/ 498 h 564"/>
                <a:gd name="T46" fmla="*/ 73 w 627"/>
                <a:gd name="T47" fmla="*/ 465 h 564"/>
                <a:gd name="T48" fmla="*/ 42 w 627"/>
                <a:gd name="T49" fmla="*/ 425 h 564"/>
                <a:gd name="T50" fmla="*/ 19 w 627"/>
                <a:gd name="T51" fmla="*/ 381 h 564"/>
                <a:gd name="T52" fmla="*/ 5 w 627"/>
                <a:gd name="T53" fmla="*/ 334 h 564"/>
                <a:gd name="T54" fmla="*/ 0 w 627"/>
                <a:gd name="T55" fmla="*/ 281 h 564"/>
                <a:gd name="T56" fmla="*/ 5 w 627"/>
                <a:gd name="T57" fmla="*/ 231 h 564"/>
                <a:gd name="T58" fmla="*/ 19 w 627"/>
                <a:gd name="T59" fmla="*/ 183 h 564"/>
                <a:gd name="T60" fmla="*/ 42 w 627"/>
                <a:gd name="T61" fmla="*/ 140 h 564"/>
                <a:gd name="T62" fmla="*/ 73 w 627"/>
                <a:gd name="T63" fmla="*/ 99 h 564"/>
                <a:gd name="T64" fmla="*/ 112 w 627"/>
                <a:gd name="T65" fmla="*/ 66 h 564"/>
                <a:gd name="T66" fmla="*/ 155 w 627"/>
                <a:gd name="T67" fmla="*/ 38 h 564"/>
                <a:gd name="T68" fmla="*/ 204 w 627"/>
                <a:gd name="T69" fmla="*/ 17 h 564"/>
                <a:gd name="T70" fmla="*/ 257 w 627"/>
                <a:gd name="T71" fmla="*/ 5 h 564"/>
                <a:gd name="T72" fmla="*/ 314 w 627"/>
                <a:gd name="T73" fmla="*/ 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7" h="564">
                  <a:moveTo>
                    <a:pt x="314" y="0"/>
                  </a:moveTo>
                  <a:lnTo>
                    <a:pt x="370" y="5"/>
                  </a:lnTo>
                  <a:lnTo>
                    <a:pt x="422" y="17"/>
                  </a:lnTo>
                  <a:lnTo>
                    <a:pt x="471" y="38"/>
                  </a:lnTo>
                  <a:lnTo>
                    <a:pt x="515" y="66"/>
                  </a:lnTo>
                  <a:lnTo>
                    <a:pt x="553" y="99"/>
                  </a:lnTo>
                  <a:lnTo>
                    <a:pt x="585" y="140"/>
                  </a:lnTo>
                  <a:lnTo>
                    <a:pt x="607" y="183"/>
                  </a:lnTo>
                  <a:lnTo>
                    <a:pt x="621" y="231"/>
                  </a:lnTo>
                  <a:lnTo>
                    <a:pt x="627" y="281"/>
                  </a:lnTo>
                  <a:lnTo>
                    <a:pt x="621" y="334"/>
                  </a:lnTo>
                  <a:lnTo>
                    <a:pt x="607" y="381"/>
                  </a:lnTo>
                  <a:lnTo>
                    <a:pt x="585" y="425"/>
                  </a:lnTo>
                  <a:lnTo>
                    <a:pt x="553" y="465"/>
                  </a:lnTo>
                  <a:lnTo>
                    <a:pt x="515" y="498"/>
                  </a:lnTo>
                  <a:lnTo>
                    <a:pt x="471" y="526"/>
                  </a:lnTo>
                  <a:lnTo>
                    <a:pt x="422" y="547"/>
                  </a:lnTo>
                  <a:lnTo>
                    <a:pt x="370" y="559"/>
                  </a:lnTo>
                  <a:lnTo>
                    <a:pt x="314" y="564"/>
                  </a:lnTo>
                  <a:lnTo>
                    <a:pt x="257" y="559"/>
                  </a:lnTo>
                  <a:lnTo>
                    <a:pt x="204" y="547"/>
                  </a:lnTo>
                  <a:lnTo>
                    <a:pt x="155" y="526"/>
                  </a:lnTo>
                  <a:lnTo>
                    <a:pt x="112" y="498"/>
                  </a:lnTo>
                  <a:lnTo>
                    <a:pt x="73" y="465"/>
                  </a:lnTo>
                  <a:lnTo>
                    <a:pt x="42" y="425"/>
                  </a:lnTo>
                  <a:lnTo>
                    <a:pt x="19" y="381"/>
                  </a:lnTo>
                  <a:lnTo>
                    <a:pt x="5" y="334"/>
                  </a:lnTo>
                  <a:lnTo>
                    <a:pt x="0" y="281"/>
                  </a:lnTo>
                  <a:lnTo>
                    <a:pt x="5" y="231"/>
                  </a:lnTo>
                  <a:lnTo>
                    <a:pt x="19" y="183"/>
                  </a:lnTo>
                  <a:lnTo>
                    <a:pt x="42" y="140"/>
                  </a:lnTo>
                  <a:lnTo>
                    <a:pt x="73" y="99"/>
                  </a:lnTo>
                  <a:lnTo>
                    <a:pt x="112" y="66"/>
                  </a:lnTo>
                  <a:lnTo>
                    <a:pt x="155" y="38"/>
                  </a:lnTo>
                  <a:lnTo>
                    <a:pt x="204" y="17"/>
                  </a:lnTo>
                  <a:lnTo>
                    <a:pt x="257" y="5"/>
                  </a:lnTo>
                  <a:lnTo>
                    <a:pt x="314" y="0"/>
                  </a:lnTo>
                  <a:close/>
                </a:path>
              </a:pathLst>
            </a:custGeom>
            <a:gradFill flip="none" rotWithShape="1">
              <a:gsLst>
                <a:gs pos="0">
                  <a:srgbClr val="FF8000"/>
                </a:gs>
                <a:gs pos="100000">
                  <a:schemeClr val="bg1"/>
                </a:gs>
              </a:gsLst>
              <a:lin ang="16200000" scaled="1"/>
              <a:tileRect/>
            </a:gradFill>
            <a:ln w="0">
              <a:solidFill>
                <a:srgbClr val="FF8000"/>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83" name="Freeform 228">
              <a:extLst>
                <a:ext uri="{FF2B5EF4-FFF2-40B4-BE49-F238E27FC236}">
                  <a16:creationId xmlns:a16="http://schemas.microsoft.com/office/drawing/2014/main" id="{ECD66AF3-BF7C-C04B-B4B2-89D6AD31EDD8}"/>
                </a:ext>
              </a:extLst>
            </p:cNvPr>
            <p:cNvSpPr>
              <a:spLocks/>
            </p:cNvSpPr>
            <p:nvPr/>
          </p:nvSpPr>
          <p:spPr bwMode="auto">
            <a:xfrm rot="20674582">
              <a:off x="7629218" y="3410802"/>
              <a:ext cx="203672" cy="288062"/>
            </a:xfrm>
            <a:custGeom>
              <a:avLst/>
              <a:gdLst>
                <a:gd name="T0" fmla="*/ 153 w 251"/>
                <a:gd name="T1" fmla="*/ 0 h 355"/>
                <a:gd name="T2" fmla="*/ 160 w 251"/>
                <a:gd name="T3" fmla="*/ 4 h 355"/>
                <a:gd name="T4" fmla="*/ 164 w 251"/>
                <a:gd name="T5" fmla="*/ 13 h 355"/>
                <a:gd name="T6" fmla="*/ 164 w 251"/>
                <a:gd name="T7" fmla="*/ 28 h 355"/>
                <a:gd name="T8" fmla="*/ 162 w 251"/>
                <a:gd name="T9" fmla="*/ 49 h 355"/>
                <a:gd name="T10" fmla="*/ 160 w 251"/>
                <a:gd name="T11" fmla="*/ 72 h 355"/>
                <a:gd name="T12" fmla="*/ 155 w 251"/>
                <a:gd name="T13" fmla="*/ 95 h 355"/>
                <a:gd name="T14" fmla="*/ 152 w 251"/>
                <a:gd name="T15" fmla="*/ 119 h 355"/>
                <a:gd name="T16" fmla="*/ 146 w 251"/>
                <a:gd name="T17" fmla="*/ 142 h 355"/>
                <a:gd name="T18" fmla="*/ 143 w 251"/>
                <a:gd name="T19" fmla="*/ 163 h 355"/>
                <a:gd name="T20" fmla="*/ 139 w 251"/>
                <a:gd name="T21" fmla="*/ 179 h 355"/>
                <a:gd name="T22" fmla="*/ 138 w 251"/>
                <a:gd name="T23" fmla="*/ 208 h 355"/>
                <a:gd name="T24" fmla="*/ 141 w 251"/>
                <a:gd name="T25" fmla="*/ 236 h 355"/>
                <a:gd name="T26" fmla="*/ 152 w 251"/>
                <a:gd name="T27" fmla="*/ 257 h 355"/>
                <a:gd name="T28" fmla="*/ 164 w 251"/>
                <a:gd name="T29" fmla="*/ 275 h 355"/>
                <a:gd name="T30" fmla="*/ 180 w 251"/>
                <a:gd name="T31" fmla="*/ 290 h 355"/>
                <a:gd name="T32" fmla="*/ 195 w 251"/>
                <a:gd name="T33" fmla="*/ 301 h 355"/>
                <a:gd name="T34" fmla="*/ 213 w 251"/>
                <a:gd name="T35" fmla="*/ 310 h 355"/>
                <a:gd name="T36" fmla="*/ 227 w 251"/>
                <a:gd name="T37" fmla="*/ 315 h 355"/>
                <a:gd name="T38" fmla="*/ 239 w 251"/>
                <a:gd name="T39" fmla="*/ 318 h 355"/>
                <a:gd name="T40" fmla="*/ 248 w 251"/>
                <a:gd name="T41" fmla="*/ 320 h 355"/>
                <a:gd name="T42" fmla="*/ 251 w 251"/>
                <a:gd name="T43" fmla="*/ 322 h 355"/>
                <a:gd name="T44" fmla="*/ 251 w 251"/>
                <a:gd name="T45" fmla="*/ 322 h 355"/>
                <a:gd name="T46" fmla="*/ 251 w 251"/>
                <a:gd name="T47" fmla="*/ 322 h 355"/>
                <a:gd name="T48" fmla="*/ 249 w 251"/>
                <a:gd name="T49" fmla="*/ 324 h 355"/>
                <a:gd name="T50" fmla="*/ 249 w 251"/>
                <a:gd name="T51" fmla="*/ 325 h 355"/>
                <a:gd name="T52" fmla="*/ 246 w 251"/>
                <a:gd name="T53" fmla="*/ 329 h 355"/>
                <a:gd name="T54" fmla="*/ 244 w 251"/>
                <a:gd name="T55" fmla="*/ 334 h 355"/>
                <a:gd name="T56" fmla="*/ 241 w 251"/>
                <a:gd name="T57" fmla="*/ 338 h 355"/>
                <a:gd name="T58" fmla="*/ 237 w 251"/>
                <a:gd name="T59" fmla="*/ 339 h 355"/>
                <a:gd name="T60" fmla="*/ 234 w 251"/>
                <a:gd name="T61" fmla="*/ 341 h 355"/>
                <a:gd name="T62" fmla="*/ 230 w 251"/>
                <a:gd name="T63" fmla="*/ 343 h 355"/>
                <a:gd name="T64" fmla="*/ 230 w 251"/>
                <a:gd name="T65" fmla="*/ 343 h 355"/>
                <a:gd name="T66" fmla="*/ 193 w 251"/>
                <a:gd name="T67" fmla="*/ 353 h 355"/>
                <a:gd name="T68" fmla="*/ 160 w 251"/>
                <a:gd name="T69" fmla="*/ 355 h 355"/>
                <a:gd name="T70" fmla="*/ 132 w 251"/>
                <a:gd name="T71" fmla="*/ 352 h 355"/>
                <a:gd name="T72" fmla="*/ 106 w 251"/>
                <a:gd name="T73" fmla="*/ 341 h 355"/>
                <a:gd name="T74" fmla="*/ 85 w 251"/>
                <a:gd name="T75" fmla="*/ 327 h 355"/>
                <a:gd name="T76" fmla="*/ 66 w 251"/>
                <a:gd name="T77" fmla="*/ 311 h 355"/>
                <a:gd name="T78" fmla="*/ 49 w 251"/>
                <a:gd name="T79" fmla="*/ 292 h 355"/>
                <a:gd name="T80" fmla="*/ 36 w 251"/>
                <a:gd name="T81" fmla="*/ 273 h 355"/>
                <a:gd name="T82" fmla="*/ 26 w 251"/>
                <a:gd name="T83" fmla="*/ 256 h 355"/>
                <a:gd name="T84" fmla="*/ 17 w 251"/>
                <a:gd name="T85" fmla="*/ 238 h 355"/>
                <a:gd name="T86" fmla="*/ 12 w 251"/>
                <a:gd name="T87" fmla="*/ 226 h 355"/>
                <a:gd name="T88" fmla="*/ 8 w 251"/>
                <a:gd name="T89" fmla="*/ 217 h 355"/>
                <a:gd name="T90" fmla="*/ 7 w 251"/>
                <a:gd name="T91" fmla="*/ 214 h 355"/>
                <a:gd name="T92" fmla="*/ 0 w 251"/>
                <a:gd name="T93" fmla="*/ 172 h 355"/>
                <a:gd name="T94" fmla="*/ 0 w 251"/>
                <a:gd name="T95" fmla="*/ 137 h 355"/>
                <a:gd name="T96" fmla="*/ 5 w 251"/>
                <a:gd name="T97" fmla="*/ 107 h 355"/>
                <a:gd name="T98" fmla="*/ 15 w 251"/>
                <a:gd name="T99" fmla="*/ 82 h 355"/>
                <a:gd name="T100" fmla="*/ 28 w 251"/>
                <a:gd name="T101" fmla="*/ 62 h 355"/>
                <a:gd name="T102" fmla="*/ 43 w 251"/>
                <a:gd name="T103" fmla="*/ 44 h 355"/>
                <a:gd name="T104" fmla="*/ 61 w 251"/>
                <a:gd name="T105" fmla="*/ 30 h 355"/>
                <a:gd name="T106" fmla="*/ 80 w 251"/>
                <a:gd name="T107" fmla="*/ 20 h 355"/>
                <a:gd name="T108" fmla="*/ 97 w 251"/>
                <a:gd name="T109" fmla="*/ 13 h 355"/>
                <a:gd name="T110" fmla="*/ 115 w 251"/>
                <a:gd name="T111" fmla="*/ 7 h 355"/>
                <a:gd name="T112" fmla="*/ 131 w 251"/>
                <a:gd name="T113" fmla="*/ 4 h 355"/>
                <a:gd name="T114" fmla="*/ 143 w 251"/>
                <a:gd name="T115" fmla="*/ 2 h 355"/>
                <a:gd name="T116" fmla="*/ 150 w 251"/>
                <a:gd name="T117" fmla="*/ 0 h 355"/>
                <a:gd name="T118" fmla="*/ 153 w 251"/>
                <a:gd name="T119"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1" h="355">
                  <a:moveTo>
                    <a:pt x="153" y="0"/>
                  </a:moveTo>
                  <a:lnTo>
                    <a:pt x="160" y="4"/>
                  </a:lnTo>
                  <a:lnTo>
                    <a:pt x="164" y="13"/>
                  </a:lnTo>
                  <a:lnTo>
                    <a:pt x="164" y="28"/>
                  </a:lnTo>
                  <a:lnTo>
                    <a:pt x="162" y="49"/>
                  </a:lnTo>
                  <a:lnTo>
                    <a:pt x="160" y="72"/>
                  </a:lnTo>
                  <a:lnTo>
                    <a:pt x="155" y="95"/>
                  </a:lnTo>
                  <a:lnTo>
                    <a:pt x="152" y="119"/>
                  </a:lnTo>
                  <a:lnTo>
                    <a:pt x="146" y="142"/>
                  </a:lnTo>
                  <a:lnTo>
                    <a:pt x="143" y="163"/>
                  </a:lnTo>
                  <a:lnTo>
                    <a:pt x="139" y="179"/>
                  </a:lnTo>
                  <a:lnTo>
                    <a:pt x="138" y="208"/>
                  </a:lnTo>
                  <a:lnTo>
                    <a:pt x="141" y="236"/>
                  </a:lnTo>
                  <a:lnTo>
                    <a:pt x="152" y="257"/>
                  </a:lnTo>
                  <a:lnTo>
                    <a:pt x="164" y="275"/>
                  </a:lnTo>
                  <a:lnTo>
                    <a:pt x="180" y="290"/>
                  </a:lnTo>
                  <a:lnTo>
                    <a:pt x="195" y="301"/>
                  </a:lnTo>
                  <a:lnTo>
                    <a:pt x="213" y="310"/>
                  </a:lnTo>
                  <a:lnTo>
                    <a:pt x="227" y="315"/>
                  </a:lnTo>
                  <a:lnTo>
                    <a:pt x="239" y="318"/>
                  </a:lnTo>
                  <a:lnTo>
                    <a:pt x="248" y="320"/>
                  </a:lnTo>
                  <a:lnTo>
                    <a:pt x="251" y="322"/>
                  </a:lnTo>
                  <a:lnTo>
                    <a:pt x="251" y="322"/>
                  </a:lnTo>
                  <a:lnTo>
                    <a:pt x="251" y="322"/>
                  </a:lnTo>
                  <a:lnTo>
                    <a:pt x="249" y="324"/>
                  </a:lnTo>
                  <a:lnTo>
                    <a:pt x="249" y="325"/>
                  </a:lnTo>
                  <a:lnTo>
                    <a:pt x="246" y="329"/>
                  </a:lnTo>
                  <a:lnTo>
                    <a:pt x="244" y="334"/>
                  </a:lnTo>
                  <a:lnTo>
                    <a:pt x="241" y="338"/>
                  </a:lnTo>
                  <a:lnTo>
                    <a:pt x="237" y="339"/>
                  </a:lnTo>
                  <a:lnTo>
                    <a:pt x="234" y="341"/>
                  </a:lnTo>
                  <a:lnTo>
                    <a:pt x="230" y="343"/>
                  </a:lnTo>
                  <a:lnTo>
                    <a:pt x="230" y="343"/>
                  </a:lnTo>
                  <a:lnTo>
                    <a:pt x="193" y="353"/>
                  </a:lnTo>
                  <a:lnTo>
                    <a:pt x="160" y="355"/>
                  </a:lnTo>
                  <a:lnTo>
                    <a:pt x="132" y="352"/>
                  </a:lnTo>
                  <a:lnTo>
                    <a:pt x="106" y="341"/>
                  </a:lnTo>
                  <a:lnTo>
                    <a:pt x="85" y="327"/>
                  </a:lnTo>
                  <a:lnTo>
                    <a:pt x="66" y="311"/>
                  </a:lnTo>
                  <a:lnTo>
                    <a:pt x="49" y="292"/>
                  </a:lnTo>
                  <a:lnTo>
                    <a:pt x="36" y="273"/>
                  </a:lnTo>
                  <a:lnTo>
                    <a:pt x="26" y="256"/>
                  </a:lnTo>
                  <a:lnTo>
                    <a:pt x="17" y="238"/>
                  </a:lnTo>
                  <a:lnTo>
                    <a:pt x="12" y="226"/>
                  </a:lnTo>
                  <a:lnTo>
                    <a:pt x="8" y="217"/>
                  </a:lnTo>
                  <a:lnTo>
                    <a:pt x="7" y="214"/>
                  </a:lnTo>
                  <a:lnTo>
                    <a:pt x="0" y="172"/>
                  </a:lnTo>
                  <a:lnTo>
                    <a:pt x="0" y="137"/>
                  </a:lnTo>
                  <a:lnTo>
                    <a:pt x="5" y="107"/>
                  </a:lnTo>
                  <a:lnTo>
                    <a:pt x="15" y="82"/>
                  </a:lnTo>
                  <a:lnTo>
                    <a:pt x="28" y="62"/>
                  </a:lnTo>
                  <a:lnTo>
                    <a:pt x="43" y="44"/>
                  </a:lnTo>
                  <a:lnTo>
                    <a:pt x="61" y="30"/>
                  </a:lnTo>
                  <a:lnTo>
                    <a:pt x="80" y="20"/>
                  </a:lnTo>
                  <a:lnTo>
                    <a:pt x="97" y="13"/>
                  </a:lnTo>
                  <a:lnTo>
                    <a:pt x="115" y="7"/>
                  </a:lnTo>
                  <a:lnTo>
                    <a:pt x="131" y="4"/>
                  </a:lnTo>
                  <a:lnTo>
                    <a:pt x="143" y="2"/>
                  </a:lnTo>
                  <a:lnTo>
                    <a:pt x="150" y="0"/>
                  </a:lnTo>
                  <a:lnTo>
                    <a:pt x="153" y="0"/>
                  </a:lnTo>
                  <a:close/>
                </a:path>
              </a:pathLst>
            </a:custGeom>
            <a:gradFill flip="none" rotWithShape="1">
              <a:gsLst>
                <a:gs pos="100000">
                  <a:schemeClr val="bg1"/>
                </a:gs>
                <a:gs pos="0">
                  <a:schemeClr val="bg1">
                    <a:alpha val="0"/>
                  </a:schemeClr>
                </a:gs>
              </a:gsLst>
              <a:lin ang="0" scaled="1"/>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sp>
          <p:nvSpPr>
            <p:cNvPr id="84" name="Freeform 229">
              <a:extLst>
                <a:ext uri="{FF2B5EF4-FFF2-40B4-BE49-F238E27FC236}">
                  <a16:creationId xmlns:a16="http://schemas.microsoft.com/office/drawing/2014/main" id="{135E939A-1A93-4B4E-A2B1-506F7839E097}"/>
                </a:ext>
              </a:extLst>
            </p:cNvPr>
            <p:cNvSpPr>
              <a:spLocks/>
            </p:cNvSpPr>
            <p:nvPr/>
          </p:nvSpPr>
          <p:spPr bwMode="auto">
            <a:xfrm>
              <a:off x="8543925" y="3063648"/>
              <a:ext cx="219076" cy="732212"/>
            </a:xfrm>
            <a:custGeom>
              <a:avLst/>
              <a:gdLst>
                <a:gd name="T0" fmla="*/ 68 w 166"/>
                <a:gd name="T1" fmla="*/ 0 h 396"/>
                <a:gd name="T2" fmla="*/ 80 w 166"/>
                <a:gd name="T3" fmla="*/ 6 h 396"/>
                <a:gd name="T4" fmla="*/ 93 w 166"/>
                <a:gd name="T5" fmla="*/ 14 h 396"/>
                <a:gd name="T6" fmla="*/ 103 w 166"/>
                <a:gd name="T7" fmla="*/ 28 h 396"/>
                <a:gd name="T8" fmla="*/ 115 w 166"/>
                <a:gd name="T9" fmla="*/ 44 h 396"/>
                <a:gd name="T10" fmla="*/ 126 w 166"/>
                <a:gd name="T11" fmla="*/ 62 h 396"/>
                <a:gd name="T12" fmla="*/ 134 w 166"/>
                <a:gd name="T13" fmla="*/ 77 h 396"/>
                <a:gd name="T14" fmla="*/ 141 w 166"/>
                <a:gd name="T15" fmla="*/ 95 h 396"/>
                <a:gd name="T16" fmla="*/ 148 w 166"/>
                <a:gd name="T17" fmla="*/ 107 h 396"/>
                <a:gd name="T18" fmla="*/ 152 w 166"/>
                <a:gd name="T19" fmla="*/ 118 h 396"/>
                <a:gd name="T20" fmla="*/ 162 w 166"/>
                <a:gd name="T21" fmla="*/ 163 h 396"/>
                <a:gd name="T22" fmla="*/ 166 w 166"/>
                <a:gd name="T23" fmla="*/ 203 h 396"/>
                <a:gd name="T24" fmla="*/ 164 w 166"/>
                <a:gd name="T25" fmla="*/ 238 h 396"/>
                <a:gd name="T26" fmla="*/ 157 w 166"/>
                <a:gd name="T27" fmla="*/ 270 h 396"/>
                <a:gd name="T28" fmla="*/ 145 w 166"/>
                <a:gd name="T29" fmla="*/ 296 h 396"/>
                <a:gd name="T30" fmla="*/ 129 w 166"/>
                <a:gd name="T31" fmla="*/ 319 h 396"/>
                <a:gd name="T32" fmla="*/ 112 w 166"/>
                <a:gd name="T33" fmla="*/ 338 h 396"/>
                <a:gd name="T34" fmla="*/ 94 w 166"/>
                <a:gd name="T35" fmla="*/ 354 h 396"/>
                <a:gd name="T36" fmla="*/ 75 w 166"/>
                <a:gd name="T37" fmla="*/ 368 h 396"/>
                <a:gd name="T38" fmla="*/ 56 w 166"/>
                <a:gd name="T39" fmla="*/ 378 h 396"/>
                <a:gd name="T40" fmla="*/ 38 w 166"/>
                <a:gd name="T41" fmla="*/ 385 h 396"/>
                <a:gd name="T42" fmla="*/ 23 w 166"/>
                <a:gd name="T43" fmla="*/ 390 h 396"/>
                <a:gd name="T44" fmla="*/ 11 w 166"/>
                <a:gd name="T45" fmla="*/ 394 h 396"/>
                <a:gd name="T46" fmla="*/ 4 w 166"/>
                <a:gd name="T47" fmla="*/ 396 h 396"/>
                <a:gd name="T48" fmla="*/ 0 w 166"/>
                <a:gd name="T49" fmla="*/ 396 h 396"/>
                <a:gd name="T50" fmla="*/ 12 w 166"/>
                <a:gd name="T51" fmla="*/ 364 h 396"/>
                <a:gd name="T52" fmla="*/ 21 w 166"/>
                <a:gd name="T53" fmla="*/ 329 h 396"/>
                <a:gd name="T54" fmla="*/ 28 w 166"/>
                <a:gd name="T55" fmla="*/ 289 h 396"/>
                <a:gd name="T56" fmla="*/ 31 w 166"/>
                <a:gd name="T57" fmla="*/ 249 h 396"/>
                <a:gd name="T58" fmla="*/ 35 w 166"/>
                <a:gd name="T59" fmla="*/ 207 h 396"/>
                <a:gd name="T60" fmla="*/ 35 w 166"/>
                <a:gd name="T61" fmla="*/ 168 h 396"/>
                <a:gd name="T62" fmla="*/ 35 w 166"/>
                <a:gd name="T63" fmla="*/ 132 h 396"/>
                <a:gd name="T64" fmla="*/ 35 w 166"/>
                <a:gd name="T65" fmla="*/ 102 h 396"/>
                <a:gd name="T66" fmla="*/ 33 w 166"/>
                <a:gd name="T67" fmla="*/ 77 h 396"/>
                <a:gd name="T68" fmla="*/ 33 w 166"/>
                <a:gd name="T69" fmla="*/ 62 h 396"/>
                <a:gd name="T70" fmla="*/ 31 w 166"/>
                <a:gd name="T71" fmla="*/ 56 h 396"/>
                <a:gd name="T72" fmla="*/ 38 w 166"/>
                <a:gd name="T73" fmla="*/ 28 h 396"/>
                <a:gd name="T74" fmla="*/ 47 w 166"/>
                <a:gd name="T75" fmla="*/ 11 h 396"/>
                <a:gd name="T76" fmla="*/ 58 w 166"/>
                <a:gd name="T77" fmla="*/ 2 h 396"/>
                <a:gd name="T78" fmla="*/ 68 w 166"/>
                <a:gd name="T79"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6" h="396">
                  <a:moveTo>
                    <a:pt x="68" y="0"/>
                  </a:moveTo>
                  <a:lnTo>
                    <a:pt x="80" y="6"/>
                  </a:lnTo>
                  <a:lnTo>
                    <a:pt x="93" y="14"/>
                  </a:lnTo>
                  <a:lnTo>
                    <a:pt x="103" y="28"/>
                  </a:lnTo>
                  <a:lnTo>
                    <a:pt x="115" y="44"/>
                  </a:lnTo>
                  <a:lnTo>
                    <a:pt x="126" y="62"/>
                  </a:lnTo>
                  <a:lnTo>
                    <a:pt x="134" y="77"/>
                  </a:lnTo>
                  <a:lnTo>
                    <a:pt x="141" y="95"/>
                  </a:lnTo>
                  <a:lnTo>
                    <a:pt x="148" y="107"/>
                  </a:lnTo>
                  <a:lnTo>
                    <a:pt x="152" y="118"/>
                  </a:lnTo>
                  <a:lnTo>
                    <a:pt x="162" y="163"/>
                  </a:lnTo>
                  <a:lnTo>
                    <a:pt x="166" y="203"/>
                  </a:lnTo>
                  <a:lnTo>
                    <a:pt x="164" y="238"/>
                  </a:lnTo>
                  <a:lnTo>
                    <a:pt x="157" y="270"/>
                  </a:lnTo>
                  <a:lnTo>
                    <a:pt x="145" y="296"/>
                  </a:lnTo>
                  <a:lnTo>
                    <a:pt x="129" y="319"/>
                  </a:lnTo>
                  <a:lnTo>
                    <a:pt x="112" y="338"/>
                  </a:lnTo>
                  <a:lnTo>
                    <a:pt x="94" y="354"/>
                  </a:lnTo>
                  <a:lnTo>
                    <a:pt x="75" y="368"/>
                  </a:lnTo>
                  <a:lnTo>
                    <a:pt x="56" y="378"/>
                  </a:lnTo>
                  <a:lnTo>
                    <a:pt x="38" y="385"/>
                  </a:lnTo>
                  <a:lnTo>
                    <a:pt x="23" y="390"/>
                  </a:lnTo>
                  <a:lnTo>
                    <a:pt x="11" y="394"/>
                  </a:lnTo>
                  <a:lnTo>
                    <a:pt x="4" y="396"/>
                  </a:lnTo>
                  <a:lnTo>
                    <a:pt x="0" y="396"/>
                  </a:lnTo>
                  <a:lnTo>
                    <a:pt x="12" y="364"/>
                  </a:lnTo>
                  <a:lnTo>
                    <a:pt x="21" y="329"/>
                  </a:lnTo>
                  <a:lnTo>
                    <a:pt x="28" y="289"/>
                  </a:lnTo>
                  <a:lnTo>
                    <a:pt x="31" y="249"/>
                  </a:lnTo>
                  <a:lnTo>
                    <a:pt x="35" y="207"/>
                  </a:lnTo>
                  <a:lnTo>
                    <a:pt x="35" y="168"/>
                  </a:lnTo>
                  <a:lnTo>
                    <a:pt x="35" y="132"/>
                  </a:lnTo>
                  <a:lnTo>
                    <a:pt x="35" y="102"/>
                  </a:lnTo>
                  <a:lnTo>
                    <a:pt x="33" y="77"/>
                  </a:lnTo>
                  <a:lnTo>
                    <a:pt x="33" y="62"/>
                  </a:lnTo>
                  <a:lnTo>
                    <a:pt x="31" y="56"/>
                  </a:lnTo>
                  <a:lnTo>
                    <a:pt x="38" y="28"/>
                  </a:lnTo>
                  <a:lnTo>
                    <a:pt x="47" y="11"/>
                  </a:lnTo>
                  <a:lnTo>
                    <a:pt x="58" y="2"/>
                  </a:lnTo>
                  <a:lnTo>
                    <a:pt x="68" y="0"/>
                  </a:lnTo>
                  <a:close/>
                </a:path>
              </a:pathLst>
            </a:custGeom>
            <a:gradFill flip="none" rotWithShape="1">
              <a:gsLst>
                <a:gs pos="100000">
                  <a:schemeClr val="bg1"/>
                </a:gs>
                <a:gs pos="0">
                  <a:schemeClr val="bg1">
                    <a:alpha val="0"/>
                  </a:schemeClr>
                </a:gs>
              </a:gsLst>
              <a:lin ang="5400000" scaled="0"/>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grpSp>
      <p:grpSp>
        <p:nvGrpSpPr>
          <p:cNvPr id="37" name="Group 231">
            <a:extLst>
              <a:ext uri="{FF2B5EF4-FFF2-40B4-BE49-F238E27FC236}">
                <a16:creationId xmlns:a16="http://schemas.microsoft.com/office/drawing/2014/main" id="{C53A41A2-203C-6F49-908B-BD100933A234}"/>
              </a:ext>
            </a:extLst>
          </p:cNvPr>
          <p:cNvGrpSpPr>
            <a:grpSpLocks noChangeAspect="1"/>
          </p:cNvGrpSpPr>
          <p:nvPr/>
        </p:nvGrpSpPr>
        <p:grpSpPr>
          <a:xfrm>
            <a:off x="2076377" y="1946062"/>
            <a:ext cx="174737" cy="174438"/>
            <a:chOff x="7590903" y="2871145"/>
            <a:chExt cx="1220219" cy="1118657"/>
          </a:xfrm>
          <a:effectLst>
            <a:outerShdw blurRad="25400" dist="50800" dir="2700000" algn="tl" rotWithShape="0">
              <a:prstClr val="black">
                <a:alpha val="35000"/>
              </a:prstClr>
            </a:outerShdw>
          </a:effectLst>
        </p:grpSpPr>
        <p:sp>
          <p:nvSpPr>
            <p:cNvPr id="77" name="Freeform 9">
              <a:extLst>
                <a:ext uri="{FF2B5EF4-FFF2-40B4-BE49-F238E27FC236}">
                  <a16:creationId xmlns:a16="http://schemas.microsoft.com/office/drawing/2014/main" id="{0562052D-1545-9140-98BD-D2FD2BFE2978}"/>
                </a:ext>
              </a:extLst>
            </p:cNvPr>
            <p:cNvSpPr>
              <a:spLocks/>
            </p:cNvSpPr>
            <p:nvPr/>
          </p:nvSpPr>
          <p:spPr bwMode="auto">
            <a:xfrm>
              <a:off x="7590903" y="2871145"/>
              <a:ext cx="1220219" cy="1118657"/>
            </a:xfrm>
            <a:prstGeom prst="ellipse">
              <a:avLst/>
            </a:prstGeom>
            <a:solidFill>
              <a:srgbClr val="C00000"/>
            </a:solidFill>
            <a:ln w="12700">
              <a:solidFill>
                <a:srgbClr val="C00000"/>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78" name="Freeform 15">
              <a:extLst>
                <a:ext uri="{FF2B5EF4-FFF2-40B4-BE49-F238E27FC236}">
                  <a16:creationId xmlns:a16="http://schemas.microsoft.com/office/drawing/2014/main" id="{8716E328-CE33-8945-9F74-BE42ABBAF0AF}"/>
                </a:ext>
              </a:extLst>
            </p:cNvPr>
            <p:cNvSpPr>
              <a:spLocks/>
            </p:cNvSpPr>
            <p:nvPr/>
          </p:nvSpPr>
          <p:spPr bwMode="auto">
            <a:xfrm>
              <a:off x="7791083" y="2971235"/>
              <a:ext cx="922892" cy="830161"/>
            </a:xfrm>
            <a:custGeom>
              <a:avLst/>
              <a:gdLst>
                <a:gd name="T0" fmla="*/ 314 w 627"/>
                <a:gd name="T1" fmla="*/ 0 h 564"/>
                <a:gd name="T2" fmla="*/ 370 w 627"/>
                <a:gd name="T3" fmla="*/ 5 h 564"/>
                <a:gd name="T4" fmla="*/ 422 w 627"/>
                <a:gd name="T5" fmla="*/ 17 h 564"/>
                <a:gd name="T6" fmla="*/ 471 w 627"/>
                <a:gd name="T7" fmla="*/ 38 h 564"/>
                <a:gd name="T8" fmla="*/ 515 w 627"/>
                <a:gd name="T9" fmla="*/ 66 h 564"/>
                <a:gd name="T10" fmla="*/ 553 w 627"/>
                <a:gd name="T11" fmla="*/ 99 h 564"/>
                <a:gd name="T12" fmla="*/ 585 w 627"/>
                <a:gd name="T13" fmla="*/ 140 h 564"/>
                <a:gd name="T14" fmla="*/ 607 w 627"/>
                <a:gd name="T15" fmla="*/ 183 h 564"/>
                <a:gd name="T16" fmla="*/ 621 w 627"/>
                <a:gd name="T17" fmla="*/ 231 h 564"/>
                <a:gd name="T18" fmla="*/ 627 w 627"/>
                <a:gd name="T19" fmla="*/ 281 h 564"/>
                <a:gd name="T20" fmla="*/ 621 w 627"/>
                <a:gd name="T21" fmla="*/ 334 h 564"/>
                <a:gd name="T22" fmla="*/ 607 w 627"/>
                <a:gd name="T23" fmla="*/ 381 h 564"/>
                <a:gd name="T24" fmla="*/ 585 w 627"/>
                <a:gd name="T25" fmla="*/ 425 h 564"/>
                <a:gd name="T26" fmla="*/ 553 w 627"/>
                <a:gd name="T27" fmla="*/ 465 h 564"/>
                <a:gd name="T28" fmla="*/ 515 w 627"/>
                <a:gd name="T29" fmla="*/ 498 h 564"/>
                <a:gd name="T30" fmla="*/ 471 w 627"/>
                <a:gd name="T31" fmla="*/ 526 h 564"/>
                <a:gd name="T32" fmla="*/ 422 w 627"/>
                <a:gd name="T33" fmla="*/ 547 h 564"/>
                <a:gd name="T34" fmla="*/ 370 w 627"/>
                <a:gd name="T35" fmla="*/ 559 h 564"/>
                <a:gd name="T36" fmla="*/ 314 w 627"/>
                <a:gd name="T37" fmla="*/ 564 h 564"/>
                <a:gd name="T38" fmla="*/ 257 w 627"/>
                <a:gd name="T39" fmla="*/ 559 h 564"/>
                <a:gd name="T40" fmla="*/ 204 w 627"/>
                <a:gd name="T41" fmla="*/ 547 h 564"/>
                <a:gd name="T42" fmla="*/ 155 w 627"/>
                <a:gd name="T43" fmla="*/ 526 h 564"/>
                <a:gd name="T44" fmla="*/ 112 w 627"/>
                <a:gd name="T45" fmla="*/ 498 h 564"/>
                <a:gd name="T46" fmla="*/ 73 w 627"/>
                <a:gd name="T47" fmla="*/ 465 h 564"/>
                <a:gd name="T48" fmla="*/ 42 w 627"/>
                <a:gd name="T49" fmla="*/ 425 h 564"/>
                <a:gd name="T50" fmla="*/ 19 w 627"/>
                <a:gd name="T51" fmla="*/ 381 h 564"/>
                <a:gd name="T52" fmla="*/ 5 w 627"/>
                <a:gd name="T53" fmla="*/ 334 h 564"/>
                <a:gd name="T54" fmla="*/ 0 w 627"/>
                <a:gd name="T55" fmla="*/ 281 h 564"/>
                <a:gd name="T56" fmla="*/ 5 w 627"/>
                <a:gd name="T57" fmla="*/ 231 h 564"/>
                <a:gd name="T58" fmla="*/ 19 w 627"/>
                <a:gd name="T59" fmla="*/ 183 h 564"/>
                <a:gd name="T60" fmla="*/ 42 w 627"/>
                <a:gd name="T61" fmla="*/ 140 h 564"/>
                <a:gd name="T62" fmla="*/ 73 w 627"/>
                <a:gd name="T63" fmla="*/ 99 h 564"/>
                <a:gd name="T64" fmla="*/ 112 w 627"/>
                <a:gd name="T65" fmla="*/ 66 h 564"/>
                <a:gd name="T66" fmla="*/ 155 w 627"/>
                <a:gd name="T67" fmla="*/ 38 h 564"/>
                <a:gd name="T68" fmla="*/ 204 w 627"/>
                <a:gd name="T69" fmla="*/ 17 h 564"/>
                <a:gd name="T70" fmla="*/ 257 w 627"/>
                <a:gd name="T71" fmla="*/ 5 h 564"/>
                <a:gd name="T72" fmla="*/ 314 w 627"/>
                <a:gd name="T73" fmla="*/ 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7" h="564">
                  <a:moveTo>
                    <a:pt x="314" y="0"/>
                  </a:moveTo>
                  <a:lnTo>
                    <a:pt x="370" y="5"/>
                  </a:lnTo>
                  <a:lnTo>
                    <a:pt x="422" y="17"/>
                  </a:lnTo>
                  <a:lnTo>
                    <a:pt x="471" y="38"/>
                  </a:lnTo>
                  <a:lnTo>
                    <a:pt x="515" y="66"/>
                  </a:lnTo>
                  <a:lnTo>
                    <a:pt x="553" y="99"/>
                  </a:lnTo>
                  <a:lnTo>
                    <a:pt x="585" y="140"/>
                  </a:lnTo>
                  <a:lnTo>
                    <a:pt x="607" y="183"/>
                  </a:lnTo>
                  <a:lnTo>
                    <a:pt x="621" y="231"/>
                  </a:lnTo>
                  <a:lnTo>
                    <a:pt x="627" y="281"/>
                  </a:lnTo>
                  <a:lnTo>
                    <a:pt x="621" y="334"/>
                  </a:lnTo>
                  <a:lnTo>
                    <a:pt x="607" y="381"/>
                  </a:lnTo>
                  <a:lnTo>
                    <a:pt x="585" y="425"/>
                  </a:lnTo>
                  <a:lnTo>
                    <a:pt x="553" y="465"/>
                  </a:lnTo>
                  <a:lnTo>
                    <a:pt x="515" y="498"/>
                  </a:lnTo>
                  <a:lnTo>
                    <a:pt x="471" y="526"/>
                  </a:lnTo>
                  <a:lnTo>
                    <a:pt x="422" y="547"/>
                  </a:lnTo>
                  <a:lnTo>
                    <a:pt x="370" y="559"/>
                  </a:lnTo>
                  <a:lnTo>
                    <a:pt x="314" y="564"/>
                  </a:lnTo>
                  <a:lnTo>
                    <a:pt x="257" y="559"/>
                  </a:lnTo>
                  <a:lnTo>
                    <a:pt x="204" y="547"/>
                  </a:lnTo>
                  <a:lnTo>
                    <a:pt x="155" y="526"/>
                  </a:lnTo>
                  <a:lnTo>
                    <a:pt x="112" y="498"/>
                  </a:lnTo>
                  <a:lnTo>
                    <a:pt x="73" y="465"/>
                  </a:lnTo>
                  <a:lnTo>
                    <a:pt x="42" y="425"/>
                  </a:lnTo>
                  <a:lnTo>
                    <a:pt x="19" y="381"/>
                  </a:lnTo>
                  <a:lnTo>
                    <a:pt x="5" y="334"/>
                  </a:lnTo>
                  <a:lnTo>
                    <a:pt x="0" y="281"/>
                  </a:lnTo>
                  <a:lnTo>
                    <a:pt x="5" y="231"/>
                  </a:lnTo>
                  <a:lnTo>
                    <a:pt x="19" y="183"/>
                  </a:lnTo>
                  <a:lnTo>
                    <a:pt x="42" y="140"/>
                  </a:lnTo>
                  <a:lnTo>
                    <a:pt x="73" y="99"/>
                  </a:lnTo>
                  <a:lnTo>
                    <a:pt x="112" y="66"/>
                  </a:lnTo>
                  <a:lnTo>
                    <a:pt x="155" y="38"/>
                  </a:lnTo>
                  <a:lnTo>
                    <a:pt x="204" y="17"/>
                  </a:lnTo>
                  <a:lnTo>
                    <a:pt x="257" y="5"/>
                  </a:lnTo>
                  <a:lnTo>
                    <a:pt x="314" y="0"/>
                  </a:lnTo>
                  <a:close/>
                </a:path>
              </a:pathLst>
            </a:custGeom>
            <a:gradFill flip="none" rotWithShape="1">
              <a:gsLst>
                <a:gs pos="0">
                  <a:srgbClr val="C00000"/>
                </a:gs>
                <a:gs pos="100000">
                  <a:schemeClr val="bg1"/>
                </a:gs>
              </a:gsLst>
              <a:lin ang="16200000" scaled="1"/>
              <a:tileRect/>
            </a:gradFill>
            <a:ln w="0">
              <a:solidFill>
                <a:srgbClr val="C00000"/>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79" name="Freeform 228">
              <a:extLst>
                <a:ext uri="{FF2B5EF4-FFF2-40B4-BE49-F238E27FC236}">
                  <a16:creationId xmlns:a16="http://schemas.microsoft.com/office/drawing/2014/main" id="{72796DC1-2DEC-FD42-B45C-BF1C4816DF94}"/>
                </a:ext>
              </a:extLst>
            </p:cNvPr>
            <p:cNvSpPr>
              <a:spLocks/>
            </p:cNvSpPr>
            <p:nvPr/>
          </p:nvSpPr>
          <p:spPr bwMode="auto">
            <a:xfrm rot="20674582">
              <a:off x="7629218" y="3410802"/>
              <a:ext cx="203672" cy="288062"/>
            </a:xfrm>
            <a:custGeom>
              <a:avLst/>
              <a:gdLst>
                <a:gd name="T0" fmla="*/ 153 w 251"/>
                <a:gd name="T1" fmla="*/ 0 h 355"/>
                <a:gd name="T2" fmla="*/ 160 w 251"/>
                <a:gd name="T3" fmla="*/ 4 h 355"/>
                <a:gd name="T4" fmla="*/ 164 w 251"/>
                <a:gd name="T5" fmla="*/ 13 h 355"/>
                <a:gd name="T6" fmla="*/ 164 w 251"/>
                <a:gd name="T7" fmla="*/ 28 h 355"/>
                <a:gd name="T8" fmla="*/ 162 w 251"/>
                <a:gd name="T9" fmla="*/ 49 h 355"/>
                <a:gd name="T10" fmla="*/ 160 w 251"/>
                <a:gd name="T11" fmla="*/ 72 h 355"/>
                <a:gd name="T12" fmla="*/ 155 w 251"/>
                <a:gd name="T13" fmla="*/ 95 h 355"/>
                <a:gd name="T14" fmla="*/ 152 w 251"/>
                <a:gd name="T15" fmla="*/ 119 h 355"/>
                <a:gd name="T16" fmla="*/ 146 w 251"/>
                <a:gd name="T17" fmla="*/ 142 h 355"/>
                <a:gd name="T18" fmla="*/ 143 w 251"/>
                <a:gd name="T19" fmla="*/ 163 h 355"/>
                <a:gd name="T20" fmla="*/ 139 w 251"/>
                <a:gd name="T21" fmla="*/ 179 h 355"/>
                <a:gd name="T22" fmla="*/ 138 w 251"/>
                <a:gd name="T23" fmla="*/ 208 h 355"/>
                <a:gd name="T24" fmla="*/ 141 w 251"/>
                <a:gd name="T25" fmla="*/ 236 h 355"/>
                <a:gd name="T26" fmla="*/ 152 w 251"/>
                <a:gd name="T27" fmla="*/ 257 h 355"/>
                <a:gd name="T28" fmla="*/ 164 w 251"/>
                <a:gd name="T29" fmla="*/ 275 h 355"/>
                <a:gd name="T30" fmla="*/ 180 w 251"/>
                <a:gd name="T31" fmla="*/ 290 h 355"/>
                <a:gd name="T32" fmla="*/ 195 w 251"/>
                <a:gd name="T33" fmla="*/ 301 h 355"/>
                <a:gd name="T34" fmla="*/ 213 w 251"/>
                <a:gd name="T35" fmla="*/ 310 h 355"/>
                <a:gd name="T36" fmla="*/ 227 w 251"/>
                <a:gd name="T37" fmla="*/ 315 h 355"/>
                <a:gd name="T38" fmla="*/ 239 w 251"/>
                <a:gd name="T39" fmla="*/ 318 h 355"/>
                <a:gd name="T40" fmla="*/ 248 w 251"/>
                <a:gd name="T41" fmla="*/ 320 h 355"/>
                <a:gd name="T42" fmla="*/ 251 w 251"/>
                <a:gd name="T43" fmla="*/ 322 h 355"/>
                <a:gd name="T44" fmla="*/ 251 w 251"/>
                <a:gd name="T45" fmla="*/ 322 h 355"/>
                <a:gd name="T46" fmla="*/ 251 w 251"/>
                <a:gd name="T47" fmla="*/ 322 h 355"/>
                <a:gd name="T48" fmla="*/ 249 w 251"/>
                <a:gd name="T49" fmla="*/ 324 h 355"/>
                <a:gd name="T50" fmla="*/ 249 w 251"/>
                <a:gd name="T51" fmla="*/ 325 h 355"/>
                <a:gd name="T52" fmla="*/ 246 w 251"/>
                <a:gd name="T53" fmla="*/ 329 h 355"/>
                <a:gd name="T54" fmla="*/ 244 w 251"/>
                <a:gd name="T55" fmla="*/ 334 h 355"/>
                <a:gd name="T56" fmla="*/ 241 w 251"/>
                <a:gd name="T57" fmla="*/ 338 h 355"/>
                <a:gd name="T58" fmla="*/ 237 w 251"/>
                <a:gd name="T59" fmla="*/ 339 h 355"/>
                <a:gd name="T60" fmla="*/ 234 w 251"/>
                <a:gd name="T61" fmla="*/ 341 h 355"/>
                <a:gd name="T62" fmla="*/ 230 w 251"/>
                <a:gd name="T63" fmla="*/ 343 h 355"/>
                <a:gd name="T64" fmla="*/ 230 w 251"/>
                <a:gd name="T65" fmla="*/ 343 h 355"/>
                <a:gd name="T66" fmla="*/ 193 w 251"/>
                <a:gd name="T67" fmla="*/ 353 h 355"/>
                <a:gd name="T68" fmla="*/ 160 w 251"/>
                <a:gd name="T69" fmla="*/ 355 h 355"/>
                <a:gd name="T70" fmla="*/ 132 w 251"/>
                <a:gd name="T71" fmla="*/ 352 h 355"/>
                <a:gd name="T72" fmla="*/ 106 w 251"/>
                <a:gd name="T73" fmla="*/ 341 h 355"/>
                <a:gd name="T74" fmla="*/ 85 w 251"/>
                <a:gd name="T75" fmla="*/ 327 h 355"/>
                <a:gd name="T76" fmla="*/ 66 w 251"/>
                <a:gd name="T77" fmla="*/ 311 h 355"/>
                <a:gd name="T78" fmla="*/ 49 w 251"/>
                <a:gd name="T79" fmla="*/ 292 h 355"/>
                <a:gd name="T80" fmla="*/ 36 w 251"/>
                <a:gd name="T81" fmla="*/ 273 h 355"/>
                <a:gd name="T82" fmla="*/ 26 w 251"/>
                <a:gd name="T83" fmla="*/ 256 h 355"/>
                <a:gd name="T84" fmla="*/ 17 w 251"/>
                <a:gd name="T85" fmla="*/ 238 h 355"/>
                <a:gd name="T86" fmla="*/ 12 w 251"/>
                <a:gd name="T87" fmla="*/ 226 h 355"/>
                <a:gd name="T88" fmla="*/ 8 w 251"/>
                <a:gd name="T89" fmla="*/ 217 h 355"/>
                <a:gd name="T90" fmla="*/ 7 w 251"/>
                <a:gd name="T91" fmla="*/ 214 h 355"/>
                <a:gd name="T92" fmla="*/ 0 w 251"/>
                <a:gd name="T93" fmla="*/ 172 h 355"/>
                <a:gd name="T94" fmla="*/ 0 w 251"/>
                <a:gd name="T95" fmla="*/ 137 h 355"/>
                <a:gd name="T96" fmla="*/ 5 w 251"/>
                <a:gd name="T97" fmla="*/ 107 h 355"/>
                <a:gd name="T98" fmla="*/ 15 w 251"/>
                <a:gd name="T99" fmla="*/ 82 h 355"/>
                <a:gd name="T100" fmla="*/ 28 w 251"/>
                <a:gd name="T101" fmla="*/ 62 h 355"/>
                <a:gd name="T102" fmla="*/ 43 w 251"/>
                <a:gd name="T103" fmla="*/ 44 h 355"/>
                <a:gd name="T104" fmla="*/ 61 w 251"/>
                <a:gd name="T105" fmla="*/ 30 h 355"/>
                <a:gd name="T106" fmla="*/ 80 w 251"/>
                <a:gd name="T107" fmla="*/ 20 h 355"/>
                <a:gd name="T108" fmla="*/ 97 w 251"/>
                <a:gd name="T109" fmla="*/ 13 h 355"/>
                <a:gd name="T110" fmla="*/ 115 w 251"/>
                <a:gd name="T111" fmla="*/ 7 h 355"/>
                <a:gd name="T112" fmla="*/ 131 w 251"/>
                <a:gd name="T113" fmla="*/ 4 h 355"/>
                <a:gd name="T114" fmla="*/ 143 w 251"/>
                <a:gd name="T115" fmla="*/ 2 h 355"/>
                <a:gd name="T116" fmla="*/ 150 w 251"/>
                <a:gd name="T117" fmla="*/ 0 h 355"/>
                <a:gd name="T118" fmla="*/ 153 w 251"/>
                <a:gd name="T119"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1" h="355">
                  <a:moveTo>
                    <a:pt x="153" y="0"/>
                  </a:moveTo>
                  <a:lnTo>
                    <a:pt x="160" y="4"/>
                  </a:lnTo>
                  <a:lnTo>
                    <a:pt x="164" y="13"/>
                  </a:lnTo>
                  <a:lnTo>
                    <a:pt x="164" y="28"/>
                  </a:lnTo>
                  <a:lnTo>
                    <a:pt x="162" y="49"/>
                  </a:lnTo>
                  <a:lnTo>
                    <a:pt x="160" y="72"/>
                  </a:lnTo>
                  <a:lnTo>
                    <a:pt x="155" y="95"/>
                  </a:lnTo>
                  <a:lnTo>
                    <a:pt x="152" y="119"/>
                  </a:lnTo>
                  <a:lnTo>
                    <a:pt x="146" y="142"/>
                  </a:lnTo>
                  <a:lnTo>
                    <a:pt x="143" y="163"/>
                  </a:lnTo>
                  <a:lnTo>
                    <a:pt x="139" y="179"/>
                  </a:lnTo>
                  <a:lnTo>
                    <a:pt x="138" y="208"/>
                  </a:lnTo>
                  <a:lnTo>
                    <a:pt x="141" y="236"/>
                  </a:lnTo>
                  <a:lnTo>
                    <a:pt x="152" y="257"/>
                  </a:lnTo>
                  <a:lnTo>
                    <a:pt x="164" y="275"/>
                  </a:lnTo>
                  <a:lnTo>
                    <a:pt x="180" y="290"/>
                  </a:lnTo>
                  <a:lnTo>
                    <a:pt x="195" y="301"/>
                  </a:lnTo>
                  <a:lnTo>
                    <a:pt x="213" y="310"/>
                  </a:lnTo>
                  <a:lnTo>
                    <a:pt x="227" y="315"/>
                  </a:lnTo>
                  <a:lnTo>
                    <a:pt x="239" y="318"/>
                  </a:lnTo>
                  <a:lnTo>
                    <a:pt x="248" y="320"/>
                  </a:lnTo>
                  <a:lnTo>
                    <a:pt x="251" y="322"/>
                  </a:lnTo>
                  <a:lnTo>
                    <a:pt x="251" y="322"/>
                  </a:lnTo>
                  <a:lnTo>
                    <a:pt x="251" y="322"/>
                  </a:lnTo>
                  <a:lnTo>
                    <a:pt x="249" y="324"/>
                  </a:lnTo>
                  <a:lnTo>
                    <a:pt x="249" y="325"/>
                  </a:lnTo>
                  <a:lnTo>
                    <a:pt x="246" y="329"/>
                  </a:lnTo>
                  <a:lnTo>
                    <a:pt x="244" y="334"/>
                  </a:lnTo>
                  <a:lnTo>
                    <a:pt x="241" y="338"/>
                  </a:lnTo>
                  <a:lnTo>
                    <a:pt x="237" y="339"/>
                  </a:lnTo>
                  <a:lnTo>
                    <a:pt x="234" y="341"/>
                  </a:lnTo>
                  <a:lnTo>
                    <a:pt x="230" y="343"/>
                  </a:lnTo>
                  <a:lnTo>
                    <a:pt x="230" y="343"/>
                  </a:lnTo>
                  <a:lnTo>
                    <a:pt x="193" y="353"/>
                  </a:lnTo>
                  <a:lnTo>
                    <a:pt x="160" y="355"/>
                  </a:lnTo>
                  <a:lnTo>
                    <a:pt x="132" y="352"/>
                  </a:lnTo>
                  <a:lnTo>
                    <a:pt x="106" y="341"/>
                  </a:lnTo>
                  <a:lnTo>
                    <a:pt x="85" y="327"/>
                  </a:lnTo>
                  <a:lnTo>
                    <a:pt x="66" y="311"/>
                  </a:lnTo>
                  <a:lnTo>
                    <a:pt x="49" y="292"/>
                  </a:lnTo>
                  <a:lnTo>
                    <a:pt x="36" y="273"/>
                  </a:lnTo>
                  <a:lnTo>
                    <a:pt x="26" y="256"/>
                  </a:lnTo>
                  <a:lnTo>
                    <a:pt x="17" y="238"/>
                  </a:lnTo>
                  <a:lnTo>
                    <a:pt x="12" y="226"/>
                  </a:lnTo>
                  <a:lnTo>
                    <a:pt x="8" y="217"/>
                  </a:lnTo>
                  <a:lnTo>
                    <a:pt x="7" y="214"/>
                  </a:lnTo>
                  <a:lnTo>
                    <a:pt x="0" y="172"/>
                  </a:lnTo>
                  <a:lnTo>
                    <a:pt x="0" y="137"/>
                  </a:lnTo>
                  <a:lnTo>
                    <a:pt x="5" y="107"/>
                  </a:lnTo>
                  <a:lnTo>
                    <a:pt x="15" y="82"/>
                  </a:lnTo>
                  <a:lnTo>
                    <a:pt x="28" y="62"/>
                  </a:lnTo>
                  <a:lnTo>
                    <a:pt x="43" y="44"/>
                  </a:lnTo>
                  <a:lnTo>
                    <a:pt x="61" y="30"/>
                  </a:lnTo>
                  <a:lnTo>
                    <a:pt x="80" y="20"/>
                  </a:lnTo>
                  <a:lnTo>
                    <a:pt x="97" y="13"/>
                  </a:lnTo>
                  <a:lnTo>
                    <a:pt x="115" y="7"/>
                  </a:lnTo>
                  <a:lnTo>
                    <a:pt x="131" y="4"/>
                  </a:lnTo>
                  <a:lnTo>
                    <a:pt x="143" y="2"/>
                  </a:lnTo>
                  <a:lnTo>
                    <a:pt x="150" y="0"/>
                  </a:lnTo>
                  <a:lnTo>
                    <a:pt x="153" y="0"/>
                  </a:lnTo>
                  <a:close/>
                </a:path>
              </a:pathLst>
            </a:custGeom>
            <a:gradFill flip="none" rotWithShape="1">
              <a:gsLst>
                <a:gs pos="100000">
                  <a:schemeClr val="bg1"/>
                </a:gs>
                <a:gs pos="0">
                  <a:schemeClr val="bg1">
                    <a:alpha val="0"/>
                  </a:schemeClr>
                </a:gs>
              </a:gsLst>
              <a:lin ang="0" scaled="1"/>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sp>
          <p:nvSpPr>
            <p:cNvPr id="80" name="Freeform 229">
              <a:extLst>
                <a:ext uri="{FF2B5EF4-FFF2-40B4-BE49-F238E27FC236}">
                  <a16:creationId xmlns:a16="http://schemas.microsoft.com/office/drawing/2014/main" id="{8FFA69C2-8AE6-B841-A9D9-BF0C1CBFA6E3}"/>
                </a:ext>
              </a:extLst>
            </p:cNvPr>
            <p:cNvSpPr>
              <a:spLocks/>
            </p:cNvSpPr>
            <p:nvPr/>
          </p:nvSpPr>
          <p:spPr bwMode="auto">
            <a:xfrm>
              <a:off x="8543925" y="3063648"/>
              <a:ext cx="219076" cy="732212"/>
            </a:xfrm>
            <a:custGeom>
              <a:avLst/>
              <a:gdLst>
                <a:gd name="T0" fmla="*/ 68 w 166"/>
                <a:gd name="T1" fmla="*/ 0 h 396"/>
                <a:gd name="T2" fmla="*/ 80 w 166"/>
                <a:gd name="T3" fmla="*/ 6 h 396"/>
                <a:gd name="T4" fmla="*/ 93 w 166"/>
                <a:gd name="T5" fmla="*/ 14 h 396"/>
                <a:gd name="T6" fmla="*/ 103 w 166"/>
                <a:gd name="T7" fmla="*/ 28 h 396"/>
                <a:gd name="T8" fmla="*/ 115 w 166"/>
                <a:gd name="T9" fmla="*/ 44 h 396"/>
                <a:gd name="T10" fmla="*/ 126 w 166"/>
                <a:gd name="T11" fmla="*/ 62 h 396"/>
                <a:gd name="T12" fmla="*/ 134 w 166"/>
                <a:gd name="T13" fmla="*/ 77 h 396"/>
                <a:gd name="T14" fmla="*/ 141 w 166"/>
                <a:gd name="T15" fmla="*/ 95 h 396"/>
                <a:gd name="T16" fmla="*/ 148 w 166"/>
                <a:gd name="T17" fmla="*/ 107 h 396"/>
                <a:gd name="T18" fmla="*/ 152 w 166"/>
                <a:gd name="T19" fmla="*/ 118 h 396"/>
                <a:gd name="T20" fmla="*/ 162 w 166"/>
                <a:gd name="T21" fmla="*/ 163 h 396"/>
                <a:gd name="T22" fmla="*/ 166 w 166"/>
                <a:gd name="T23" fmla="*/ 203 h 396"/>
                <a:gd name="T24" fmla="*/ 164 w 166"/>
                <a:gd name="T25" fmla="*/ 238 h 396"/>
                <a:gd name="T26" fmla="*/ 157 w 166"/>
                <a:gd name="T27" fmla="*/ 270 h 396"/>
                <a:gd name="T28" fmla="*/ 145 w 166"/>
                <a:gd name="T29" fmla="*/ 296 h 396"/>
                <a:gd name="T30" fmla="*/ 129 w 166"/>
                <a:gd name="T31" fmla="*/ 319 h 396"/>
                <a:gd name="T32" fmla="*/ 112 w 166"/>
                <a:gd name="T33" fmla="*/ 338 h 396"/>
                <a:gd name="T34" fmla="*/ 94 w 166"/>
                <a:gd name="T35" fmla="*/ 354 h 396"/>
                <a:gd name="T36" fmla="*/ 75 w 166"/>
                <a:gd name="T37" fmla="*/ 368 h 396"/>
                <a:gd name="T38" fmla="*/ 56 w 166"/>
                <a:gd name="T39" fmla="*/ 378 h 396"/>
                <a:gd name="T40" fmla="*/ 38 w 166"/>
                <a:gd name="T41" fmla="*/ 385 h 396"/>
                <a:gd name="T42" fmla="*/ 23 w 166"/>
                <a:gd name="T43" fmla="*/ 390 h 396"/>
                <a:gd name="T44" fmla="*/ 11 w 166"/>
                <a:gd name="T45" fmla="*/ 394 h 396"/>
                <a:gd name="T46" fmla="*/ 4 w 166"/>
                <a:gd name="T47" fmla="*/ 396 h 396"/>
                <a:gd name="T48" fmla="*/ 0 w 166"/>
                <a:gd name="T49" fmla="*/ 396 h 396"/>
                <a:gd name="T50" fmla="*/ 12 w 166"/>
                <a:gd name="T51" fmla="*/ 364 h 396"/>
                <a:gd name="T52" fmla="*/ 21 w 166"/>
                <a:gd name="T53" fmla="*/ 329 h 396"/>
                <a:gd name="T54" fmla="*/ 28 w 166"/>
                <a:gd name="T55" fmla="*/ 289 h 396"/>
                <a:gd name="T56" fmla="*/ 31 w 166"/>
                <a:gd name="T57" fmla="*/ 249 h 396"/>
                <a:gd name="T58" fmla="*/ 35 w 166"/>
                <a:gd name="T59" fmla="*/ 207 h 396"/>
                <a:gd name="T60" fmla="*/ 35 w 166"/>
                <a:gd name="T61" fmla="*/ 168 h 396"/>
                <a:gd name="T62" fmla="*/ 35 w 166"/>
                <a:gd name="T63" fmla="*/ 132 h 396"/>
                <a:gd name="T64" fmla="*/ 35 w 166"/>
                <a:gd name="T65" fmla="*/ 102 h 396"/>
                <a:gd name="T66" fmla="*/ 33 w 166"/>
                <a:gd name="T67" fmla="*/ 77 h 396"/>
                <a:gd name="T68" fmla="*/ 33 w 166"/>
                <a:gd name="T69" fmla="*/ 62 h 396"/>
                <a:gd name="T70" fmla="*/ 31 w 166"/>
                <a:gd name="T71" fmla="*/ 56 h 396"/>
                <a:gd name="T72" fmla="*/ 38 w 166"/>
                <a:gd name="T73" fmla="*/ 28 h 396"/>
                <a:gd name="T74" fmla="*/ 47 w 166"/>
                <a:gd name="T75" fmla="*/ 11 h 396"/>
                <a:gd name="T76" fmla="*/ 58 w 166"/>
                <a:gd name="T77" fmla="*/ 2 h 396"/>
                <a:gd name="T78" fmla="*/ 68 w 166"/>
                <a:gd name="T79"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6" h="396">
                  <a:moveTo>
                    <a:pt x="68" y="0"/>
                  </a:moveTo>
                  <a:lnTo>
                    <a:pt x="80" y="6"/>
                  </a:lnTo>
                  <a:lnTo>
                    <a:pt x="93" y="14"/>
                  </a:lnTo>
                  <a:lnTo>
                    <a:pt x="103" y="28"/>
                  </a:lnTo>
                  <a:lnTo>
                    <a:pt x="115" y="44"/>
                  </a:lnTo>
                  <a:lnTo>
                    <a:pt x="126" y="62"/>
                  </a:lnTo>
                  <a:lnTo>
                    <a:pt x="134" y="77"/>
                  </a:lnTo>
                  <a:lnTo>
                    <a:pt x="141" y="95"/>
                  </a:lnTo>
                  <a:lnTo>
                    <a:pt x="148" y="107"/>
                  </a:lnTo>
                  <a:lnTo>
                    <a:pt x="152" y="118"/>
                  </a:lnTo>
                  <a:lnTo>
                    <a:pt x="162" y="163"/>
                  </a:lnTo>
                  <a:lnTo>
                    <a:pt x="166" y="203"/>
                  </a:lnTo>
                  <a:lnTo>
                    <a:pt x="164" y="238"/>
                  </a:lnTo>
                  <a:lnTo>
                    <a:pt x="157" y="270"/>
                  </a:lnTo>
                  <a:lnTo>
                    <a:pt x="145" y="296"/>
                  </a:lnTo>
                  <a:lnTo>
                    <a:pt x="129" y="319"/>
                  </a:lnTo>
                  <a:lnTo>
                    <a:pt x="112" y="338"/>
                  </a:lnTo>
                  <a:lnTo>
                    <a:pt x="94" y="354"/>
                  </a:lnTo>
                  <a:lnTo>
                    <a:pt x="75" y="368"/>
                  </a:lnTo>
                  <a:lnTo>
                    <a:pt x="56" y="378"/>
                  </a:lnTo>
                  <a:lnTo>
                    <a:pt x="38" y="385"/>
                  </a:lnTo>
                  <a:lnTo>
                    <a:pt x="23" y="390"/>
                  </a:lnTo>
                  <a:lnTo>
                    <a:pt x="11" y="394"/>
                  </a:lnTo>
                  <a:lnTo>
                    <a:pt x="4" y="396"/>
                  </a:lnTo>
                  <a:lnTo>
                    <a:pt x="0" y="396"/>
                  </a:lnTo>
                  <a:lnTo>
                    <a:pt x="12" y="364"/>
                  </a:lnTo>
                  <a:lnTo>
                    <a:pt x="21" y="329"/>
                  </a:lnTo>
                  <a:lnTo>
                    <a:pt x="28" y="289"/>
                  </a:lnTo>
                  <a:lnTo>
                    <a:pt x="31" y="249"/>
                  </a:lnTo>
                  <a:lnTo>
                    <a:pt x="35" y="207"/>
                  </a:lnTo>
                  <a:lnTo>
                    <a:pt x="35" y="168"/>
                  </a:lnTo>
                  <a:lnTo>
                    <a:pt x="35" y="132"/>
                  </a:lnTo>
                  <a:lnTo>
                    <a:pt x="35" y="102"/>
                  </a:lnTo>
                  <a:lnTo>
                    <a:pt x="33" y="77"/>
                  </a:lnTo>
                  <a:lnTo>
                    <a:pt x="33" y="62"/>
                  </a:lnTo>
                  <a:lnTo>
                    <a:pt x="31" y="56"/>
                  </a:lnTo>
                  <a:lnTo>
                    <a:pt x="38" y="28"/>
                  </a:lnTo>
                  <a:lnTo>
                    <a:pt x="47" y="11"/>
                  </a:lnTo>
                  <a:lnTo>
                    <a:pt x="58" y="2"/>
                  </a:lnTo>
                  <a:lnTo>
                    <a:pt x="68" y="0"/>
                  </a:lnTo>
                  <a:close/>
                </a:path>
              </a:pathLst>
            </a:custGeom>
            <a:gradFill flip="none" rotWithShape="1">
              <a:gsLst>
                <a:gs pos="100000">
                  <a:schemeClr val="bg1"/>
                </a:gs>
                <a:gs pos="0">
                  <a:schemeClr val="bg1">
                    <a:alpha val="0"/>
                  </a:schemeClr>
                </a:gs>
              </a:gsLst>
              <a:lin ang="5400000" scaled="0"/>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grpSp>
      <p:grpSp>
        <p:nvGrpSpPr>
          <p:cNvPr id="38" name="Group 231">
            <a:extLst>
              <a:ext uri="{FF2B5EF4-FFF2-40B4-BE49-F238E27FC236}">
                <a16:creationId xmlns:a16="http://schemas.microsoft.com/office/drawing/2014/main" id="{56677A47-1DA7-1143-81B4-68A60EE77AE1}"/>
              </a:ext>
            </a:extLst>
          </p:cNvPr>
          <p:cNvGrpSpPr>
            <a:grpSpLocks noChangeAspect="1"/>
          </p:cNvGrpSpPr>
          <p:nvPr/>
        </p:nvGrpSpPr>
        <p:grpSpPr>
          <a:xfrm>
            <a:off x="1925981" y="1890243"/>
            <a:ext cx="172817" cy="172521"/>
            <a:chOff x="7590903" y="2871145"/>
            <a:chExt cx="1220219" cy="1118657"/>
          </a:xfrm>
          <a:effectLst>
            <a:outerShdw blurRad="25400" dist="50800" dir="2700000" algn="tl" rotWithShape="0">
              <a:prstClr val="black">
                <a:alpha val="35000"/>
              </a:prstClr>
            </a:outerShdw>
          </a:effectLst>
        </p:grpSpPr>
        <p:sp>
          <p:nvSpPr>
            <p:cNvPr id="73" name="Freeform 9">
              <a:extLst>
                <a:ext uri="{FF2B5EF4-FFF2-40B4-BE49-F238E27FC236}">
                  <a16:creationId xmlns:a16="http://schemas.microsoft.com/office/drawing/2014/main" id="{2EBE9C17-D5CE-C74B-B54B-A1223FDE5FE1}"/>
                </a:ext>
              </a:extLst>
            </p:cNvPr>
            <p:cNvSpPr>
              <a:spLocks/>
            </p:cNvSpPr>
            <p:nvPr/>
          </p:nvSpPr>
          <p:spPr bwMode="auto">
            <a:xfrm>
              <a:off x="7590903" y="2871145"/>
              <a:ext cx="1220219" cy="1118657"/>
            </a:xfrm>
            <a:prstGeom prst="ellipse">
              <a:avLst/>
            </a:prstGeom>
            <a:solidFill>
              <a:schemeClr val="accent5">
                <a:lumMod val="60000"/>
                <a:lumOff val="40000"/>
              </a:schemeClr>
            </a:solidFill>
            <a:ln w="12700">
              <a:solidFill>
                <a:schemeClr val="accent5">
                  <a:lumMod val="75000"/>
                </a:schemeClr>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74" name="Freeform 15">
              <a:extLst>
                <a:ext uri="{FF2B5EF4-FFF2-40B4-BE49-F238E27FC236}">
                  <a16:creationId xmlns:a16="http://schemas.microsoft.com/office/drawing/2014/main" id="{A1A63591-A600-FB49-82C6-B1AC22CD13B6}"/>
                </a:ext>
              </a:extLst>
            </p:cNvPr>
            <p:cNvSpPr>
              <a:spLocks/>
            </p:cNvSpPr>
            <p:nvPr/>
          </p:nvSpPr>
          <p:spPr bwMode="auto">
            <a:xfrm>
              <a:off x="7791083" y="2971235"/>
              <a:ext cx="922892" cy="830161"/>
            </a:xfrm>
            <a:custGeom>
              <a:avLst/>
              <a:gdLst>
                <a:gd name="T0" fmla="*/ 314 w 627"/>
                <a:gd name="T1" fmla="*/ 0 h 564"/>
                <a:gd name="T2" fmla="*/ 370 w 627"/>
                <a:gd name="T3" fmla="*/ 5 h 564"/>
                <a:gd name="T4" fmla="*/ 422 w 627"/>
                <a:gd name="T5" fmla="*/ 17 h 564"/>
                <a:gd name="T6" fmla="*/ 471 w 627"/>
                <a:gd name="T7" fmla="*/ 38 h 564"/>
                <a:gd name="T8" fmla="*/ 515 w 627"/>
                <a:gd name="T9" fmla="*/ 66 h 564"/>
                <a:gd name="T10" fmla="*/ 553 w 627"/>
                <a:gd name="T11" fmla="*/ 99 h 564"/>
                <a:gd name="T12" fmla="*/ 585 w 627"/>
                <a:gd name="T13" fmla="*/ 140 h 564"/>
                <a:gd name="T14" fmla="*/ 607 w 627"/>
                <a:gd name="T15" fmla="*/ 183 h 564"/>
                <a:gd name="T16" fmla="*/ 621 w 627"/>
                <a:gd name="T17" fmla="*/ 231 h 564"/>
                <a:gd name="T18" fmla="*/ 627 w 627"/>
                <a:gd name="T19" fmla="*/ 281 h 564"/>
                <a:gd name="T20" fmla="*/ 621 w 627"/>
                <a:gd name="T21" fmla="*/ 334 h 564"/>
                <a:gd name="T22" fmla="*/ 607 w 627"/>
                <a:gd name="T23" fmla="*/ 381 h 564"/>
                <a:gd name="T24" fmla="*/ 585 w 627"/>
                <a:gd name="T25" fmla="*/ 425 h 564"/>
                <a:gd name="T26" fmla="*/ 553 w 627"/>
                <a:gd name="T27" fmla="*/ 465 h 564"/>
                <a:gd name="T28" fmla="*/ 515 w 627"/>
                <a:gd name="T29" fmla="*/ 498 h 564"/>
                <a:gd name="T30" fmla="*/ 471 w 627"/>
                <a:gd name="T31" fmla="*/ 526 h 564"/>
                <a:gd name="T32" fmla="*/ 422 w 627"/>
                <a:gd name="T33" fmla="*/ 547 h 564"/>
                <a:gd name="T34" fmla="*/ 370 w 627"/>
                <a:gd name="T35" fmla="*/ 559 h 564"/>
                <a:gd name="T36" fmla="*/ 314 w 627"/>
                <a:gd name="T37" fmla="*/ 564 h 564"/>
                <a:gd name="T38" fmla="*/ 257 w 627"/>
                <a:gd name="T39" fmla="*/ 559 h 564"/>
                <a:gd name="T40" fmla="*/ 204 w 627"/>
                <a:gd name="T41" fmla="*/ 547 h 564"/>
                <a:gd name="T42" fmla="*/ 155 w 627"/>
                <a:gd name="T43" fmla="*/ 526 h 564"/>
                <a:gd name="T44" fmla="*/ 112 w 627"/>
                <a:gd name="T45" fmla="*/ 498 h 564"/>
                <a:gd name="T46" fmla="*/ 73 w 627"/>
                <a:gd name="T47" fmla="*/ 465 h 564"/>
                <a:gd name="T48" fmla="*/ 42 w 627"/>
                <a:gd name="T49" fmla="*/ 425 h 564"/>
                <a:gd name="T50" fmla="*/ 19 w 627"/>
                <a:gd name="T51" fmla="*/ 381 h 564"/>
                <a:gd name="T52" fmla="*/ 5 w 627"/>
                <a:gd name="T53" fmla="*/ 334 h 564"/>
                <a:gd name="T54" fmla="*/ 0 w 627"/>
                <a:gd name="T55" fmla="*/ 281 h 564"/>
                <a:gd name="T56" fmla="*/ 5 w 627"/>
                <a:gd name="T57" fmla="*/ 231 h 564"/>
                <a:gd name="T58" fmla="*/ 19 w 627"/>
                <a:gd name="T59" fmla="*/ 183 h 564"/>
                <a:gd name="T60" fmla="*/ 42 w 627"/>
                <a:gd name="T61" fmla="*/ 140 h 564"/>
                <a:gd name="T62" fmla="*/ 73 w 627"/>
                <a:gd name="T63" fmla="*/ 99 h 564"/>
                <a:gd name="T64" fmla="*/ 112 w 627"/>
                <a:gd name="T65" fmla="*/ 66 h 564"/>
                <a:gd name="T66" fmla="*/ 155 w 627"/>
                <a:gd name="T67" fmla="*/ 38 h 564"/>
                <a:gd name="T68" fmla="*/ 204 w 627"/>
                <a:gd name="T69" fmla="*/ 17 h 564"/>
                <a:gd name="T70" fmla="*/ 257 w 627"/>
                <a:gd name="T71" fmla="*/ 5 h 564"/>
                <a:gd name="T72" fmla="*/ 314 w 627"/>
                <a:gd name="T73" fmla="*/ 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7" h="564">
                  <a:moveTo>
                    <a:pt x="314" y="0"/>
                  </a:moveTo>
                  <a:lnTo>
                    <a:pt x="370" y="5"/>
                  </a:lnTo>
                  <a:lnTo>
                    <a:pt x="422" y="17"/>
                  </a:lnTo>
                  <a:lnTo>
                    <a:pt x="471" y="38"/>
                  </a:lnTo>
                  <a:lnTo>
                    <a:pt x="515" y="66"/>
                  </a:lnTo>
                  <a:lnTo>
                    <a:pt x="553" y="99"/>
                  </a:lnTo>
                  <a:lnTo>
                    <a:pt x="585" y="140"/>
                  </a:lnTo>
                  <a:lnTo>
                    <a:pt x="607" y="183"/>
                  </a:lnTo>
                  <a:lnTo>
                    <a:pt x="621" y="231"/>
                  </a:lnTo>
                  <a:lnTo>
                    <a:pt x="627" y="281"/>
                  </a:lnTo>
                  <a:lnTo>
                    <a:pt x="621" y="334"/>
                  </a:lnTo>
                  <a:lnTo>
                    <a:pt x="607" y="381"/>
                  </a:lnTo>
                  <a:lnTo>
                    <a:pt x="585" y="425"/>
                  </a:lnTo>
                  <a:lnTo>
                    <a:pt x="553" y="465"/>
                  </a:lnTo>
                  <a:lnTo>
                    <a:pt x="515" y="498"/>
                  </a:lnTo>
                  <a:lnTo>
                    <a:pt x="471" y="526"/>
                  </a:lnTo>
                  <a:lnTo>
                    <a:pt x="422" y="547"/>
                  </a:lnTo>
                  <a:lnTo>
                    <a:pt x="370" y="559"/>
                  </a:lnTo>
                  <a:lnTo>
                    <a:pt x="314" y="564"/>
                  </a:lnTo>
                  <a:lnTo>
                    <a:pt x="257" y="559"/>
                  </a:lnTo>
                  <a:lnTo>
                    <a:pt x="204" y="547"/>
                  </a:lnTo>
                  <a:lnTo>
                    <a:pt x="155" y="526"/>
                  </a:lnTo>
                  <a:lnTo>
                    <a:pt x="112" y="498"/>
                  </a:lnTo>
                  <a:lnTo>
                    <a:pt x="73" y="465"/>
                  </a:lnTo>
                  <a:lnTo>
                    <a:pt x="42" y="425"/>
                  </a:lnTo>
                  <a:lnTo>
                    <a:pt x="19" y="381"/>
                  </a:lnTo>
                  <a:lnTo>
                    <a:pt x="5" y="334"/>
                  </a:lnTo>
                  <a:lnTo>
                    <a:pt x="0" y="281"/>
                  </a:lnTo>
                  <a:lnTo>
                    <a:pt x="5" y="231"/>
                  </a:lnTo>
                  <a:lnTo>
                    <a:pt x="19" y="183"/>
                  </a:lnTo>
                  <a:lnTo>
                    <a:pt x="42" y="140"/>
                  </a:lnTo>
                  <a:lnTo>
                    <a:pt x="73" y="99"/>
                  </a:lnTo>
                  <a:lnTo>
                    <a:pt x="112" y="66"/>
                  </a:lnTo>
                  <a:lnTo>
                    <a:pt x="155" y="38"/>
                  </a:lnTo>
                  <a:lnTo>
                    <a:pt x="204" y="17"/>
                  </a:lnTo>
                  <a:lnTo>
                    <a:pt x="257" y="5"/>
                  </a:lnTo>
                  <a:lnTo>
                    <a:pt x="314" y="0"/>
                  </a:lnTo>
                  <a:close/>
                </a:path>
              </a:pathLst>
            </a:custGeom>
            <a:gradFill flip="none" rotWithShape="1">
              <a:gsLst>
                <a:gs pos="0">
                  <a:schemeClr val="accent5">
                    <a:lumMod val="75000"/>
                  </a:schemeClr>
                </a:gs>
                <a:gs pos="100000">
                  <a:schemeClr val="bg1"/>
                </a:gs>
              </a:gsLst>
              <a:lin ang="16200000" scaled="1"/>
              <a:tileRect/>
            </a:gradFill>
            <a:ln w="0">
              <a:solidFill>
                <a:schemeClr val="accent5">
                  <a:lumMod val="75000"/>
                </a:schemeClr>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75" name="Freeform 228">
              <a:extLst>
                <a:ext uri="{FF2B5EF4-FFF2-40B4-BE49-F238E27FC236}">
                  <a16:creationId xmlns:a16="http://schemas.microsoft.com/office/drawing/2014/main" id="{A1B984D6-522C-FE4F-9926-037835E8AE79}"/>
                </a:ext>
              </a:extLst>
            </p:cNvPr>
            <p:cNvSpPr>
              <a:spLocks/>
            </p:cNvSpPr>
            <p:nvPr/>
          </p:nvSpPr>
          <p:spPr bwMode="auto">
            <a:xfrm rot="20674582">
              <a:off x="7629218" y="3410802"/>
              <a:ext cx="203672" cy="288062"/>
            </a:xfrm>
            <a:custGeom>
              <a:avLst/>
              <a:gdLst>
                <a:gd name="T0" fmla="*/ 153 w 251"/>
                <a:gd name="T1" fmla="*/ 0 h 355"/>
                <a:gd name="T2" fmla="*/ 160 w 251"/>
                <a:gd name="T3" fmla="*/ 4 h 355"/>
                <a:gd name="T4" fmla="*/ 164 w 251"/>
                <a:gd name="T5" fmla="*/ 13 h 355"/>
                <a:gd name="T6" fmla="*/ 164 w 251"/>
                <a:gd name="T7" fmla="*/ 28 h 355"/>
                <a:gd name="T8" fmla="*/ 162 w 251"/>
                <a:gd name="T9" fmla="*/ 49 h 355"/>
                <a:gd name="T10" fmla="*/ 160 w 251"/>
                <a:gd name="T11" fmla="*/ 72 h 355"/>
                <a:gd name="T12" fmla="*/ 155 w 251"/>
                <a:gd name="T13" fmla="*/ 95 h 355"/>
                <a:gd name="T14" fmla="*/ 152 w 251"/>
                <a:gd name="T15" fmla="*/ 119 h 355"/>
                <a:gd name="T16" fmla="*/ 146 w 251"/>
                <a:gd name="T17" fmla="*/ 142 h 355"/>
                <a:gd name="T18" fmla="*/ 143 w 251"/>
                <a:gd name="T19" fmla="*/ 163 h 355"/>
                <a:gd name="T20" fmla="*/ 139 w 251"/>
                <a:gd name="T21" fmla="*/ 179 h 355"/>
                <a:gd name="T22" fmla="*/ 138 w 251"/>
                <a:gd name="T23" fmla="*/ 208 h 355"/>
                <a:gd name="T24" fmla="*/ 141 w 251"/>
                <a:gd name="T25" fmla="*/ 236 h 355"/>
                <a:gd name="T26" fmla="*/ 152 w 251"/>
                <a:gd name="T27" fmla="*/ 257 h 355"/>
                <a:gd name="T28" fmla="*/ 164 w 251"/>
                <a:gd name="T29" fmla="*/ 275 h 355"/>
                <a:gd name="T30" fmla="*/ 180 w 251"/>
                <a:gd name="T31" fmla="*/ 290 h 355"/>
                <a:gd name="T32" fmla="*/ 195 w 251"/>
                <a:gd name="T33" fmla="*/ 301 h 355"/>
                <a:gd name="T34" fmla="*/ 213 w 251"/>
                <a:gd name="T35" fmla="*/ 310 h 355"/>
                <a:gd name="T36" fmla="*/ 227 w 251"/>
                <a:gd name="T37" fmla="*/ 315 h 355"/>
                <a:gd name="T38" fmla="*/ 239 w 251"/>
                <a:gd name="T39" fmla="*/ 318 h 355"/>
                <a:gd name="T40" fmla="*/ 248 w 251"/>
                <a:gd name="T41" fmla="*/ 320 h 355"/>
                <a:gd name="T42" fmla="*/ 251 w 251"/>
                <a:gd name="T43" fmla="*/ 322 h 355"/>
                <a:gd name="T44" fmla="*/ 251 w 251"/>
                <a:gd name="T45" fmla="*/ 322 h 355"/>
                <a:gd name="T46" fmla="*/ 251 w 251"/>
                <a:gd name="T47" fmla="*/ 322 h 355"/>
                <a:gd name="T48" fmla="*/ 249 w 251"/>
                <a:gd name="T49" fmla="*/ 324 h 355"/>
                <a:gd name="T50" fmla="*/ 249 w 251"/>
                <a:gd name="T51" fmla="*/ 325 h 355"/>
                <a:gd name="T52" fmla="*/ 246 w 251"/>
                <a:gd name="T53" fmla="*/ 329 h 355"/>
                <a:gd name="T54" fmla="*/ 244 w 251"/>
                <a:gd name="T55" fmla="*/ 334 h 355"/>
                <a:gd name="T56" fmla="*/ 241 w 251"/>
                <a:gd name="T57" fmla="*/ 338 h 355"/>
                <a:gd name="T58" fmla="*/ 237 w 251"/>
                <a:gd name="T59" fmla="*/ 339 h 355"/>
                <a:gd name="T60" fmla="*/ 234 w 251"/>
                <a:gd name="T61" fmla="*/ 341 h 355"/>
                <a:gd name="T62" fmla="*/ 230 w 251"/>
                <a:gd name="T63" fmla="*/ 343 h 355"/>
                <a:gd name="T64" fmla="*/ 230 w 251"/>
                <a:gd name="T65" fmla="*/ 343 h 355"/>
                <a:gd name="T66" fmla="*/ 193 w 251"/>
                <a:gd name="T67" fmla="*/ 353 h 355"/>
                <a:gd name="T68" fmla="*/ 160 w 251"/>
                <a:gd name="T69" fmla="*/ 355 h 355"/>
                <a:gd name="T70" fmla="*/ 132 w 251"/>
                <a:gd name="T71" fmla="*/ 352 h 355"/>
                <a:gd name="T72" fmla="*/ 106 w 251"/>
                <a:gd name="T73" fmla="*/ 341 h 355"/>
                <a:gd name="T74" fmla="*/ 85 w 251"/>
                <a:gd name="T75" fmla="*/ 327 h 355"/>
                <a:gd name="T76" fmla="*/ 66 w 251"/>
                <a:gd name="T77" fmla="*/ 311 h 355"/>
                <a:gd name="T78" fmla="*/ 49 w 251"/>
                <a:gd name="T79" fmla="*/ 292 h 355"/>
                <a:gd name="T80" fmla="*/ 36 w 251"/>
                <a:gd name="T81" fmla="*/ 273 h 355"/>
                <a:gd name="T82" fmla="*/ 26 w 251"/>
                <a:gd name="T83" fmla="*/ 256 h 355"/>
                <a:gd name="T84" fmla="*/ 17 w 251"/>
                <a:gd name="T85" fmla="*/ 238 h 355"/>
                <a:gd name="T86" fmla="*/ 12 w 251"/>
                <a:gd name="T87" fmla="*/ 226 h 355"/>
                <a:gd name="T88" fmla="*/ 8 w 251"/>
                <a:gd name="T89" fmla="*/ 217 h 355"/>
                <a:gd name="T90" fmla="*/ 7 w 251"/>
                <a:gd name="T91" fmla="*/ 214 h 355"/>
                <a:gd name="T92" fmla="*/ 0 w 251"/>
                <a:gd name="T93" fmla="*/ 172 h 355"/>
                <a:gd name="T94" fmla="*/ 0 w 251"/>
                <a:gd name="T95" fmla="*/ 137 h 355"/>
                <a:gd name="T96" fmla="*/ 5 w 251"/>
                <a:gd name="T97" fmla="*/ 107 h 355"/>
                <a:gd name="T98" fmla="*/ 15 w 251"/>
                <a:gd name="T99" fmla="*/ 82 h 355"/>
                <a:gd name="T100" fmla="*/ 28 w 251"/>
                <a:gd name="T101" fmla="*/ 62 h 355"/>
                <a:gd name="T102" fmla="*/ 43 w 251"/>
                <a:gd name="T103" fmla="*/ 44 h 355"/>
                <a:gd name="T104" fmla="*/ 61 w 251"/>
                <a:gd name="T105" fmla="*/ 30 h 355"/>
                <a:gd name="T106" fmla="*/ 80 w 251"/>
                <a:gd name="T107" fmla="*/ 20 h 355"/>
                <a:gd name="T108" fmla="*/ 97 w 251"/>
                <a:gd name="T109" fmla="*/ 13 h 355"/>
                <a:gd name="T110" fmla="*/ 115 w 251"/>
                <a:gd name="T111" fmla="*/ 7 h 355"/>
                <a:gd name="T112" fmla="*/ 131 w 251"/>
                <a:gd name="T113" fmla="*/ 4 h 355"/>
                <a:gd name="T114" fmla="*/ 143 w 251"/>
                <a:gd name="T115" fmla="*/ 2 h 355"/>
                <a:gd name="T116" fmla="*/ 150 w 251"/>
                <a:gd name="T117" fmla="*/ 0 h 355"/>
                <a:gd name="T118" fmla="*/ 153 w 251"/>
                <a:gd name="T119"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1" h="355">
                  <a:moveTo>
                    <a:pt x="153" y="0"/>
                  </a:moveTo>
                  <a:lnTo>
                    <a:pt x="160" y="4"/>
                  </a:lnTo>
                  <a:lnTo>
                    <a:pt x="164" y="13"/>
                  </a:lnTo>
                  <a:lnTo>
                    <a:pt x="164" y="28"/>
                  </a:lnTo>
                  <a:lnTo>
                    <a:pt x="162" y="49"/>
                  </a:lnTo>
                  <a:lnTo>
                    <a:pt x="160" y="72"/>
                  </a:lnTo>
                  <a:lnTo>
                    <a:pt x="155" y="95"/>
                  </a:lnTo>
                  <a:lnTo>
                    <a:pt x="152" y="119"/>
                  </a:lnTo>
                  <a:lnTo>
                    <a:pt x="146" y="142"/>
                  </a:lnTo>
                  <a:lnTo>
                    <a:pt x="143" y="163"/>
                  </a:lnTo>
                  <a:lnTo>
                    <a:pt x="139" y="179"/>
                  </a:lnTo>
                  <a:lnTo>
                    <a:pt x="138" y="208"/>
                  </a:lnTo>
                  <a:lnTo>
                    <a:pt x="141" y="236"/>
                  </a:lnTo>
                  <a:lnTo>
                    <a:pt x="152" y="257"/>
                  </a:lnTo>
                  <a:lnTo>
                    <a:pt x="164" y="275"/>
                  </a:lnTo>
                  <a:lnTo>
                    <a:pt x="180" y="290"/>
                  </a:lnTo>
                  <a:lnTo>
                    <a:pt x="195" y="301"/>
                  </a:lnTo>
                  <a:lnTo>
                    <a:pt x="213" y="310"/>
                  </a:lnTo>
                  <a:lnTo>
                    <a:pt x="227" y="315"/>
                  </a:lnTo>
                  <a:lnTo>
                    <a:pt x="239" y="318"/>
                  </a:lnTo>
                  <a:lnTo>
                    <a:pt x="248" y="320"/>
                  </a:lnTo>
                  <a:lnTo>
                    <a:pt x="251" y="322"/>
                  </a:lnTo>
                  <a:lnTo>
                    <a:pt x="251" y="322"/>
                  </a:lnTo>
                  <a:lnTo>
                    <a:pt x="251" y="322"/>
                  </a:lnTo>
                  <a:lnTo>
                    <a:pt x="249" y="324"/>
                  </a:lnTo>
                  <a:lnTo>
                    <a:pt x="249" y="325"/>
                  </a:lnTo>
                  <a:lnTo>
                    <a:pt x="246" y="329"/>
                  </a:lnTo>
                  <a:lnTo>
                    <a:pt x="244" y="334"/>
                  </a:lnTo>
                  <a:lnTo>
                    <a:pt x="241" y="338"/>
                  </a:lnTo>
                  <a:lnTo>
                    <a:pt x="237" y="339"/>
                  </a:lnTo>
                  <a:lnTo>
                    <a:pt x="234" y="341"/>
                  </a:lnTo>
                  <a:lnTo>
                    <a:pt x="230" y="343"/>
                  </a:lnTo>
                  <a:lnTo>
                    <a:pt x="230" y="343"/>
                  </a:lnTo>
                  <a:lnTo>
                    <a:pt x="193" y="353"/>
                  </a:lnTo>
                  <a:lnTo>
                    <a:pt x="160" y="355"/>
                  </a:lnTo>
                  <a:lnTo>
                    <a:pt x="132" y="352"/>
                  </a:lnTo>
                  <a:lnTo>
                    <a:pt x="106" y="341"/>
                  </a:lnTo>
                  <a:lnTo>
                    <a:pt x="85" y="327"/>
                  </a:lnTo>
                  <a:lnTo>
                    <a:pt x="66" y="311"/>
                  </a:lnTo>
                  <a:lnTo>
                    <a:pt x="49" y="292"/>
                  </a:lnTo>
                  <a:lnTo>
                    <a:pt x="36" y="273"/>
                  </a:lnTo>
                  <a:lnTo>
                    <a:pt x="26" y="256"/>
                  </a:lnTo>
                  <a:lnTo>
                    <a:pt x="17" y="238"/>
                  </a:lnTo>
                  <a:lnTo>
                    <a:pt x="12" y="226"/>
                  </a:lnTo>
                  <a:lnTo>
                    <a:pt x="8" y="217"/>
                  </a:lnTo>
                  <a:lnTo>
                    <a:pt x="7" y="214"/>
                  </a:lnTo>
                  <a:lnTo>
                    <a:pt x="0" y="172"/>
                  </a:lnTo>
                  <a:lnTo>
                    <a:pt x="0" y="137"/>
                  </a:lnTo>
                  <a:lnTo>
                    <a:pt x="5" y="107"/>
                  </a:lnTo>
                  <a:lnTo>
                    <a:pt x="15" y="82"/>
                  </a:lnTo>
                  <a:lnTo>
                    <a:pt x="28" y="62"/>
                  </a:lnTo>
                  <a:lnTo>
                    <a:pt x="43" y="44"/>
                  </a:lnTo>
                  <a:lnTo>
                    <a:pt x="61" y="30"/>
                  </a:lnTo>
                  <a:lnTo>
                    <a:pt x="80" y="20"/>
                  </a:lnTo>
                  <a:lnTo>
                    <a:pt x="97" y="13"/>
                  </a:lnTo>
                  <a:lnTo>
                    <a:pt x="115" y="7"/>
                  </a:lnTo>
                  <a:lnTo>
                    <a:pt x="131" y="4"/>
                  </a:lnTo>
                  <a:lnTo>
                    <a:pt x="143" y="2"/>
                  </a:lnTo>
                  <a:lnTo>
                    <a:pt x="150" y="0"/>
                  </a:lnTo>
                  <a:lnTo>
                    <a:pt x="153" y="0"/>
                  </a:lnTo>
                  <a:close/>
                </a:path>
              </a:pathLst>
            </a:custGeom>
            <a:gradFill flip="none" rotWithShape="1">
              <a:gsLst>
                <a:gs pos="100000">
                  <a:schemeClr val="bg1"/>
                </a:gs>
                <a:gs pos="0">
                  <a:schemeClr val="bg1">
                    <a:alpha val="0"/>
                  </a:schemeClr>
                </a:gs>
              </a:gsLst>
              <a:lin ang="0" scaled="1"/>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sp>
          <p:nvSpPr>
            <p:cNvPr id="76" name="Freeform 229">
              <a:extLst>
                <a:ext uri="{FF2B5EF4-FFF2-40B4-BE49-F238E27FC236}">
                  <a16:creationId xmlns:a16="http://schemas.microsoft.com/office/drawing/2014/main" id="{2BFAD435-8B9E-284F-9EF7-DD0D528AE16D}"/>
                </a:ext>
              </a:extLst>
            </p:cNvPr>
            <p:cNvSpPr>
              <a:spLocks/>
            </p:cNvSpPr>
            <p:nvPr/>
          </p:nvSpPr>
          <p:spPr bwMode="auto">
            <a:xfrm>
              <a:off x="8543925" y="3063648"/>
              <a:ext cx="219076" cy="732212"/>
            </a:xfrm>
            <a:custGeom>
              <a:avLst/>
              <a:gdLst>
                <a:gd name="T0" fmla="*/ 68 w 166"/>
                <a:gd name="T1" fmla="*/ 0 h 396"/>
                <a:gd name="T2" fmla="*/ 80 w 166"/>
                <a:gd name="T3" fmla="*/ 6 h 396"/>
                <a:gd name="T4" fmla="*/ 93 w 166"/>
                <a:gd name="T5" fmla="*/ 14 h 396"/>
                <a:gd name="T6" fmla="*/ 103 w 166"/>
                <a:gd name="T7" fmla="*/ 28 h 396"/>
                <a:gd name="T8" fmla="*/ 115 w 166"/>
                <a:gd name="T9" fmla="*/ 44 h 396"/>
                <a:gd name="T10" fmla="*/ 126 w 166"/>
                <a:gd name="T11" fmla="*/ 62 h 396"/>
                <a:gd name="T12" fmla="*/ 134 w 166"/>
                <a:gd name="T13" fmla="*/ 77 h 396"/>
                <a:gd name="T14" fmla="*/ 141 w 166"/>
                <a:gd name="T15" fmla="*/ 95 h 396"/>
                <a:gd name="T16" fmla="*/ 148 w 166"/>
                <a:gd name="T17" fmla="*/ 107 h 396"/>
                <a:gd name="T18" fmla="*/ 152 w 166"/>
                <a:gd name="T19" fmla="*/ 118 h 396"/>
                <a:gd name="T20" fmla="*/ 162 w 166"/>
                <a:gd name="T21" fmla="*/ 163 h 396"/>
                <a:gd name="T22" fmla="*/ 166 w 166"/>
                <a:gd name="T23" fmla="*/ 203 h 396"/>
                <a:gd name="T24" fmla="*/ 164 w 166"/>
                <a:gd name="T25" fmla="*/ 238 h 396"/>
                <a:gd name="T26" fmla="*/ 157 w 166"/>
                <a:gd name="T27" fmla="*/ 270 h 396"/>
                <a:gd name="T28" fmla="*/ 145 w 166"/>
                <a:gd name="T29" fmla="*/ 296 h 396"/>
                <a:gd name="T30" fmla="*/ 129 w 166"/>
                <a:gd name="T31" fmla="*/ 319 h 396"/>
                <a:gd name="T32" fmla="*/ 112 w 166"/>
                <a:gd name="T33" fmla="*/ 338 h 396"/>
                <a:gd name="T34" fmla="*/ 94 w 166"/>
                <a:gd name="T35" fmla="*/ 354 h 396"/>
                <a:gd name="T36" fmla="*/ 75 w 166"/>
                <a:gd name="T37" fmla="*/ 368 h 396"/>
                <a:gd name="T38" fmla="*/ 56 w 166"/>
                <a:gd name="T39" fmla="*/ 378 h 396"/>
                <a:gd name="T40" fmla="*/ 38 w 166"/>
                <a:gd name="T41" fmla="*/ 385 h 396"/>
                <a:gd name="T42" fmla="*/ 23 w 166"/>
                <a:gd name="T43" fmla="*/ 390 h 396"/>
                <a:gd name="T44" fmla="*/ 11 w 166"/>
                <a:gd name="T45" fmla="*/ 394 h 396"/>
                <a:gd name="T46" fmla="*/ 4 w 166"/>
                <a:gd name="T47" fmla="*/ 396 h 396"/>
                <a:gd name="T48" fmla="*/ 0 w 166"/>
                <a:gd name="T49" fmla="*/ 396 h 396"/>
                <a:gd name="T50" fmla="*/ 12 w 166"/>
                <a:gd name="T51" fmla="*/ 364 h 396"/>
                <a:gd name="T52" fmla="*/ 21 w 166"/>
                <a:gd name="T53" fmla="*/ 329 h 396"/>
                <a:gd name="T54" fmla="*/ 28 w 166"/>
                <a:gd name="T55" fmla="*/ 289 h 396"/>
                <a:gd name="T56" fmla="*/ 31 w 166"/>
                <a:gd name="T57" fmla="*/ 249 h 396"/>
                <a:gd name="T58" fmla="*/ 35 w 166"/>
                <a:gd name="T59" fmla="*/ 207 h 396"/>
                <a:gd name="T60" fmla="*/ 35 w 166"/>
                <a:gd name="T61" fmla="*/ 168 h 396"/>
                <a:gd name="T62" fmla="*/ 35 w 166"/>
                <a:gd name="T63" fmla="*/ 132 h 396"/>
                <a:gd name="T64" fmla="*/ 35 w 166"/>
                <a:gd name="T65" fmla="*/ 102 h 396"/>
                <a:gd name="T66" fmla="*/ 33 w 166"/>
                <a:gd name="T67" fmla="*/ 77 h 396"/>
                <a:gd name="T68" fmla="*/ 33 w 166"/>
                <a:gd name="T69" fmla="*/ 62 h 396"/>
                <a:gd name="T70" fmla="*/ 31 w 166"/>
                <a:gd name="T71" fmla="*/ 56 h 396"/>
                <a:gd name="T72" fmla="*/ 38 w 166"/>
                <a:gd name="T73" fmla="*/ 28 h 396"/>
                <a:gd name="T74" fmla="*/ 47 w 166"/>
                <a:gd name="T75" fmla="*/ 11 h 396"/>
                <a:gd name="T76" fmla="*/ 58 w 166"/>
                <a:gd name="T77" fmla="*/ 2 h 396"/>
                <a:gd name="T78" fmla="*/ 68 w 166"/>
                <a:gd name="T79"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6" h="396">
                  <a:moveTo>
                    <a:pt x="68" y="0"/>
                  </a:moveTo>
                  <a:lnTo>
                    <a:pt x="80" y="6"/>
                  </a:lnTo>
                  <a:lnTo>
                    <a:pt x="93" y="14"/>
                  </a:lnTo>
                  <a:lnTo>
                    <a:pt x="103" y="28"/>
                  </a:lnTo>
                  <a:lnTo>
                    <a:pt x="115" y="44"/>
                  </a:lnTo>
                  <a:lnTo>
                    <a:pt x="126" y="62"/>
                  </a:lnTo>
                  <a:lnTo>
                    <a:pt x="134" y="77"/>
                  </a:lnTo>
                  <a:lnTo>
                    <a:pt x="141" y="95"/>
                  </a:lnTo>
                  <a:lnTo>
                    <a:pt x="148" y="107"/>
                  </a:lnTo>
                  <a:lnTo>
                    <a:pt x="152" y="118"/>
                  </a:lnTo>
                  <a:lnTo>
                    <a:pt x="162" y="163"/>
                  </a:lnTo>
                  <a:lnTo>
                    <a:pt x="166" y="203"/>
                  </a:lnTo>
                  <a:lnTo>
                    <a:pt x="164" y="238"/>
                  </a:lnTo>
                  <a:lnTo>
                    <a:pt x="157" y="270"/>
                  </a:lnTo>
                  <a:lnTo>
                    <a:pt x="145" y="296"/>
                  </a:lnTo>
                  <a:lnTo>
                    <a:pt x="129" y="319"/>
                  </a:lnTo>
                  <a:lnTo>
                    <a:pt x="112" y="338"/>
                  </a:lnTo>
                  <a:lnTo>
                    <a:pt x="94" y="354"/>
                  </a:lnTo>
                  <a:lnTo>
                    <a:pt x="75" y="368"/>
                  </a:lnTo>
                  <a:lnTo>
                    <a:pt x="56" y="378"/>
                  </a:lnTo>
                  <a:lnTo>
                    <a:pt x="38" y="385"/>
                  </a:lnTo>
                  <a:lnTo>
                    <a:pt x="23" y="390"/>
                  </a:lnTo>
                  <a:lnTo>
                    <a:pt x="11" y="394"/>
                  </a:lnTo>
                  <a:lnTo>
                    <a:pt x="4" y="396"/>
                  </a:lnTo>
                  <a:lnTo>
                    <a:pt x="0" y="396"/>
                  </a:lnTo>
                  <a:lnTo>
                    <a:pt x="12" y="364"/>
                  </a:lnTo>
                  <a:lnTo>
                    <a:pt x="21" y="329"/>
                  </a:lnTo>
                  <a:lnTo>
                    <a:pt x="28" y="289"/>
                  </a:lnTo>
                  <a:lnTo>
                    <a:pt x="31" y="249"/>
                  </a:lnTo>
                  <a:lnTo>
                    <a:pt x="35" y="207"/>
                  </a:lnTo>
                  <a:lnTo>
                    <a:pt x="35" y="168"/>
                  </a:lnTo>
                  <a:lnTo>
                    <a:pt x="35" y="132"/>
                  </a:lnTo>
                  <a:lnTo>
                    <a:pt x="35" y="102"/>
                  </a:lnTo>
                  <a:lnTo>
                    <a:pt x="33" y="77"/>
                  </a:lnTo>
                  <a:lnTo>
                    <a:pt x="33" y="62"/>
                  </a:lnTo>
                  <a:lnTo>
                    <a:pt x="31" y="56"/>
                  </a:lnTo>
                  <a:lnTo>
                    <a:pt x="38" y="28"/>
                  </a:lnTo>
                  <a:lnTo>
                    <a:pt x="47" y="11"/>
                  </a:lnTo>
                  <a:lnTo>
                    <a:pt x="58" y="2"/>
                  </a:lnTo>
                  <a:lnTo>
                    <a:pt x="68" y="0"/>
                  </a:lnTo>
                  <a:close/>
                </a:path>
              </a:pathLst>
            </a:custGeom>
            <a:gradFill flip="none" rotWithShape="1">
              <a:gsLst>
                <a:gs pos="100000">
                  <a:schemeClr val="bg1"/>
                </a:gs>
                <a:gs pos="0">
                  <a:schemeClr val="bg1">
                    <a:alpha val="0"/>
                  </a:schemeClr>
                </a:gs>
              </a:gsLst>
              <a:lin ang="5400000" scaled="0"/>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grpSp>
      <p:grpSp>
        <p:nvGrpSpPr>
          <p:cNvPr id="39" name="Group 231">
            <a:extLst>
              <a:ext uri="{FF2B5EF4-FFF2-40B4-BE49-F238E27FC236}">
                <a16:creationId xmlns:a16="http://schemas.microsoft.com/office/drawing/2014/main" id="{5EC6E1C9-0733-AB40-A5FD-92D83AC2E17A}"/>
              </a:ext>
            </a:extLst>
          </p:cNvPr>
          <p:cNvGrpSpPr>
            <a:grpSpLocks noChangeAspect="1"/>
          </p:cNvGrpSpPr>
          <p:nvPr/>
        </p:nvGrpSpPr>
        <p:grpSpPr>
          <a:xfrm>
            <a:off x="2034296" y="1777060"/>
            <a:ext cx="169769" cy="169479"/>
            <a:chOff x="7590903" y="2871145"/>
            <a:chExt cx="1220219" cy="1118657"/>
          </a:xfrm>
          <a:effectLst>
            <a:outerShdw blurRad="25400" dist="50800" dir="2700000" algn="tl" rotWithShape="0">
              <a:prstClr val="black">
                <a:alpha val="35000"/>
              </a:prstClr>
            </a:outerShdw>
          </a:effectLst>
        </p:grpSpPr>
        <p:sp>
          <p:nvSpPr>
            <p:cNvPr id="69" name="Freeform 9">
              <a:extLst>
                <a:ext uri="{FF2B5EF4-FFF2-40B4-BE49-F238E27FC236}">
                  <a16:creationId xmlns:a16="http://schemas.microsoft.com/office/drawing/2014/main" id="{4FC9FF5F-6FEF-344D-9156-12F845D3CF8A}"/>
                </a:ext>
              </a:extLst>
            </p:cNvPr>
            <p:cNvSpPr>
              <a:spLocks/>
            </p:cNvSpPr>
            <p:nvPr/>
          </p:nvSpPr>
          <p:spPr bwMode="auto">
            <a:xfrm>
              <a:off x="7590903" y="2871145"/>
              <a:ext cx="1220219" cy="1118657"/>
            </a:xfrm>
            <a:prstGeom prst="ellipse">
              <a:avLst/>
            </a:prstGeom>
            <a:solidFill>
              <a:srgbClr val="17375E">
                <a:alpha val="96000"/>
              </a:srgbClr>
            </a:solidFill>
            <a:ln w="12700">
              <a:solidFill>
                <a:schemeClr val="tx2">
                  <a:lumMod val="75000"/>
                </a:schemeClr>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70" name="Freeform 15">
              <a:extLst>
                <a:ext uri="{FF2B5EF4-FFF2-40B4-BE49-F238E27FC236}">
                  <a16:creationId xmlns:a16="http://schemas.microsoft.com/office/drawing/2014/main" id="{03CF3051-FF74-624A-8FBE-54993515AE8A}"/>
                </a:ext>
              </a:extLst>
            </p:cNvPr>
            <p:cNvSpPr>
              <a:spLocks/>
            </p:cNvSpPr>
            <p:nvPr/>
          </p:nvSpPr>
          <p:spPr bwMode="auto">
            <a:xfrm>
              <a:off x="7791083" y="2971235"/>
              <a:ext cx="922892" cy="830161"/>
            </a:xfrm>
            <a:custGeom>
              <a:avLst/>
              <a:gdLst>
                <a:gd name="T0" fmla="*/ 314 w 627"/>
                <a:gd name="T1" fmla="*/ 0 h 564"/>
                <a:gd name="T2" fmla="*/ 370 w 627"/>
                <a:gd name="T3" fmla="*/ 5 h 564"/>
                <a:gd name="T4" fmla="*/ 422 w 627"/>
                <a:gd name="T5" fmla="*/ 17 h 564"/>
                <a:gd name="T6" fmla="*/ 471 w 627"/>
                <a:gd name="T7" fmla="*/ 38 h 564"/>
                <a:gd name="T8" fmla="*/ 515 w 627"/>
                <a:gd name="T9" fmla="*/ 66 h 564"/>
                <a:gd name="T10" fmla="*/ 553 w 627"/>
                <a:gd name="T11" fmla="*/ 99 h 564"/>
                <a:gd name="T12" fmla="*/ 585 w 627"/>
                <a:gd name="T13" fmla="*/ 140 h 564"/>
                <a:gd name="T14" fmla="*/ 607 w 627"/>
                <a:gd name="T15" fmla="*/ 183 h 564"/>
                <a:gd name="T16" fmla="*/ 621 w 627"/>
                <a:gd name="T17" fmla="*/ 231 h 564"/>
                <a:gd name="T18" fmla="*/ 627 w 627"/>
                <a:gd name="T19" fmla="*/ 281 h 564"/>
                <a:gd name="T20" fmla="*/ 621 w 627"/>
                <a:gd name="T21" fmla="*/ 334 h 564"/>
                <a:gd name="T22" fmla="*/ 607 w 627"/>
                <a:gd name="T23" fmla="*/ 381 h 564"/>
                <a:gd name="T24" fmla="*/ 585 w 627"/>
                <a:gd name="T25" fmla="*/ 425 h 564"/>
                <a:gd name="T26" fmla="*/ 553 w 627"/>
                <a:gd name="T27" fmla="*/ 465 h 564"/>
                <a:gd name="T28" fmla="*/ 515 w 627"/>
                <a:gd name="T29" fmla="*/ 498 h 564"/>
                <a:gd name="T30" fmla="*/ 471 w 627"/>
                <a:gd name="T31" fmla="*/ 526 h 564"/>
                <a:gd name="T32" fmla="*/ 422 w 627"/>
                <a:gd name="T33" fmla="*/ 547 h 564"/>
                <a:gd name="T34" fmla="*/ 370 w 627"/>
                <a:gd name="T35" fmla="*/ 559 h 564"/>
                <a:gd name="T36" fmla="*/ 314 w 627"/>
                <a:gd name="T37" fmla="*/ 564 h 564"/>
                <a:gd name="T38" fmla="*/ 257 w 627"/>
                <a:gd name="T39" fmla="*/ 559 h 564"/>
                <a:gd name="T40" fmla="*/ 204 w 627"/>
                <a:gd name="T41" fmla="*/ 547 h 564"/>
                <a:gd name="T42" fmla="*/ 155 w 627"/>
                <a:gd name="T43" fmla="*/ 526 h 564"/>
                <a:gd name="T44" fmla="*/ 112 w 627"/>
                <a:gd name="T45" fmla="*/ 498 h 564"/>
                <a:gd name="T46" fmla="*/ 73 w 627"/>
                <a:gd name="T47" fmla="*/ 465 h 564"/>
                <a:gd name="T48" fmla="*/ 42 w 627"/>
                <a:gd name="T49" fmla="*/ 425 h 564"/>
                <a:gd name="T50" fmla="*/ 19 w 627"/>
                <a:gd name="T51" fmla="*/ 381 h 564"/>
                <a:gd name="T52" fmla="*/ 5 w 627"/>
                <a:gd name="T53" fmla="*/ 334 h 564"/>
                <a:gd name="T54" fmla="*/ 0 w 627"/>
                <a:gd name="T55" fmla="*/ 281 h 564"/>
                <a:gd name="T56" fmla="*/ 5 w 627"/>
                <a:gd name="T57" fmla="*/ 231 h 564"/>
                <a:gd name="T58" fmla="*/ 19 w 627"/>
                <a:gd name="T59" fmla="*/ 183 h 564"/>
                <a:gd name="T60" fmla="*/ 42 w 627"/>
                <a:gd name="T61" fmla="*/ 140 h 564"/>
                <a:gd name="T62" fmla="*/ 73 w 627"/>
                <a:gd name="T63" fmla="*/ 99 h 564"/>
                <a:gd name="T64" fmla="*/ 112 w 627"/>
                <a:gd name="T65" fmla="*/ 66 h 564"/>
                <a:gd name="T66" fmla="*/ 155 w 627"/>
                <a:gd name="T67" fmla="*/ 38 h 564"/>
                <a:gd name="T68" fmla="*/ 204 w 627"/>
                <a:gd name="T69" fmla="*/ 17 h 564"/>
                <a:gd name="T70" fmla="*/ 257 w 627"/>
                <a:gd name="T71" fmla="*/ 5 h 564"/>
                <a:gd name="T72" fmla="*/ 314 w 627"/>
                <a:gd name="T73" fmla="*/ 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7" h="564">
                  <a:moveTo>
                    <a:pt x="314" y="0"/>
                  </a:moveTo>
                  <a:lnTo>
                    <a:pt x="370" y="5"/>
                  </a:lnTo>
                  <a:lnTo>
                    <a:pt x="422" y="17"/>
                  </a:lnTo>
                  <a:lnTo>
                    <a:pt x="471" y="38"/>
                  </a:lnTo>
                  <a:lnTo>
                    <a:pt x="515" y="66"/>
                  </a:lnTo>
                  <a:lnTo>
                    <a:pt x="553" y="99"/>
                  </a:lnTo>
                  <a:lnTo>
                    <a:pt x="585" y="140"/>
                  </a:lnTo>
                  <a:lnTo>
                    <a:pt x="607" y="183"/>
                  </a:lnTo>
                  <a:lnTo>
                    <a:pt x="621" y="231"/>
                  </a:lnTo>
                  <a:lnTo>
                    <a:pt x="627" y="281"/>
                  </a:lnTo>
                  <a:lnTo>
                    <a:pt x="621" y="334"/>
                  </a:lnTo>
                  <a:lnTo>
                    <a:pt x="607" y="381"/>
                  </a:lnTo>
                  <a:lnTo>
                    <a:pt x="585" y="425"/>
                  </a:lnTo>
                  <a:lnTo>
                    <a:pt x="553" y="465"/>
                  </a:lnTo>
                  <a:lnTo>
                    <a:pt x="515" y="498"/>
                  </a:lnTo>
                  <a:lnTo>
                    <a:pt x="471" y="526"/>
                  </a:lnTo>
                  <a:lnTo>
                    <a:pt x="422" y="547"/>
                  </a:lnTo>
                  <a:lnTo>
                    <a:pt x="370" y="559"/>
                  </a:lnTo>
                  <a:lnTo>
                    <a:pt x="314" y="564"/>
                  </a:lnTo>
                  <a:lnTo>
                    <a:pt x="257" y="559"/>
                  </a:lnTo>
                  <a:lnTo>
                    <a:pt x="204" y="547"/>
                  </a:lnTo>
                  <a:lnTo>
                    <a:pt x="155" y="526"/>
                  </a:lnTo>
                  <a:lnTo>
                    <a:pt x="112" y="498"/>
                  </a:lnTo>
                  <a:lnTo>
                    <a:pt x="73" y="465"/>
                  </a:lnTo>
                  <a:lnTo>
                    <a:pt x="42" y="425"/>
                  </a:lnTo>
                  <a:lnTo>
                    <a:pt x="19" y="381"/>
                  </a:lnTo>
                  <a:lnTo>
                    <a:pt x="5" y="334"/>
                  </a:lnTo>
                  <a:lnTo>
                    <a:pt x="0" y="281"/>
                  </a:lnTo>
                  <a:lnTo>
                    <a:pt x="5" y="231"/>
                  </a:lnTo>
                  <a:lnTo>
                    <a:pt x="19" y="183"/>
                  </a:lnTo>
                  <a:lnTo>
                    <a:pt x="42" y="140"/>
                  </a:lnTo>
                  <a:lnTo>
                    <a:pt x="73" y="99"/>
                  </a:lnTo>
                  <a:lnTo>
                    <a:pt x="112" y="66"/>
                  </a:lnTo>
                  <a:lnTo>
                    <a:pt x="155" y="38"/>
                  </a:lnTo>
                  <a:lnTo>
                    <a:pt x="204" y="17"/>
                  </a:lnTo>
                  <a:lnTo>
                    <a:pt x="257" y="5"/>
                  </a:lnTo>
                  <a:lnTo>
                    <a:pt x="314" y="0"/>
                  </a:lnTo>
                  <a:close/>
                </a:path>
              </a:pathLst>
            </a:custGeom>
            <a:gradFill flip="none" rotWithShape="1">
              <a:gsLst>
                <a:gs pos="0">
                  <a:schemeClr val="tx2">
                    <a:lumMod val="75000"/>
                  </a:schemeClr>
                </a:gs>
                <a:gs pos="100000">
                  <a:schemeClr val="bg1"/>
                </a:gs>
              </a:gsLst>
              <a:lin ang="16200000" scaled="1"/>
              <a:tileRect/>
            </a:gradFill>
            <a:ln w="0">
              <a:solidFill>
                <a:schemeClr val="tx2">
                  <a:lumMod val="75000"/>
                </a:schemeClr>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71" name="Freeform 228">
              <a:extLst>
                <a:ext uri="{FF2B5EF4-FFF2-40B4-BE49-F238E27FC236}">
                  <a16:creationId xmlns:a16="http://schemas.microsoft.com/office/drawing/2014/main" id="{0D55BA0C-394B-7341-A2AC-38E38772E5E1}"/>
                </a:ext>
              </a:extLst>
            </p:cNvPr>
            <p:cNvSpPr>
              <a:spLocks/>
            </p:cNvSpPr>
            <p:nvPr/>
          </p:nvSpPr>
          <p:spPr bwMode="auto">
            <a:xfrm rot="20674582">
              <a:off x="7629218" y="3410802"/>
              <a:ext cx="203672" cy="288062"/>
            </a:xfrm>
            <a:custGeom>
              <a:avLst/>
              <a:gdLst>
                <a:gd name="T0" fmla="*/ 153 w 251"/>
                <a:gd name="T1" fmla="*/ 0 h 355"/>
                <a:gd name="T2" fmla="*/ 160 w 251"/>
                <a:gd name="T3" fmla="*/ 4 h 355"/>
                <a:gd name="T4" fmla="*/ 164 w 251"/>
                <a:gd name="T5" fmla="*/ 13 h 355"/>
                <a:gd name="T6" fmla="*/ 164 w 251"/>
                <a:gd name="T7" fmla="*/ 28 h 355"/>
                <a:gd name="T8" fmla="*/ 162 w 251"/>
                <a:gd name="T9" fmla="*/ 49 h 355"/>
                <a:gd name="T10" fmla="*/ 160 w 251"/>
                <a:gd name="T11" fmla="*/ 72 h 355"/>
                <a:gd name="T12" fmla="*/ 155 w 251"/>
                <a:gd name="T13" fmla="*/ 95 h 355"/>
                <a:gd name="T14" fmla="*/ 152 w 251"/>
                <a:gd name="T15" fmla="*/ 119 h 355"/>
                <a:gd name="T16" fmla="*/ 146 w 251"/>
                <a:gd name="T17" fmla="*/ 142 h 355"/>
                <a:gd name="T18" fmla="*/ 143 w 251"/>
                <a:gd name="T19" fmla="*/ 163 h 355"/>
                <a:gd name="T20" fmla="*/ 139 w 251"/>
                <a:gd name="T21" fmla="*/ 179 h 355"/>
                <a:gd name="T22" fmla="*/ 138 w 251"/>
                <a:gd name="T23" fmla="*/ 208 h 355"/>
                <a:gd name="T24" fmla="*/ 141 w 251"/>
                <a:gd name="T25" fmla="*/ 236 h 355"/>
                <a:gd name="T26" fmla="*/ 152 w 251"/>
                <a:gd name="T27" fmla="*/ 257 h 355"/>
                <a:gd name="T28" fmla="*/ 164 w 251"/>
                <a:gd name="T29" fmla="*/ 275 h 355"/>
                <a:gd name="T30" fmla="*/ 180 w 251"/>
                <a:gd name="T31" fmla="*/ 290 h 355"/>
                <a:gd name="T32" fmla="*/ 195 w 251"/>
                <a:gd name="T33" fmla="*/ 301 h 355"/>
                <a:gd name="T34" fmla="*/ 213 w 251"/>
                <a:gd name="T35" fmla="*/ 310 h 355"/>
                <a:gd name="T36" fmla="*/ 227 w 251"/>
                <a:gd name="T37" fmla="*/ 315 h 355"/>
                <a:gd name="T38" fmla="*/ 239 w 251"/>
                <a:gd name="T39" fmla="*/ 318 h 355"/>
                <a:gd name="T40" fmla="*/ 248 w 251"/>
                <a:gd name="T41" fmla="*/ 320 h 355"/>
                <a:gd name="T42" fmla="*/ 251 w 251"/>
                <a:gd name="T43" fmla="*/ 322 h 355"/>
                <a:gd name="T44" fmla="*/ 251 w 251"/>
                <a:gd name="T45" fmla="*/ 322 h 355"/>
                <a:gd name="T46" fmla="*/ 251 w 251"/>
                <a:gd name="T47" fmla="*/ 322 h 355"/>
                <a:gd name="T48" fmla="*/ 249 w 251"/>
                <a:gd name="T49" fmla="*/ 324 h 355"/>
                <a:gd name="T50" fmla="*/ 249 w 251"/>
                <a:gd name="T51" fmla="*/ 325 h 355"/>
                <a:gd name="T52" fmla="*/ 246 w 251"/>
                <a:gd name="T53" fmla="*/ 329 h 355"/>
                <a:gd name="T54" fmla="*/ 244 w 251"/>
                <a:gd name="T55" fmla="*/ 334 h 355"/>
                <a:gd name="T56" fmla="*/ 241 w 251"/>
                <a:gd name="T57" fmla="*/ 338 h 355"/>
                <a:gd name="T58" fmla="*/ 237 w 251"/>
                <a:gd name="T59" fmla="*/ 339 h 355"/>
                <a:gd name="T60" fmla="*/ 234 w 251"/>
                <a:gd name="T61" fmla="*/ 341 h 355"/>
                <a:gd name="T62" fmla="*/ 230 w 251"/>
                <a:gd name="T63" fmla="*/ 343 h 355"/>
                <a:gd name="T64" fmla="*/ 230 w 251"/>
                <a:gd name="T65" fmla="*/ 343 h 355"/>
                <a:gd name="T66" fmla="*/ 193 w 251"/>
                <a:gd name="T67" fmla="*/ 353 h 355"/>
                <a:gd name="T68" fmla="*/ 160 w 251"/>
                <a:gd name="T69" fmla="*/ 355 h 355"/>
                <a:gd name="T70" fmla="*/ 132 w 251"/>
                <a:gd name="T71" fmla="*/ 352 h 355"/>
                <a:gd name="T72" fmla="*/ 106 w 251"/>
                <a:gd name="T73" fmla="*/ 341 h 355"/>
                <a:gd name="T74" fmla="*/ 85 w 251"/>
                <a:gd name="T75" fmla="*/ 327 h 355"/>
                <a:gd name="T76" fmla="*/ 66 w 251"/>
                <a:gd name="T77" fmla="*/ 311 h 355"/>
                <a:gd name="T78" fmla="*/ 49 w 251"/>
                <a:gd name="T79" fmla="*/ 292 h 355"/>
                <a:gd name="T80" fmla="*/ 36 w 251"/>
                <a:gd name="T81" fmla="*/ 273 h 355"/>
                <a:gd name="T82" fmla="*/ 26 w 251"/>
                <a:gd name="T83" fmla="*/ 256 h 355"/>
                <a:gd name="T84" fmla="*/ 17 w 251"/>
                <a:gd name="T85" fmla="*/ 238 h 355"/>
                <a:gd name="T86" fmla="*/ 12 w 251"/>
                <a:gd name="T87" fmla="*/ 226 h 355"/>
                <a:gd name="T88" fmla="*/ 8 w 251"/>
                <a:gd name="T89" fmla="*/ 217 h 355"/>
                <a:gd name="T90" fmla="*/ 7 w 251"/>
                <a:gd name="T91" fmla="*/ 214 h 355"/>
                <a:gd name="T92" fmla="*/ 0 w 251"/>
                <a:gd name="T93" fmla="*/ 172 h 355"/>
                <a:gd name="T94" fmla="*/ 0 w 251"/>
                <a:gd name="T95" fmla="*/ 137 h 355"/>
                <a:gd name="T96" fmla="*/ 5 w 251"/>
                <a:gd name="T97" fmla="*/ 107 h 355"/>
                <a:gd name="T98" fmla="*/ 15 w 251"/>
                <a:gd name="T99" fmla="*/ 82 h 355"/>
                <a:gd name="T100" fmla="*/ 28 w 251"/>
                <a:gd name="T101" fmla="*/ 62 h 355"/>
                <a:gd name="T102" fmla="*/ 43 w 251"/>
                <a:gd name="T103" fmla="*/ 44 h 355"/>
                <a:gd name="T104" fmla="*/ 61 w 251"/>
                <a:gd name="T105" fmla="*/ 30 h 355"/>
                <a:gd name="T106" fmla="*/ 80 w 251"/>
                <a:gd name="T107" fmla="*/ 20 h 355"/>
                <a:gd name="T108" fmla="*/ 97 w 251"/>
                <a:gd name="T109" fmla="*/ 13 h 355"/>
                <a:gd name="T110" fmla="*/ 115 w 251"/>
                <a:gd name="T111" fmla="*/ 7 h 355"/>
                <a:gd name="T112" fmla="*/ 131 w 251"/>
                <a:gd name="T113" fmla="*/ 4 h 355"/>
                <a:gd name="T114" fmla="*/ 143 w 251"/>
                <a:gd name="T115" fmla="*/ 2 h 355"/>
                <a:gd name="T116" fmla="*/ 150 w 251"/>
                <a:gd name="T117" fmla="*/ 0 h 355"/>
                <a:gd name="T118" fmla="*/ 153 w 251"/>
                <a:gd name="T119"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1" h="355">
                  <a:moveTo>
                    <a:pt x="153" y="0"/>
                  </a:moveTo>
                  <a:lnTo>
                    <a:pt x="160" y="4"/>
                  </a:lnTo>
                  <a:lnTo>
                    <a:pt x="164" y="13"/>
                  </a:lnTo>
                  <a:lnTo>
                    <a:pt x="164" y="28"/>
                  </a:lnTo>
                  <a:lnTo>
                    <a:pt x="162" y="49"/>
                  </a:lnTo>
                  <a:lnTo>
                    <a:pt x="160" y="72"/>
                  </a:lnTo>
                  <a:lnTo>
                    <a:pt x="155" y="95"/>
                  </a:lnTo>
                  <a:lnTo>
                    <a:pt x="152" y="119"/>
                  </a:lnTo>
                  <a:lnTo>
                    <a:pt x="146" y="142"/>
                  </a:lnTo>
                  <a:lnTo>
                    <a:pt x="143" y="163"/>
                  </a:lnTo>
                  <a:lnTo>
                    <a:pt x="139" y="179"/>
                  </a:lnTo>
                  <a:lnTo>
                    <a:pt x="138" y="208"/>
                  </a:lnTo>
                  <a:lnTo>
                    <a:pt x="141" y="236"/>
                  </a:lnTo>
                  <a:lnTo>
                    <a:pt x="152" y="257"/>
                  </a:lnTo>
                  <a:lnTo>
                    <a:pt x="164" y="275"/>
                  </a:lnTo>
                  <a:lnTo>
                    <a:pt x="180" y="290"/>
                  </a:lnTo>
                  <a:lnTo>
                    <a:pt x="195" y="301"/>
                  </a:lnTo>
                  <a:lnTo>
                    <a:pt x="213" y="310"/>
                  </a:lnTo>
                  <a:lnTo>
                    <a:pt x="227" y="315"/>
                  </a:lnTo>
                  <a:lnTo>
                    <a:pt x="239" y="318"/>
                  </a:lnTo>
                  <a:lnTo>
                    <a:pt x="248" y="320"/>
                  </a:lnTo>
                  <a:lnTo>
                    <a:pt x="251" y="322"/>
                  </a:lnTo>
                  <a:lnTo>
                    <a:pt x="251" y="322"/>
                  </a:lnTo>
                  <a:lnTo>
                    <a:pt x="251" y="322"/>
                  </a:lnTo>
                  <a:lnTo>
                    <a:pt x="249" y="324"/>
                  </a:lnTo>
                  <a:lnTo>
                    <a:pt x="249" y="325"/>
                  </a:lnTo>
                  <a:lnTo>
                    <a:pt x="246" y="329"/>
                  </a:lnTo>
                  <a:lnTo>
                    <a:pt x="244" y="334"/>
                  </a:lnTo>
                  <a:lnTo>
                    <a:pt x="241" y="338"/>
                  </a:lnTo>
                  <a:lnTo>
                    <a:pt x="237" y="339"/>
                  </a:lnTo>
                  <a:lnTo>
                    <a:pt x="234" y="341"/>
                  </a:lnTo>
                  <a:lnTo>
                    <a:pt x="230" y="343"/>
                  </a:lnTo>
                  <a:lnTo>
                    <a:pt x="230" y="343"/>
                  </a:lnTo>
                  <a:lnTo>
                    <a:pt x="193" y="353"/>
                  </a:lnTo>
                  <a:lnTo>
                    <a:pt x="160" y="355"/>
                  </a:lnTo>
                  <a:lnTo>
                    <a:pt x="132" y="352"/>
                  </a:lnTo>
                  <a:lnTo>
                    <a:pt x="106" y="341"/>
                  </a:lnTo>
                  <a:lnTo>
                    <a:pt x="85" y="327"/>
                  </a:lnTo>
                  <a:lnTo>
                    <a:pt x="66" y="311"/>
                  </a:lnTo>
                  <a:lnTo>
                    <a:pt x="49" y="292"/>
                  </a:lnTo>
                  <a:lnTo>
                    <a:pt x="36" y="273"/>
                  </a:lnTo>
                  <a:lnTo>
                    <a:pt x="26" y="256"/>
                  </a:lnTo>
                  <a:lnTo>
                    <a:pt x="17" y="238"/>
                  </a:lnTo>
                  <a:lnTo>
                    <a:pt x="12" y="226"/>
                  </a:lnTo>
                  <a:lnTo>
                    <a:pt x="8" y="217"/>
                  </a:lnTo>
                  <a:lnTo>
                    <a:pt x="7" y="214"/>
                  </a:lnTo>
                  <a:lnTo>
                    <a:pt x="0" y="172"/>
                  </a:lnTo>
                  <a:lnTo>
                    <a:pt x="0" y="137"/>
                  </a:lnTo>
                  <a:lnTo>
                    <a:pt x="5" y="107"/>
                  </a:lnTo>
                  <a:lnTo>
                    <a:pt x="15" y="82"/>
                  </a:lnTo>
                  <a:lnTo>
                    <a:pt x="28" y="62"/>
                  </a:lnTo>
                  <a:lnTo>
                    <a:pt x="43" y="44"/>
                  </a:lnTo>
                  <a:lnTo>
                    <a:pt x="61" y="30"/>
                  </a:lnTo>
                  <a:lnTo>
                    <a:pt x="80" y="20"/>
                  </a:lnTo>
                  <a:lnTo>
                    <a:pt x="97" y="13"/>
                  </a:lnTo>
                  <a:lnTo>
                    <a:pt x="115" y="7"/>
                  </a:lnTo>
                  <a:lnTo>
                    <a:pt x="131" y="4"/>
                  </a:lnTo>
                  <a:lnTo>
                    <a:pt x="143" y="2"/>
                  </a:lnTo>
                  <a:lnTo>
                    <a:pt x="150" y="0"/>
                  </a:lnTo>
                  <a:lnTo>
                    <a:pt x="153" y="0"/>
                  </a:lnTo>
                  <a:close/>
                </a:path>
              </a:pathLst>
            </a:custGeom>
            <a:gradFill flip="none" rotWithShape="1">
              <a:gsLst>
                <a:gs pos="100000">
                  <a:schemeClr val="bg1"/>
                </a:gs>
                <a:gs pos="0">
                  <a:schemeClr val="bg1">
                    <a:alpha val="0"/>
                  </a:schemeClr>
                </a:gs>
              </a:gsLst>
              <a:lin ang="0" scaled="1"/>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sp>
          <p:nvSpPr>
            <p:cNvPr id="72" name="Freeform 229">
              <a:extLst>
                <a:ext uri="{FF2B5EF4-FFF2-40B4-BE49-F238E27FC236}">
                  <a16:creationId xmlns:a16="http://schemas.microsoft.com/office/drawing/2014/main" id="{0884652B-AAFE-6340-A578-FEFBFEF8F7DB}"/>
                </a:ext>
              </a:extLst>
            </p:cNvPr>
            <p:cNvSpPr>
              <a:spLocks/>
            </p:cNvSpPr>
            <p:nvPr/>
          </p:nvSpPr>
          <p:spPr bwMode="auto">
            <a:xfrm>
              <a:off x="8543925" y="3063648"/>
              <a:ext cx="219076" cy="732212"/>
            </a:xfrm>
            <a:custGeom>
              <a:avLst/>
              <a:gdLst>
                <a:gd name="T0" fmla="*/ 68 w 166"/>
                <a:gd name="T1" fmla="*/ 0 h 396"/>
                <a:gd name="T2" fmla="*/ 80 w 166"/>
                <a:gd name="T3" fmla="*/ 6 h 396"/>
                <a:gd name="T4" fmla="*/ 93 w 166"/>
                <a:gd name="T5" fmla="*/ 14 h 396"/>
                <a:gd name="T6" fmla="*/ 103 w 166"/>
                <a:gd name="T7" fmla="*/ 28 h 396"/>
                <a:gd name="T8" fmla="*/ 115 w 166"/>
                <a:gd name="T9" fmla="*/ 44 h 396"/>
                <a:gd name="T10" fmla="*/ 126 w 166"/>
                <a:gd name="T11" fmla="*/ 62 h 396"/>
                <a:gd name="T12" fmla="*/ 134 w 166"/>
                <a:gd name="T13" fmla="*/ 77 h 396"/>
                <a:gd name="T14" fmla="*/ 141 w 166"/>
                <a:gd name="T15" fmla="*/ 95 h 396"/>
                <a:gd name="T16" fmla="*/ 148 w 166"/>
                <a:gd name="T17" fmla="*/ 107 h 396"/>
                <a:gd name="T18" fmla="*/ 152 w 166"/>
                <a:gd name="T19" fmla="*/ 118 h 396"/>
                <a:gd name="T20" fmla="*/ 162 w 166"/>
                <a:gd name="T21" fmla="*/ 163 h 396"/>
                <a:gd name="T22" fmla="*/ 166 w 166"/>
                <a:gd name="T23" fmla="*/ 203 h 396"/>
                <a:gd name="T24" fmla="*/ 164 w 166"/>
                <a:gd name="T25" fmla="*/ 238 h 396"/>
                <a:gd name="T26" fmla="*/ 157 w 166"/>
                <a:gd name="T27" fmla="*/ 270 h 396"/>
                <a:gd name="T28" fmla="*/ 145 w 166"/>
                <a:gd name="T29" fmla="*/ 296 h 396"/>
                <a:gd name="T30" fmla="*/ 129 w 166"/>
                <a:gd name="T31" fmla="*/ 319 h 396"/>
                <a:gd name="T32" fmla="*/ 112 w 166"/>
                <a:gd name="T33" fmla="*/ 338 h 396"/>
                <a:gd name="T34" fmla="*/ 94 w 166"/>
                <a:gd name="T35" fmla="*/ 354 h 396"/>
                <a:gd name="T36" fmla="*/ 75 w 166"/>
                <a:gd name="T37" fmla="*/ 368 h 396"/>
                <a:gd name="T38" fmla="*/ 56 w 166"/>
                <a:gd name="T39" fmla="*/ 378 h 396"/>
                <a:gd name="T40" fmla="*/ 38 w 166"/>
                <a:gd name="T41" fmla="*/ 385 h 396"/>
                <a:gd name="T42" fmla="*/ 23 w 166"/>
                <a:gd name="T43" fmla="*/ 390 h 396"/>
                <a:gd name="T44" fmla="*/ 11 w 166"/>
                <a:gd name="T45" fmla="*/ 394 h 396"/>
                <a:gd name="T46" fmla="*/ 4 w 166"/>
                <a:gd name="T47" fmla="*/ 396 h 396"/>
                <a:gd name="T48" fmla="*/ 0 w 166"/>
                <a:gd name="T49" fmla="*/ 396 h 396"/>
                <a:gd name="T50" fmla="*/ 12 w 166"/>
                <a:gd name="T51" fmla="*/ 364 h 396"/>
                <a:gd name="T52" fmla="*/ 21 w 166"/>
                <a:gd name="T53" fmla="*/ 329 h 396"/>
                <a:gd name="T54" fmla="*/ 28 w 166"/>
                <a:gd name="T55" fmla="*/ 289 h 396"/>
                <a:gd name="T56" fmla="*/ 31 w 166"/>
                <a:gd name="T57" fmla="*/ 249 h 396"/>
                <a:gd name="T58" fmla="*/ 35 w 166"/>
                <a:gd name="T59" fmla="*/ 207 h 396"/>
                <a:gd name="T60" fmla="*/ 35 w 166"/>
                <a:gd name="T61" fmla="*/ 168 h 396"/>
                <a:gd name="T62" fmla="*/ 35 w 166"/>
                <a:gd name="T63" fmla="*/ 132 h 396"/>
                <a:gd name="T64" fmla="*/ 35 w 166"/>
                <a:gd name="T65" fmla="*/ 102 h 396"/>
                <a:gd name="T66" fmla="*/ 33 w 166"/>
                <a:gd name="T67" fmla="*/ 77 h 396"/>
                <a:gd name="T68" fmla="*/ 33 w 166"/>
                <a:gd name="T69" fmla="*/ 62 h 396"/>
                <a:gd name="T70" fmla="*/ 31 w 166"/>
                <a:gd name="T71" fmla="*/ 56 h 396"/>
                <a:gd name="T72" fmla="*/ 38 w 166"/>
                <a:gd name="T73" fmla="*/ 28 h 396"/>
                <a:gd name="T74" fmla="*/ 47 w 166"/>
                <a:gd name="T75" fmla="*/ 11 h 396"/>
                <a:gd name="T76" fmla="*/ 58 w 166"/>
                <a:gd name="T77" fmla="*/ 2 h 396"/>
                <a:gd name="T78" fmla="*/ 68 w 166"/>
                <a:gd name="T79"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6" h="396">
                  <a:moveTo>
                    <a:pt x="68" y="0"/>
                  </a:moveTo>
                  <a:lnTo>
                    <a:pt x="80" y="6"/>
                  </a:lnTo>
                  <a:lnTo>
                    <a:pt x="93" y="14"/>
                  </a:lnTo>
                  <a:lnTo>
                    <a:pt x="103" y="28"/>
                  </a:lnTo>
                  <a:lnTo>
                    <a:pt x="115" y="44"/>
                  </a:lnTo>
                  <a:lnTo>
                    <a:pt x="126" y="62"/>
                  </a:lnTo>
                  <a:lnTo>
                    <a:pt x="134" y="77"/>
                  </a:lnTo>
                  <a:lnTo>
                    <a:pt x="141" y="95"/>
                  </a:lnTo>
                  <a:lnTo>
                    <a:pt x="148" y="107"/>
                  </a:lnTo>
                  <a:lnTo>
                    <a:pt x="152" y="118"/>
                  </a:lnTo>
                  <a:lnTo>
                    <a:pt x="162" y="163"/>
                  </a:lnTo>
                  <a:lnTo>
                    <a:pt x="166" y="203"/>
                  </a:lnTo>
                  <a:lnTo>
                    <a:pt x="164" y="238"/>
                  </a:lnTo>
                  <a:lnTo>
                    <a:pt x="157" y="270"/>
                  </a:lnTo>
                  <a:lnTo>
                    <a:pt x="145" y="296"/>
                  </a:lnTo>
                  <a:lnTo>
                    <a:pt x="129" y="319"/>
                  </a:lnTo>
                  <a:lnTo>
                    <a:pt x="112" y="338"/>
                  </a:lnTo>
                  <a:lnTo>
                    <a:pt x="94" y="354"/>
                  </a:lnTo>
                  <a:lnTo>
                    <a:pt x="75" y="368"/>
                  </a:lnTo>
                  <a:lnTo>
                    <a:pt x="56" y="378"/>
                  </a:lnTo>
                  <a:lnTo>
                    <a:pt x="38" y="385"/>
                  </a:lnTo>
                  <a:lnTo>
                    <a:pt x="23" y="390"/>
                  </a:lnTo>
                  <a:lnTo>
                    <a:pt x="11" y="394"/>
                  </a:lnTo>
                  <a:lnTo>
                    <a:pt x="4" y="396"/>
                  </a:lnTo>
                  <a:lnTo>
                    <a:pt x="0" y="396"/>
                  </a:lnTo>
                  <a:lnTo>
                    <a:pt x="12" y="364"/>
                  </a:lnTo>
                  <a:lnTo>
                    <a:pt x="21" y="329"/>
                  </a:lnTo>
                  <a:lnTo>
                    <a:pt x="28" y="289"/>
                  </a:lnTo>
                  <a:lnTo>
                    <a:pt x="31" y="249"/>
                  </a:lnTo>
                  <a:lnTo>
                    <a:pt x="35" y="207"/>
                  </a:lnTo>
                  <a:lnTo>
                    <a:pt x="35" y="168"/>
                  </a:lnTo>
                  <a:lnTo>
                    <a:pt x="35" y="132"/>
                  </a:lnTo>
                  <a:lnTo>
                    <a:pt x="35" y="102"/>
                  </a:lnTo>
                  <a:lnTo>
                    <a:pt x="33" y="77"/>
                  </a:lnTo>
                  <a:lnTo>
                    <a:pt x="33" y="62"/>
                  </a:lnTo>
                  <a:lnTo>
                    <a:pt x="31" y="56"/>
                  </a:lnTo>
                  <a:lnTo>
                    <a:pt x="38" y="28"/>
                  </a:lnTo>
                  <a:lnTo>
                    <a:pt x="47" y="11"/>
                  </a:lnTo>
                  <a:lnTo>
                    <a:pt x="58" y="2"/>
                  </a:lnTo>
                  <a:lnTo>
                    <a:pt x="68" y="0"/>
                  </a:lnTo>
                  <a:close/>
                </a:path>
              </a:pathLst>
            </a:custGeom>
            <a:gradFill flip="none" rotWithShape="1">
              <a:gsLst>
                <a:gs pos="100000">
                  <a:schemeClr val="bg1"/>
                </a:gs>
                <a:gs pos="0">
                  <a:schemeClr val="bg1">
                    <a:alpha val="0"/>
                  </a:schemeClr>
                </a:gs>
              </a:gsLst>
              <a:lin ang="5400000" scaled="0"/>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grpSp>
      <p:grpSp>
        <p:nvGrpSpPr>
          <p:cNvPr id="40" name="Group 231">
            <a:extLst>
              <a:ext uri="{FF2B5EF4-FFF2-40B4-BE49-F238E27FC236}">
                <a16:creationId xmlns:a16="http://schemas.microsoft.com/office/drawing/2014/main" id="{A2524923-1334-FA4D-9BD0-2ED08DD46A41}"/>
              </a:ext>
            </a:extLst>
          </p:cNvPr>
          <p:cNvGrpSpPr>
            <a:grpSpLocks noChangeAspect="1"/>
          </p:cNvGrpSpPr>
          <p:nvPr/>
        </p:nvGrpSpPr>
        <p:grpSpPr>
          <a:xfrm>
            <a:off x="2276382" y="1936724"/>
            <a:ext cx="169769" cy="169479"/>
            <a:chOff x="7590903" y="2871145"/>
            <a:chExt cx="1220219" cy="1118657"/>
          </a:xfrm>
          <a:effectLst>
            <a:outerShdw blurRad="25400" dist="50800" dir="2700000" algn="tl" rotWithShape="0">
              <a:prstClr val="black">
                <a:alpha val="35000"/>
              </a:prstClr>
            </a:outerShdw>
          </a:effectLst>
        </p:grpSpPr>
        <p:sp>
          <p:nvSpPr>
            <p:cNvPr id="65" name="Freeform 9">
              <a:extLst>
                <a:ext uri="{FF2B5EF4-FFF2-40B4-BE49-F238E27FC236}">
                  <a16:creationId xmlns:a16="http://schemas.microsoft.com/office/drawing/2014/main" id="{687DC41A-32A1-ED4B-836D-F893A6803E33}"/>
                </a:ext>
              </a:extLst>
            </p:cNvPr>
            <p:cNvSpPr>
              <a:spLocks/>
            </p:cNvSpPr>
            <p:nvPr/>
          </p:nvSpPr>
          <p:spPr bwMode="auto">
            <a:xfrm>
              <a:off x="7590903" y="2871145"/>
              <a:ext cx="1220219" cy="1118657"/>
            </a:xfrm>
            <a:prstGeom prst="ellipse">
              <a:avLst/>
            </a:prstGeom>
            <a:solidFill>
              <a:srgbClr val="FF8000"/>
            </a:solidFill>
            <a:ln w="12700">
              <a:solidFill>
                <a:srgbClr val="FF8000"/>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66" name="Freeform 15">
              <a:extLst>
                <a:ext uri="{FF2B5EF4-FFF2-40B4-BE49-F238E27FC236}">
                  <a16:creationId xmlns:a16="http://schemas.microsoft.com/office/drawing/2014/main" id="{410D4037-6499-1E49-A4FD-2E0E69B15C02}"/>
                </a:ext>
              </a:extLst>
            </p:cNvPr>
            <p:cNvSpPr>
              <a:spLocks/>
            </p:cNvSpPr>
            <p:nvPr/>
          </p:nvSpPr>
          <p:spPr bwMode="auto">
            <a:xfrm>
              <a:off x="7791083" y="2971235"/>
              <a:ext cx="922892" cy="830161"/>
            </a:xfrm>
            <a:custGeom>
              <a:avLst/>
              <a:gdLst>
                <a:gd name="T0" fmla="*/ 314 w 627"/>
                <a:gd name="T1" fmla="*/ 0 h 564"/>
                <a:gd name="T2" fmla="*/ 370 w 627"/>
                <a:gd name="T3" fmla="*/ 5 h 564"/>
                <a:gd name="T4" fmla="*/ 422 w 627"/>
                <a:gd name="T5" fmla="*/ 17 h 564"/>
                <a:gd name="T6" fmla="*/ 471 w 627"/>
                <a:gd name="T7" fmla="*/ 38 h 564"/>
                <a:gd name="T8" fmla="*/ 515 w 627"/>
                <a:gd name="T9" fmla="*/ 66 h 564"/>
                <a:gd name="T10" fmla="*/ 553 w 627"/>
                <a:gd name="T11" fmla="*/ 99 h 564"/>
                <a:gd name="T12" fmla="*/ 585 w 627"/>
                <a:gd name="T13" fmla="*/ 140 h 564"/>
                <a:gd name="T14" fmla="*/ 607 w 627"/>
                <a:gd name="T15" fmla="*/ 183 h 564"/>
                <a:gd name="T16" fmla="*/ 621 w 627"/>
                <a:gd name="T17" fmla="*/ 231 h 564"/>
                <a:gd name="T18" fmla="*/ 627 w 627"/>
                <a:gd name="T19" fmla="*/ 281 h 564"/>
                <a:gd name="T20" fmla="*/ 621 w 627"/>
                <a:gd name="T21" fmla="*/ 334 h 564"/>
                <a:gd name="T22" fmla="*/ 607 w 627"/>
                <a:gd name="T23" fmla="*/ 381 h 564"/>
                <a:gd name="T24" fmla="*/ 585 w 627"/>
                <a:gd name="T25" fmla="*/ 425 h 564"/>
                <a:gd name="T26" fmla="*/ 553 w 627"/>
                <a:gd name="T27" fmla="*/ 465 h 564"/>
                <a:gd name="T28" fmla="*/ 515 w 627"/>
                <a:gd name="T29" fmla="*/ 498 h 564"/>
                <a:gd name="T30" fmla="*/ 471 w 627"/>
                <a:gd name="T31" fmla="*/ 526 h 564"/>
                <a:gd name="T32" fmla="*/ 422 w 627"/>
                <a:gd name="T33" fmla="*/ 547 h 564"/>
                <a:gd name="T34" fmla="*/ 370 w 627"/>
                <a:gd name="T35" fmla="*/ 559 h 564"/>
                <a:gd name="T36" fmla="*/ 314 w 627"/>
                <a:gd name="T37" fmla="*/ 564 h 564"/>
                <a:gd name="T38" fmla="*/ 257 w 627"/>
                <a:gd name="T39" fmla="*/ 559 h 564"/>
                <a:gd name="T40" fmla="*/ 204 w 627"/>
                <a:gd name="T41" fmla="*/ 547 h 564"/>
                <a:gd name="T42" fmla="*/ 155 w 627"/>
                <a:gd name="T43" fmla="*/ 526 h 564"/>
                <a:gd name="T44" fmla="*/ 112 w 627"/>
                <a:gd name="T45" fmla="*/ 498 h 564"/>
                <a:gd name="T46" fmla="*/ 73 w 627"/>
                <a:gd name="T47" fmla="*/ 465 h 564"/>
                <a:gd name="T48" fmla="*/ 42 w 627"/>
                <a:gd name="T49" fmla="*/ 425 h 564"/>
                <a:gd name="T50" fmla="*/ 19 w 627"/>
                <a:gd name="T51" fmla="*/ 381 h 564"/>
                <a:gd name="T52" fmla="*/ 5 w 627"/>
                <a:gd name="T53" fmla="*/ 334 h 564"/>
                <a:gd name="T54" fmla="*/ 0 w 627"/>
                <a:gd name="T55" fmla="*/ 281 h 564"/>
                <a:gd name="T56" fmla="*/ 5 w 627"/>
                <a:gd name="T57" fmla="*/ 231 h 564"/>
                <a:gd name="T58" fmla="*/ 19 w 627"/>
                <a:gd name="T59" fmla="*/ 183 h 564"/>
                <a:gd name="T60" fmla="*/ 42 w 627"/>
                <a:gd name="T61" fmla="*/ 140 h 564"/>
                <a:gd name="T62" fmla="*/ 73 w 627"/>
                <a:gd name="T63" fmla="*/ 99 h 564"/>
                <a:gd name="T64" fmla="*/ 112 w 627"/>
                <a:gd name="T65" fmla="*/ 66 h 564"/>
                <a:gd name="T66" fmla="*/ 155 w 627"/>
                <a:gd name="T67" fmla="*/ 38 h 564"/>
                <a:gd name="T68" fmla="*/ 204 w 627"/>
                <a:gd name="T69" fmla="*/ 17 h 564"/>
                <a:gd name="T70" fmla="*/ 257 w 627"/>
                <a:gd name="T71" fmla="*/ 5 h 564"/>
                <a:gd name="T72" fmla="*/ 314 w 627"/>
                <a:gd name="T73" fmla="*/ 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7" h="564">
                  <a:moveTo>
                    <a:pt x="314" y="0"/>
                  </a:moveTo>
                  <a:lnTo>
                    <a:pt x="370" y="5"/>
                  </a:lnTo>
                  <a:lnTo>
                    <a:pt x="422" y="17"/>
                  </a:lnTo>
                  <a:lnTo>
                    <a:pt x="471" y="38"/>
                  </a:lnTo>
                  <a:lnTo>
                    <a:pt x="515" y="66"/>
                  </a:lnTo>
                  <a:lnTo>
                    <a:pt x="553" y="99"/>
                  </a:lnTo>
                  <a:lnTo>
                    <a:pt x="585" y="140"/>
                  </a:lnTo>
                  <a:lnTo>
                    <a:pt x="607" y="183"/>
                  </a:lnTo>
                  <a:lnTo>
                    <a:pt x="621" y="231"/>
                  </a:lnTo>
                  <a:lnTo>
                    <a:pt x="627" y="281"/>
                  </a:lnTo>
                  <a:lnTo>
                    <a:pt x="621" y="334"/>
                  </a:lnTo>
                  <a:lnTo>
                    <a:pt x="607" y="381"/>
                  </a:lnTo>
                  <a:lnTo>
                    <a:pt x="585" y="425"/>
                  </a:lnTo>
                  <a:lnTo>
                    <a:pt x="553" y="465"/>
                  </a:lnTo>
                  <a:lnTo>
                    <a:pt x="515" y="498"/>
                  </a:lnTo>
                  <a:lnTo>
                    <a:pt x="471" y="526"/>
                  </a:lnTo>
                  <a:lnTo>
                    <a:pt x="422" y="547"/>
                  </a:lnTo>
                  <a:lnTo>
                    <a:pt x="370" y="559"/>
                  </a:lnTo>
                  <a:lnTo>
                    <a:pt x="314" y="564"/>
                  </a:lnTo>
                  <a:lnTo>
                    <a:pt x="257" y="559"/>
                  </a:lnTo>
                  <a:lnTo>
                    <a:pt x="204" y="547"/>
                  </a:lnTo>
                  <a:lnTo>
                    <a:pt x="155" y="526"/>
                  </a:lnTo>
                  <a:lnTo>
                    <a:pt x="112" y="498"/>
                  </a:lnTo>
                  <a:lnTo>
                    <a:pt x="73" y="465"/>
                  </a:lnTo>
                  <a:lnTo>
                    <a:pt x="42" y="425"/>
                  </a:lnTo>
                  <a:lnTo>
                    <a:pt x="19" y="381"/>
                  </a:lnTo>
                  <a:lnTo>
                    <a:pt x="5" y="334"/>
                  </a:lnTo>
                  <a:lnTo>
                    <a:pt x="0" y="281"/>
                  </a:lnTo>
                  <a:lnTo>
                    <a:pt x="5" y="231"/>
                  </a:lnTo>
                  <a:lnTo>
                    <a:pt x="19" y="183"/>
                  </a:lnTo>
                  <a:lnTo>
                    <a:pt x="42" y="140"/>
                  </a:lnTo>
                  <a:lnTo>
                    <a:pt x="73" y="99"/>
                  </a:lnTo>
                  <a:lnTo>
                    <a:pt x="112" y="66"/>
                  </a:lnTo>
                  <a:lnTo>
                    <a:pt x="155" y="38"/>
                  </a:lnTo>
                  <a:lnTo>
                    <a:pt x="204" y="17"/>
                  </a:lnTo>
                  <a:lnTo>
                    <a:pt x="257" y="5"/>
                  </a:lnTo>
                  <a:lnTo>
                    <a:pt x="314" y="0"/>
                  </a:lnTo>
                  <a:close/>
                </a:path>
              </a:pathLst>
            </a:custGeom>
            <a:gradFill flip="none" rotWithShape="1">
              <a:gsLst>
                <a:gs pos="0">
                  <a:srgbClr val="FF8000"/>
                </a:gs>
                <a:gs pos="100000">
                  <a:schemeClr val="bg1"/>
                </a:gs>
              </a:gsLst>
              <a:lin ang="16200000" scaled="1"/>
              <a:tileRect/>
            </a:gradFill>
            <a:ln w="0">
              <a:solidFill>
                <a:srgbClr val="FF8000"/>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67" name="Freeform 228">
              <a:extLst>
                <a:ext uri="{FF2B5EF4-FFF2-40B4-BE49-F238E27FC236}">
                  <a16:creationId xmlns:a16="http://schemas.microsoft.com/office/drawing/2014/main" id="{4CC1C911-28CE-174E-B7B8-96065511B308}"/>
                </a:ext>
              </a:extLst>
            </p:cNvPr>
            <p:cNvSpPr>
              <a:spLocks/>
            </p:cNvSpPr>
            <p:nvPr/>
          </p:nvSpPr>
          <p:spPr bwMode="auto">
            <a:xfrm rot="20674582">
              <a:off x="7629218" y="3410802"/>
              <a:ext cx="203672" cy="288062"/>
            </a:xfrm>
            <a:custGeom>
              <a:avLst/>
              <a:gdLst>
                <a:gd name="T0" fmla="*/ 153 w 251"/>
                <a:gd name="T1" fmla="*/ 0 h 355"/>
                <a:gd name="T2" fmla="*/ 160 w 251"/>
                <a:gd name="T3" fmla="*/ 4 h 355"/>
                <a:gd name="T4" fmla="*/ 164 w 251"/>
                <a:gd name="T5" fmla="*/ 13 h 355"/>
                <a:gd name="T6" fmla="*/ 164 w 251"/>
                <a:gd name="T7" fmla="*/ 28 h 355"/>
                <a:gd name="T8" fmla="*/ 162 w 251"/>
                <a:gd name="T9" fmla="*/ 49 h 355"/>
                <a:gd name="T10" fmla="*/ 160 w 251"/>
                <a:gd name="T11" fmla="*/ 72 h 355"/>
                <a:gd name="T12" fmla="*/ 155 w 251"/>
                <a:gd name="T13" fmla="*/ 95 h 355"/>
                <a:gd name="T14" fmla="*/ 152 w 251"/>
                <a:gd name="T15" fmla="*/ 119 h 355"/>
                <a:gd name="T16" fmla="*/ 146 w 251"/>
                <a:gd name="T17" fmla="*/ 142 h 355"/>
                <a:gd name="T18" fmla="*/ 143 w 251"/>
                <a:gd name="T19" fmla="*/ 163 h 355"/>
                <a:gd name="T20" fmla="*/ 139 w 251"/>
                <a:gd name="T21" fmla="*/ 179 h 355"/>
                <a:gd name="T22" fmla="*/ 138 w 251"/>
                <a:gd name="T23" fmla="*/ 208 h 355"/>
                <a:gd name="T24" fmla="*/ 141 w 251"/>
                <a:gd name="T25" fmla="*/ 236 h 355"/>
                <a:gd name="T26" fmla="*/ 152 w 251"/>
                <a:gd name="T27" fmla="*/ 257 h 355"/>
                <a:gd name="T28" fmla="*/ 164 w 251"/>
                <a:gd name="T29" fmla="*/ 275 h 355"/>
                <a:gd name="T30" fmla="*/ 180 w 251"/>
                <a:gd name="T31" fmla="*/ 290 h 355"/>
                <a:gd name="T32" fmla="*/ 195 w 251"/>
                <a:gd name="T33" fmla="*/ 301 h 355"/>
                <a:gd name="T34" fmla="*/ 213 w 251"/>
                <a:gd name="T35" fmla="*/ 310 h 355"/>
                <a:gd name="T36" fmla="*/ 227 w 251"/>
                <a:gd name="T37" fmla="*/ 315 h 355"/>
                <a:gd name="T38" fmla="*/ 239 w 251"/>
                <a:gd name="T39" fmla="*/ 318 h 355"/>
                <a:gd name="T40" fmla="*/ 248 w 251"/>
                <a:gd name="T41" fmla="*/ 320 h 355"/>
                <a:gd name="T42" fmla="*/ 251 w 251"/>
                <a:gd name="T43" fmla="*/ 322 h 355"/>
                <a:gd name="T44" fmla="*/ 251 w 251"/>
                <a:gd name="T45" fmla="*/ 322 h 355"/>
                <a:gd name="T46" fmla="*/ 251 w 251"/>
                <a:gd name="T47" fmla="*/ 322 h 355"/>
                <a:gd name="T48" fmla="*/ 249 w 251"/>
                <a:gd name="T49" fmla="*/ 324 h 355"/>
                <a:gd name="T50" fmla="*/ 249 w 251"/>
                <a:gd name="T51" fmla="*/ 325 h 355"/>
                <a:gd name="T52" fmla="*/ 246 w 251"/>
                <a:gd name="T53" fmla="*/ 329 h 355"/>
                <a:gd name="T54" fmla="*/ 244 w 251"/>
                <a:gd name="T55" fmla="*/ 334 h 355"/>
                <a:gd name="T56" fmla="*/ 241 w 251"/>
                <a:gd name="T57" fmla="*/ 338 h 355"/>
                <a:gd name="T58" fmla="*/ 237 w 251"/>
                <a:gd name="T59" fmla="*/ 339 h 355"/>
                <a:gd name="T60" fmla="*/ 234 w 251"/>
                <a:gd name="T61" fmla="*/ 341 h 355"/>
                <a:gd name="T62" fmla="*/ 230 w 251"/>
                <a:gd name="T63" fmla="*/ 343 h 355"/>
                <a:gd name="T64" fmla="*/ 230 w 251"/>
                <a:gd name="T65" fmla="*/ 343 h 355"/>
                <a:gd name="T66" fmla="*/ 193 w 251"/>
                <a:gd name="T67" fmla="*/ 353 h 355"/>
                <a:gd name="T68" fmla="*/ 160 w 251"/>
                <a:gd name="T69" fmla="*/ 355 h 355"/>
                <a:gd name="T70" fmla="*/ 132 w 251"/>
                <a:gd name="T71" fmla="*/ 352 h 355"/>
                <a:gd name="T72" fmla="*/ 106 w 251"/>
                <a:gd name="T73" fmla="*/ 341 h 355"/>
                <a:gd name="T74" fmla="*/ 85 w 251"/>
                <a:gd name="T75" fmla="*/ 327 h 355"/>
                <a:gd name="T76" fmla="*/ 66 w 251"/>
                <a:gd name="T77" fmla="*/ 311 h 355"/>
                <a:gd name="T78" fmla="*/ 49 w 251"/>
                <a:gd name="T79" fmla="*/ 292 h 355"/>
                <a:gd name="T80" fmla="*/ 36 w 251"/>
                <a:gd name="T81" fmla="*/ 273 h 355"/>
                <a:gd name="T82" fmla="*/ 26 w 251"/>
                <a:gd name="T83" fmla="*/ 256 h 355"/>
                <a:gd name="T84" fmla="*/ 17 w 251"/>
                <a:gd name="T85" fmla="*/ 238 h 355"/>
                <a:gd name="T86" fmla="*/ 12 w 251"/>
                <a:gd name="T87" fmla="*/ 226 h 355"/>
                <a:gd name="T88" fmla="*/ 8 w 251"/>
                <a:gd name="T89" fmla="*/ 217 h 355"/>
                <a:gd name="T90" fmla="*/ 7 w 251"/>
                <a:gd name="T91" fmla="*/ 214 h 355"/>
                <a:gd name="T92" fmla="*/ 0 w 251"/>
                <a:gd name="T93" fmla="*/ 172 h 355"/>
                <a:gd name="T94" fmla="*/ 0 w 251"/>
                <a:gd name="T95" fmla="*/ 137 h 355"/>
                <a:gd name="T96" fmla="*/ 5 w 251"/>
                <a:gd name="T97" fmla="*/ 107 h 355"/>
                <a:gd name="T98" fmla="*/ 15 w 251"/>
                <a:gd name="T99" fmla="*/ 82 h 355"/>
                <a:gd name="T100" fmla="*/ 28 w 251"/>
                <a:gd name="T101" fmla="*/ 62 h 355"/>
                <a:gd name="T102" fmla="*/ 43 w 251"/>
                <a:gd name="T103" fmla="*/ 44 h 355"/>
                <a:gd name="T104" fmla="*/ 61 w 251"/>
                <a:gd name="T105" fmla="*/ 30 h 355"/>
                <a:gd name="T106" fmla="*/ 80 w 251"/>
                <a:gd name="T107" fmla="*/ 20 h 355"/>
                <a:gd name="T108" fmla="*/ 97 w 251"/>
                <a:gd name="T109" fmla="*/ 13 h 355"/>
                <a:gd name="T110" fmla="*/ 115 w 251"/>
                <a:gd name="T111" fmla="*/ 7 h 355"/>
                <a:gd name="T112" fmla="*/ 131 w 251"/>
                <a:gd name="T113" fmla="*/ 4 h 355"/>
                <a:gd name="T114" fmla="*/ 143 w 251"/>
                <a:gd name="T115" fmla="*/ 2 h 355"/>
                <a:gd name="T116" fmla="*/ 150 w 251"/>
                <a:gd name="T117" fmla="*/ 0 h 355"/>
                <a:gd name="T118" fmla="*/ 153 w 251"/>
                <a:gd name="T119"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1" h="355">
                  <a:moveTo>
                    <a:pt x="153" y="0"/>
                  </a:moveTo>
                  <a:lnTo>
                    <a:pt x="160" y="4"/>
                  </a:lnTo>
                  <a:lnTo>
                    <a:pt x="164" y="13"/>
                  </a:lnTo>
                  <a:lnTo>
                    <a:pt x="164" y="28"/>
                  </a:lnTo>
                  <a:lnTo>
                    <a:pt x="162" y="49"/>
                  </a:lnTo>
                  <a:lnTo>
                    <a:pt x="160" y="72"/>
                  </a:lnTo>
                  <a:lnTo>
                    <a:pt x="155" y="95"/>
                  </a:lnTo>
                  <a:lnTo>
                    <a:pt x="152" y="119"/>
                  </a:lnTo>
                  <a:lnTo>
                    <a:pt x="146" y="142"/>
                  </a:lnTo>
                  <a:lnTo>
                    <a:pt x="143" y="163"/>
                  </a:lnTo>
                  <a:lnTo>
                    <a:pt x="139" y="179"/>
                  </a:lnTo>
                  <a:lnTo>
                    <a:pt x="138" y="208"/>
                  </a:lnTo>
                  <a:lnTo>
                    <a:pt x="141" y="236"/>
                  </a:lnTo>
                  <a:lnTo>
                    <a:pt x="152" y="257"/>
                  </a:lnTo>
                  <a:lnTo>
                    <a:pt x="164" y="275"/>
                  </a:lnTo>
                  <a:lnTo>
                    <a:pt x="180" y="290"/>
                  </a:lnTo>
                  <a:lnTo>
                    <a:pt x="195" y="301"/>
                  </a:lnTo>
                  <a:lnTo>
                    <a:pt x="213" y="310"/>
                  </a:lnTo>
                  <a:lnTo>
                    <a:pt x="227" y="315"/>
                  </a:lnTo>
                  <a:lnTo>
                    <a:pt x="239" y="318"/>
                  </a:lnTo>
                  <a:lnTo>
                    <a:pt x="248" y="320"/>
                  </a:lnTo>
                  <a:lnTo>
                    <a:pt x="251" y="322"/>
                  </a:lnTo>
                  <a:lnTo>
                    <a:pt x="251" y="322"/>
                  </a:lnTo>
                  <a:lnTo>
                    <a:pt x="251" y="322"/>
                  </a:lnTo>
                  <a:lnTo>
                    <a:pt x="249" y="324"/>
                  </a:lnTo>
                  <a:lnTo>
                    <a:pt x="249" y="325"/>
                  </a:lnTo>
                  <a:lnTo>
                    <a:pt x="246" y="329"/>
                  </a:lnTo>
                  <a:lnTo>
                    <a:pt x="244" y="334"/>
                  </a:lnTo>
                  <a:lnTo>
                    <a:pt x="241" y="338"/>
                  </a:lnTo>
                  <a:lnTo>
                    <a:pt x="237" y="339"/>
                  </a:lnTo>
                  <a:lnTo>
                    <a:pt x="234" y="341"/>
                  </a:lnTo>
                  <a:lnTo>
                    <a:pt x="230" y="343"/>
                  </a:lnTo>
                  <a:lnTo>
                    <a:pt x="230" y="343"/>
                  </a:lnTo>
                  <a:lnTo>
                    <a:pt x="193" y="353"/>
                  </a:lnTo>
                  <a:lnTo>
                    <a:pt x="160" y="355"/>
                  </a:lnTo>
                  <a:lnTo>
                    <a:pt x="132" y="352"/>
                  </a:lnTo>
                  <a:lnTo>
                    <a:pt x="106" y="341"/>
                  </a:lnTo>
                  <a:lnTo>
                    <a:pt x="85" y="327"/>
                  </a:lnTo>
                  <a:lnTo>
                    <a:pt x="66" y="311"/>
                  </a:lnTo>
                  <a:lnTo>
                    <a:pt x="49" y="292"/>
                  </a:lnTo>
                  <a:lnTo>
                    <a:pt x="36" y="273"/>
                  </a:lnTo>
                  <a:lnTo>
                    <a:pt x="26" y="256"/>
                  </a:lnTo>
                  <a:lnTo>
                    <a:pt x="17" y="238"/>
                  </a:lnTo>
                  <a:lnTo>
                    <a:pt x="12" y="226"/>
                  </a:lnTo>
                  <a:lnTo>
                    <a:pt x="8" y="217"/>
                  </a:lnTo>
                  <a:lnTo>
                    <a:pt x="7" y="214"/>
                  </a:lnTo>
                  <a:lnTo>
                    <a:pt x="0" y="172"/>
                  </a:lnTo>
                  <a:lnTo>
                    <a:pt x="0" y="137"/>
                  </a:lnTo>
                  <a:lnTo>
                    <a:pt x="5" y="107"/>
                  </a:lnTo>
                  <a:lnTo>
                    <a:pt x="15" y="82"/>
                  </a:lnTo>
                  <a:lnTo>
                    <a:pt x="28" y="62"/>
                  </a:lnTo>
                  <a:lnTo>
                    <a:pt x="43" y="44"/>
                  </a:lnTo>
                  <a:lnTo>
                    <a:pt x="61" y="30"/>
                  </a:lnTo>
                  <a:lnTo>
                    <a:pt x="80" y="20"/>
                  </a:lnTo>
                  <a:lnTo>
                    <a:pt x="97" y="13"/>
                  </a:lnTo>
                  <a:lnTo>
                    <a:pt x="115" y="7"/>
                  </a:lnTo>
                  <a:lnTo>
                    <a:pt x="131" y="4"/>
                  </a:lnTo>
                  <a:lnTo>
                    <a:pt x="143" y="2"/>
                  </a:lnTo>
                  <a:lnTo>
                    <a:pt x="150" y="0"/>
                  </a:lnTo>
                  <a:lnTo>
                    <a:pt x="153" y="0"/>
                  </a:lnTo>
                  <a:close/>
                </a:path>
              </a:pathLst>
            </a:custGeom>
            <a:gradFill flip="none" rotWithShape="1">
              <a:gsLst>
                <a:gs pos="100000">
                  <a:schemeClr val="bg1"/>
                </a:gs>
                <a:gs pos="0">
                  <a:schemeClr val="bg1">
                    <a:alpha val="0"/>
                  </a:schemeClr>
                </a:gs>
              </a:gsLst>
              <a:lin ang="0" scaled="1"/>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sp>
          <p:nvSpPr>
            <p:cNvPr id="68" name="Freeform 229">
              <a:extLst>
                <a:ext uri="{FF2B5EF4-FFF2-40B4-BE49-F238E27FC236}">
                  <a16:creationId xmlns:a16="http://schemas.microsoft.com/office/drawing/2014/main" id="{606CAFEC-04FB-464A-A9D9-22A5C56B3848}"/>
                </a:ext>
              </a:extLst>
            </p:cNvPr>
            <p:cNvSpPr>
              <a:spLocks/>
            </p:cNvSpPr>
            <p:nvPr/>
          </p:nvSpPr>
          <p:spPr bwMode="auto">
            <a:xfrm>
              <a:off x="8543925" y="3063648"/>
              <a:ext cx="219076" cy="732212"/>
            </a:xfrm>
            <a:custGeom>
              <a:avLst/>
              <a:gdLst>
                <a:gd name="T0" fmla="*/ 68 w 166"/>
                <a:gd name="T1" fmla="*/ 0 h 396"/>
                <a:gd name="T2" fmla="*/ 80 w 166"/>
                <a:gd name="T3" fmla="*/ 6 h 396"/>
                <a:gd name="T4" fmla="*/ 93 w 166"/>
                <a:gd name="T5" fmla="*/ 14 h 396"/>
                <a:gd name="T6" fmla="*/ 103 w 166"/>
                <a:gd name="T7" fmla="*/ 28 h 396"/>
                <a:gd name="T8" fmla="*/ 115 w 166"/>
                <a:gd name="T9" fmla="*/ 44 h 396"/>
                <a:gd name="T10" fmla="*/ 126 w 166"/>
                <a:gd name="T11" fmla="*/ 62 h 396"/>
                <a:gd name="T12" fmla="*/ 134 w 166"/>
                <a:gd name="T13" fmla="*/ 77 h 396"/>
                <a:gd name="T14" fmla="*/ 141 w 166"/>
                <a:gd name="T15" fmla="*/ 95 h 396"/>
                <a:gd name="T16" fmla="*/ 148 w 166"/>
                <a:gd name="T17" fmla="*/ 107 h 396"/>
                <a:gd name="T18" fmla="*/ 152 w 166"/>
                <a:gd name="T19" fmla="*/ 118 h 396"/>
                <a:gd name="T20" fmla="*/ 162 w 166"/>
                <a:gd name="T21" fmla="*/ 163 h 396"/>
                <a:gd name="T22" fmla="*/ 166 w 166"/>
                <a:gd name="T23" fmla="*/ 203 h 396"/>
                <a:gd name="T24" fmla="*/ 164 w 166"/>
                <a:gd name="T25" fmla="*/ 238 h 396"/>
                <a:gd name="T26" fmla="*/ 157 w 166"/>
                <a:gd name="T27" fmla="*/ 270 h 396"/>
                <a:gd name="T28" fmla="*/ 145 w 166"/>
                <a:gd name="T29" fmla="*/ 296 h 396"/>
                <a:gd name="T30" fmla="*/ 129 w 166"/>
                <a:gd name="T31" fmla="*/ 319 h 396"/>
                <a:gd name="T32" fmla="*/ 112 w 166"/>
                <a:gd name="T33" fmla="*/ 338 h 396"/>
                <a:gd name="T34" fmla="*/ 94 w 166"/>
                <a:gd name="T35" fmla="*/ 354 h 396"/>
                <a:gd name="T36" fmla="*/ 75 w 166"/>
                <a:gd name="T37" fmla="*/ 368 h 396"/>
                <a:gd name="T38" fmla="*/ 56 w 166"/>
                <a:gd name="T39" fmla="*/ 378 h 396"/>
                <a:gd name="T40" fmla="*/ 38 w 166"/>
                <a:gd name="T41" fmla="*/ 385 h 396"/>
                <a:gd name="T42" fmla="*/ 23 w 166"/>
                <a:gd name="T43" fmla="*/ 390 h 396"/>
                <a:gd name="T44" fmla="*/ 11 w 166"/>
                <a:gd name="T45" fmla="*/ 394 h 396"/>
                <a:gd name="T46" fmla="*/ 4 w 166"/>
                <a:gd name="T47" fmla="*/ 396 h 396"/>
                <a:gd name="T48" fmla="*/ 0 w 166"/>
                <a:gd name="T49" fmla="*/ 396 h 396"/>
                <a:gd name="T50" fmla="*/ 12 w 166"/>
                <a:gd name="T51" fmla="*/ 364 h 396"/>
                <a:gd name="T52" fmla="*/ 21 w 166"/>
                <a:gd name="T53" fmla="*/ 329 h 396"/>
                <a:gd name="T54" fmla="*/ 28 w 166"/>
                <a:gd name="T55" fmla="*/ 289 h 396"/>
                <a:gd name="T56" fmla="*/ 31 w 166"/>
                <a:gd name="T57" fmla="*/ 249 h 396"/>
                <a:gd name="T58" fmla="*/ 35 w 166"/>
                <a:gd name="T59" fmla="*/ 207 h 396"/>
                <a:gd name="T60" fmla="*/ 35 w 166"/>
                <a:gd name="T61" fmla="*/ 168 h 396"/>
                <a:gd name="T62" fmla="*/ 35 w 166"/>
                <a:gd name="T63" fmla="*/ 132 h 396"/>
                <a:gd name="T64" fmla="*/ 35 w 166"/>
                <a:gd name="T65" fmla="*/ 102 h 396"/>
                <a:gd name="T66" fmla="*/ 33 w 166"/>
                <a:gd name="T67" fmla="*/ 77 h 396"/>
                <a:gd name="T68" fmla="*/ 33 w 166"/>
                <a:gd name="T69" fmla="*/ 62 h 396"/>
                <a:gd name="T70" fmla="*/ 31 w 166"/>
                <a:gd name="T71" fmla="*/ 56 h 396"/>
                <a:gd name="T72" fmla="*/ 38 w 166"/>
                <a:gd name="T73" fmla="*/ 28 h 396"/>
                <a:gd name="T74" fmla="*/ 47 w 166"/>
                <a:gd name="T75" fmla="*/ 11 h 396"/>
                <a:gd name="T76" fmla="*/ 58 w 166"/>
                <a:gd name="T77" fmla="*/ 2 h 396"/>
                <a:gd name="T78" fmla="*/ 68 w 166"/>
                <a:gd name="T79"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6" h="396">
                  <a:moveTo>
                    <a:pt x="68" y="0"/>
                  </a:moveTo>
                  <a:lnTo>
                    <a:pt x="80" y="6"/>
                  </a:lnTo>
                  <a:lnTo>
                    <a:pt x="93" y="14"/>
                  </a:lnTo>
                  <a:lnTo>
                    <a:pt x="103" y="28"/>
                  </a:lnTo>
                  <a:lnTo>
                    <a:pt x="115" y="44"/>
                  </a:lnTo>
                  <a:lnTo>
                    <a:pt x="126" y="62"/>
                  </a:lnTo>
                  <a:lnTo>
                    <a:pt x="134" y="77"/>
                  </a:lnTo>
                  <a:lnTo>
                    <a:pt x="141" y="95"/>
                  </a:lnTo>
                  <a:lnTo>
                    <a:pt x="148" y="107"/>
                  </a:lnTo>
                  <a:lnTo>
                    <a:pt x="152" y="118"/>
                  </a:lnTo>
                  <a:lnTo>
                    <a:pt x="162" y="163"/>
                  </a:lnTo>
                  <a:lnTo>
                    <a:pt x="166" y="203"/>
                  </a:lnTo>
                  <a:lnTo>
                    <a:pt x="164" y="238"/>
                  </a:lnTo>
                  <a:lnTo>
                    <a:pt x="157" y="270"/>
                  </a:lnTo>
                  <a:lnTo>
                    <a:pt x="145" y="296"/>
                  </a:lnTo>
                  <a:lnTo>
                    <a:pt x="129" y="319"/>
                  </a:lnTo>
                  <a:lnTo>
                    <a:pt x="112" y="338"/>
                  </a:lnTo>
                  <a:lnTo>
                    <a:pt x="94" y="354"/>
                  </a:lnTo>
                  <a:lnTo>
                    <a:pt x="75" y="368"/>
                  </a:lnTo>
                  <a:lnTo>
                    <a:pt x="56" y="378"/>
                  </a:lnTo>
                  <a:lnTo>
                    <a:pt x="38" y="385"/>
                  </a:lnTo>
                  <a:lnTo>
                    <a:pt x="23" y="390"/>
                  </a:lnTo>
                  <a:lnTo>
                    <a:pt x="11" y="394"/>
                  </a:lnTo>
                  <a:lnTo>
                    <a:pt x="4" y="396"/>
                  </a:lnTo>
                  <a:lnTo>
                    <a:pt x="0" y="396"/>
                  </a:lnTo>
                  <a:lnTo>
                    <a:pt x="12" y="364"/>
                  </a:lnTo>
                  <a:lnTo>
                    <a:pt x="21" y="329"/>
                  </a:lnTo>
                  <a:lnTo>
                    <a:pt x="28" y="289"/>
                  </a:lnTo>
                  <a:lnTo>
                    <a:pt x="31" y="249"/>
                  </a:lnTo>
                  <a:lnTo>
                    <a:pt x="35" y="207"/>
                  </a:lnTo>
                  <a:lnTo>
                    <a:pt x="35" y="168"/>
                  </a:lnTo>
                  <a:lnTo>
                    <a:pt x="35" y="132"/>
                  </a:lnTo>
                  <a:lnTo>
                    <a:pt x="35" y="102"/>
                  </a:lnTo>
                  <a:lnTo>
                    <a:pt x="33" y="77"/>
                  </a:lnTo>
                  <a:lnTo>
                    <a:pt x="33" y="62"/>
                  </a:lnTo>
                  <a:lnTo>
                    <a:pt x="31" y="56"/>
                  </a:lnTo>
                  <a:lnTo>
                    <a:pt x="38" y="28"/>
                  </a:lnTo>
                  <a:lnTo>
                    <a:pt x="47" y="11"/>
                  </a:lnTo>
                  <a:lnTo>
                    <a:pt x="58" y="2"/>
                  </a:lnTo>
                  <a:lnTo>
                    <a:pt x="68" y="0"/>
                  </a:lnTo>
                  <a:close/>
                </a:path>
              </a:pathLst>
            </a:custGeom>
            <a:gradFill flip="none" rotWithShape="1">
              <a:gsLst>
                <a:gs pos="100000">
                  <a:schemeClr val="bg1"/>
                </a:gs>
                <a:gs pos="0">
                  <a:schemeClr val="bg1">
                    <a:alpha val="0"/>
                  </a:schemeClr>
                </a:gs>
              </a:gsLst>
              <a:lin ang="5400000" scaled="0"/>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grpSp>
      <p:grpSp>
        <p:nvGrpSpPr>
          <p:cNvPr id="41" name="Group 231">
            <a:extLst>
              <a:ext uri="{FF2B5EF4-FFF2-40B4-BE49-F238E27FC236}">
                <a16:creationId xmlns:a16="http://schemas.microsoft.com/office/drawing/2014/main" id="{A61DEA63-34A7-C140-83E9-4278258CBFD4}"/>
              </a:ext>
            </a:extLst>
          </p:cNvPr>
          <p:cNvGrpSpPr>
            <a:grpSpLocks noChangeAspect="1"/>
          </p:cNvGrpSpPr>
          <p:nvPr/>
        </p:nvGrpSpPr>
        <p:grpSpPr>
          <a:xfrm>
            <a:off x="2183181" y="2051760"/>
            <a:ext cx="174737" cy="174438"/>
            <a:chOff x="7590903" y="2871145"/>
            <a:chExt cx="1220219" cy="1118657"/>
          </a:xfrm>
          <a:effectLst>
            <a:outerShdw blurRad="25400" dist="50800" dir="2700000" algn="tl" rotWithShape="0">
              <a:prstClr val="black">
                <a:alpha val="35000"/>
              </a:prstClr>
            </a:outerShdw>
          </a:effectLst>
        </p:grpSpPr>
        <p:sp>
          <p:nvSpPr>
            <p:cNvPr id="61" name="Freeform 9">
              <a:extLst>
                <a:ext uri="{FF2B5EF4-FFF2-40B4-BE49-F238E27FC236}">
                  <a16:creationId xmlns:a16="http://schemas.microsoft.com/office/drawing/2014/main" id="{76FA4431-AD7C-0E44-BCA1-E88907CFD0CA}"/>
                </a:ext>
              </a:extLst>
            </p:cNvPr>
            <p:cNvSpPr>
              <a:spLocks/>
            </p:cNvSpPr>
            <p:nvPr/>
          </p:nvSpPr>
          <p:spPr bwMode="auto">
            <a:xfrm>
              <a:off x="7590903" y="2871145"/>
              <a:ext cx="1220219" cy="1118657"/>
            </a:xfrm>
            <a:prstGeom prst="ellipse">
              <a:avLst/>
            </a:prstGeom>
            <a:solidFill>
              <a:srgbClr val="C00000"/>
            </a:solidFill>
            <a:ln w="12700">
              <a:solidFill>
                <a:srgbClr val="C00000"/>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62" name="Freeform 15">
              <a:extLst>
                <a:ext uri="{FF2B5EF4-FFF2-40B4-BE49-F238E27FC236}">
                  <a16:creationId xmlns:a16="http://schemas.microsoft.com/office/drawing/2014/main" id="{F6F65228-E046-7B41-8554-86622F38AF50}"/>
                </a:ext>
              </a:extLst>
            </p:cNvPr>
            <p:cNvSpPr>
              <a:spLocks/>
            </p:cNvSpPr>
            <p:nvPr/>
          </p:nvSpPr>
          <p:spPr bwMode="auto">
            <a:xfrm>
              <a:off x="7791083" y="2971235"/>
              <a:ext cx="922892" cy="830161"/>
            </a:xfrm>
            <a:custGeom>
              <a:avLst/>
              <a:gdLst>
                <a:gd name="T0" fmla="*/ 314 w 627"/>
                <a:gd name="T1" fmla="*/ 0 h 564"/>
                <a:gd name="T2" fmla="*/ 370 w 627"/>
                <a:gd name="T3" fmla="*/ 5 h 564"/>
                <a:gd name="T4" fmla="*/ 422 w 627"/>
                <a:gd name="T5" fmla="*/ 17 h 564"/>
                <a:gd name="T6" fmla="*/ 471 w 627"/>
                <a:gd name="T7" fmla="*/ 38 h 564"/>
                <a:gd name="T8" fmla="*/ 515 w 627"/>
                <a:gd name="T9" fmla="*/ 66 h 564"/>
                <a:gd name="T10" fmla="*/ 553 w 627"/>
                <a:gd name="T11" fmla="*/ 99 h 564"/>
                <a:gd name="T12" fmla="*/ 585 w 627"/>
                <a:gd name="T13" fmla="*/ 140 h 564"/>
                <a:gd name="T14" fmla="*/ 607 w 627"/>
                <a:gd name="T15" fmla="*/ 183 h 564"/>
                <a:gd name="T16" fmla="*/ 621 w 627"/>
                <a:gd name="T17" fmla="*/ 231 h 564"/>
                <a:gd name="T18" fmla="*/ 627 w 627"/>
                <a:gd name="T19" fmla="*/ 281 h 564"/>
                <a:gd name="T20" fmla="*/ 621 w 627"/>
                <a:gd name="T21" fmla="*/ 334 h 564"/>
                <a:gd name="T22" fmla="*/ 607 w 627"/>
                <a:gd name="T23" fmla="*/ 381 h 564"/>
                <a:gd name="T24" fmla="*/ 585 w 627"/>
                <a:gd name="T25" fmla="*/ 425 h 564"/>
                <a:gd name="T26" fmla="*/ 553 w 627"/>
                <a:gd name="T27" fmla="*/ 465 h 564"/>
                <a:gd name="T28" fmla="*/ 515 w 627"/>
                <a:gd name="T29" fmla="*/ 498 h 564"/>
                <a:gd name="T30" fmla="*/ 471 w 627"/>
                <a:gd name="T31" fmla="*/ 526 h 564"/>
                <a:gd name="T32" fmla="*/ 422 w 627"/>
                <a:gd name="T33" fmla="*/ 547 h 564"/>
                <a:gd name="T34" fmla="*/ 370 w 627"/>
                <a:gd name="T35" fmla="*/ 559 h 564"/>
                <a:gd name="T36" fmla="*/ 314 w 627"/>
                <a:gd name="T37" fmla="*/ 564 h 564"/>
                <a:gd name="T38" fmla="*/ 257 w 627"/>
                <a:gd name="T39" fmla="*/ 559 h 564"/>
                <a:gd name="T40" fmla="*/ 204 w 627"/>
                <a:gd name="T41" fmla="*/ 547 h 564"/>
                <a:gd name="T42" fmla="*/ 155 w 627"/>
                <a:gd name="T43" fmla="*/ 526 h 564"/>
                <a:gd name="T44" fmla="*/ 112 w 627"/>
                <a:gd name="T45" fmla="*/ 498 h 564"/>
                <a:gd name="T46" fmla="*/ 73 w 627"/>
                <a:gd name="T47" fmla="*/ 465 h 564"/>
                <a:gd name="T48" fmla="*/ 42 w 627"/>
                <a:gd name="T49" fmla="*/ 425 h 564"/>
                <a:gd name="T50" fmla="*/ 19 w 627"/>
                <a:gd name="T51" fmla="*/ 381 h 564"/>
                <a:gd name="T52" fmla="*/ 5 w 627"/>
                <a:gd name="T53" fmla="*/ 334 h 564"/>
                <a:gd name="T54" fmla="*/ 0 w 627"/>
                <a:gd name="T55" fmla="*/ 281 h 564"/>
                <a:gd name="T56" fmla="*/ 5 w 627"/>
                <a:gd name="T57" fmla="*/ 231 h 564"/>
                <a:gd name="T58" fmla="*/ 19 w 627"/>
                <a:gd name="T59" fmla="*/ 183 h 564"/>
                <a:gd name="T60" fmla="*/ 42 w 627"/>
                <a:gd name="T61" fmla="*/ 140 h 564"/>
                <a:gd name="T62" fmla="*/ 73 w 627"/>
                <a:gd name="T63" fmla="*/ 99 h 564"/>
                <a:gd name="T64" fmla="*/ 112 w 627"/>
                <a:gd name="T65" fmla="*/ 66 h 564"/>
                <a:gd name="T66" fmla="*/ 155 w 627"/>
                <a:gd name="T67" fmla="*/ 38 h 564"/>
                <a:gd name="T68" fmla="*/ 204 w 627"/>
                <a:gd name="T69" fmla="*/ 17 h 564"/>
                <a:gd name="T70" fmla="*/ 257 w 627"/>
                <a:gd name="T71" fmla="*/ 5 h 564"/>
                <a:gd name="T72" fmla="*/ 314 w 627"/>
                <a:gd name="T73" fmla="*/ 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7" h="564">
                  <a:moveTo>
                    <a:pt x="314" y="0"/>
                  </a:moveTo>
                  <a:lnTo>
                    <a:pt x="370" y="5"/>
                  </a:lnTo>
                  <a:lnTo>
                    <a:pt x="422" y="17"/>
                  </a:lnTo>
                  <a:lnTo>
                    <a:pt x="471" y="38"/>
                  </a:lnTo>
                  <a:lnTo>
                    <a:pt x="515" y="66"/>
                  </a:lnTo>
                  <a:lnTo>
                    <a:pt x="553" y="99"/>
                  </a:lnTo>
                  <a:lnTo>
                    <a:pt x="585" y="140"/>
                  </a:lnTo>
                  <a:lnTo>
                    <a:pt x="607" y="183"/>
                  </a:lnTo>
                  <a:lnTo>
                    <a:pt x="621" y="231"/>
                  </a:lnTo>
                  <a:lnTo>
                    <a:pt x="627" y="281"/>
                  </a:lnTo>
                  <a:lnTo>
                    <a:pt x="621" y="334"/>
                  </a:lnTo>
                  <a:lnTo>
                    <a:pt x="607" y="381"/>
                  </a:lnTo>
                  <a:lnTo>
                    <a:pt x="585" y="425"/>
                  </a:lnTo>
                  <a:lnTo>
                    <a:pt x="553" y="465"/>
                  </a:lnTo>
                  <a:lnTo>
                    <a:pt x="515" y="498"/>
                  </a:lnTo>
                  <a:lnTo>
                    <a:pt x="471" y="526"/>
                  </a:lnTo>
                  <a:lnTo>
                    <a:pt x="422" y="547"/>
                  </a:lnTo>
                  <a:lnTo>
                    <a:pt x="370" y="559"/>
                  </a:lnTo>
                  <a:lnTo>
                    <a:pt x="314" y="564"/>
                  </a:lnTo>
                  <a:lnTo>
                    <a:pt x="257" y="559"/>
                  </a:lnTo>
                  <a:lnTo>
                    <a:pt x="204" y="547"/>
                  </a:lnTo>
                  <a:lnTo>
                    <a:pt x="155" y="526"/>
                  </a:lnTo>
                  <a:lnTo>
                    <a:pt x="112" y="498"/>
                  </a:lnTo>
                  <a:lnTo>
                    <a:pt x="73" y="465"/>
                  </a:lnTo>
                  <a:lnTo>
                    <a:pt x="42" y="425"/>
                  </a:lnTo>
                  <a:lnTo>
                    <a:pt x="19" y="381"/>
                  </a:lnTo>
                  <a:lnTo>
                    <a:pt x="5" y="334"/>
                  </a:lnTo>
                  <a:lnTo>
                    <a:pt x="0" y="281"/>
                  </a:lnTo>
                  <a:lnTo>
                    <a:pt x="5" y="231"/>
                  </a:lnTo>
                  <a:lnTo>
                    <a:pt x="19" y="183"/>
                  </a:lnTo>
                  <a:lnTo>
                    <a:pt x="42" y="140"/>
                  </a:lnTo>
                  <a:lnTo>
                    <a:pt x="73" y="99"/>
                  </a:lnTo>
                  <a:lnTo>
                    <a:pt x="112" y="66"/>
                  </a:lnTo>
                  <a:lnTo>
                    <a:pt x="155" y="38"/>
                  </a:lnTo>
                  <a:lnTo>
                    <a:pt x="204" y="17"/>
                  </a:lnTo>
                  <a:lnTo>
                    <a:pt x="257" y="5"/>
                  </a:lnTo>
                  <a:lnTo>
                    <a:pt x="314" y="0"/>
                  </a:lnTo>
                  <a:close/>
                </a:path>
              </a:pathLst>
            </a:custGeom>
            <a:gradFill flip="none" rotWithShape="1">
              <a:gsLst>
                <a:gs pos="0">
                  <a:srgbClr val="C00000"/>
                </a:gs>
                <a:gs pos="100000">
                  <a:schemeClr val="bg1"/>
                </a:gs>
              </a:gsLst>
              <a:lin ang="16200000" scaled="1"/>
              <a:tileRect/>
            </a:gradFill>
            <a:ln w="0">
              <a:solidFill>
                <a:srgbClr val="C00000"/>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63" name="Freeform 228">
              <a:extLst>
                <a:ext uri="{FF2B5EF4-FFF2-40B4-BE49-F238E27FC236}">
                  <a16:creationId xmlns:a16="http://schemas.microsoft.com/office/drawing/2014/main" id="{F97F4781-7F7A-F542-A40C-A74AFBF62A7A}"/>
                </a:ext>
              </a:extLst>
            </p:cNvPr>
            <p:cNvSpPr>
              <a:spLocks/>
            </p:cNvSpPr>
            <p:nvPr/>
          </p:nvSpPr>
          <p:spPr bwMode="auto">
            <a:xfrm rot="20674582">
              <a:off x="7629218" y="3410802"/>
              <a:ext cx="203672" cy="288062"/>
            </a:xfrm>
            <a:custGeom>
              <a:avLst/>
              <a:gdLst>
                <a:gd name="T0" fmla="*/ 153 w 251"/>
                <a:gd name="T1" fmla="*/ 0 h 355"/>
                <a:gd name="T2" fmla="*/ 160 w 251"/>
                <a:gd name="T3" fmla="*/ 4 h 355"/>
                <a:gd name="T4" fmla="*/ 164 w 251"/>
                <a:gd name="T5" fmla="*/ 13 h 355"/>
                <a:gd name="T6" fmla="*/ 164 w 251"/>
                <a:gd name="T7" fmla="*/ 28 h 355"/>
                <a:gd name="T8" fmla="*/ 162 w 251"/>
                <a:gd name="T9" fmla="*/ 49 h 355"/>
                <a:gd name="T10" fmla="*/ 160 w 251"/>
                <a:gd name="T11" fmla="*/ 72 h 355"/>
                <a:gd name="T12" fmla="*/ 155 w 251"/>
                <a:gd name="T13" fmla="*/ 95 h 355"/>
                <a:gd name="T14" fmla="*/ 152 w 251"/>
                <a:gd name="T15" fmla="*/ 119 h 355"/>
                <a:gd name="T16" fmla="*/ 146 w 251"/>
                <a:gd name="T17" fmla="*/ 142 h 355"/>
                <a:gd name="T18" fmla="*/ 143 w 251"/>
                <a:gd name="T19" fmla="*/ 163 h 355"/>
                <a:gd name="T20" fmla="*/ 139 w 251"/>
                <a:gd name="T21" fmla="*/ 179 h 355"/>
                <a:gd name="T22" fmla="*/ 138 w 251"/>
                <a:gd name="T23" fmla="*/ 208 h 355"/>
                <a:gd name="T24" fmla="*/ 141 w 251"/>
                <a:gd name="T25" fmla="*/ 236 h 355"/>
                <a:gd name="T26" fmla="*/ 152 w 251"/>
                <a:gd name="T27" fmla="*/ 257 h 355"/>
                <a:gd name="T28" fmla="*/ 164 w 251"/>
                <a:gd name="T29" fmla="*/ 275 h 355"/>
                <a:gd name="T30" fmla="*/ 180 w 251"/>
                <a:gd name="T31" fmla="*/ 290 h 355"/>
                <a:gd name="T32" fmla="*/ 195 w 251"/>
                <a:gd name="T33" fmla="*/ 301 h 355"/>
                <a:gd name="T34" fmla="*/ 213 w 251"/>
                <a:gd name="T35" fmla="*/ 310 h 355"/>
                <a:gd name="T36" fmla="*/ 227 w 251"/>
                <a:gd name="T37" fmla="*/ 315 h 355"/>
                <a:gd name="T38" fmla="*/ 239 w 251"/>
                <a:gd name="T39" fmla="*/ 318 h 355"/>
                <a:gd name="T40" fmla="*/ 248 w 251"/>
                <a:gd name="T41" fmla="*/ 320 h 355"/>
                <a:gd name="T42" fmla="*/ 251 w 251"/>
                <a:gd name="T43" fmla="*/ 322 h 355"/>
                <a:gd name="T44" fmla="*/ 251 w 251"/>
                <a:gd name="T45" fmla="*/ 322 h 355"/>
                <a:gd name="T46" fmla="*/ 251 w 251"/>
                <a:gd name="T47" fmla="*/ 322 h 355"/>
                <a:gd name="T48" fmla="*/ 249 w 251"/>
                <a:gd name="T49" fmla="*/ 324 h 355"/>
                <a:gd name="T50" fmla="*/ 249 w 251"/>
                <a:gd name="T51" fmla="*/ 325 h 355"/>
                <a:gd name="T52" fmla="*/ 246 w 251"/>
                <a:gd name="T53" fmla="*/ 329 h 355"/>
                <a:gd name="T54" fmla="*/ 244 w 251"/>
                <a:gd name="T55" fmla="*/ 334 h 355"/>
                <a:gd name="T56" fmla="*/ 241 w 251"/>
                <a:gd name="T57" fmla="*/ 338 h 355"/>
                <a:gd name="T58" fmla="*/ 237 w 251"/>
                <a:gd name="T59" fmla="*/ 339 h 355"/>
                <a:gd name="T60" fmla="*/ 234 w 251"/>
                <a:gd name="T61" fmla="*/ 341 h 355"/>
                <a:gd name="T62" fmla="*/ 230 w 251"/>
                <a:gd name="T63" fmla="*/ 343 h 355"/>
                <a:gd name="T64" fmla="*/ 230 w 251"/>
                <a:gd name="T65" fmla="*/ 343 h 355"/>
                <a:gd name="T66" fmla="*/ 193 w 251"/>
                <a:gd name="T67" fmla="*/ 353 h 355"/>
                <a:gd name="T68" fmla="*/ 160 w 251"/>
                <a:gd name="T69" fmla="*/ 355 h 355"/>
                <a:gd name="T70" fmla="*/ 132 w 251"/>
                <a:gd name="T71" fmla="*/ 352 h 355"/>
                <a:gd name="T72" fmla="*/ 106 w 251"/>
                <a:gd name="T73" fmla="*/ 341 h 355"/>
                <a:gd name="T74" fmla="*/ 85 w 251"/>
                <a:gd name="T75" fmla="*/ 327 h 355"/>
                <a:gd name="T76" fmla="*/ 66 w 251"/>
                <a:gd name="T77" fmla="*/ 311 h 355"/>
                <a:gd name="T78" fmla="*/ 49 w 251"/>
                <a:gd name="T79" fmla="*/ 292 h 355"/>
                <a:gd name="T80" fmla="*/ 36 w 251"/>
                <a:gd name="T81" fmla="*/ 273 h 355"/>
                <a:gd name="T82" fmla="*/ 26 w 251"/>
                <a:gd name="T83" fmla="*/ 256 h 355"/>
                <a:gd name="T84" fmla="*/ 17 w 251"/>
                <a:gd name="T85" fmla="*/ 238 h 355"/>
                <a:gd name="T86" fmla="*/ 12 w 251"/>
                <a:gd name="T87" fmla="*/ 226 h 355"/>
                <a:gd name="T88" fmla="*/ 8 w 251"/>
                <a:gd name="T89" fmla="*/ 217 h 355"/>
                <a:gd name="T90" fmla="*/ 7 w 251"/>
                <a:gd name="T91" fmla="*/ 214 h 355"/>
                <a:gd name="T92" fmla="*/ 0 w 251"/>
                <a:gd name="T93" fmla="*/ 172 h 355"/>
                <a:gd name="T94" fmla="*/ 0 w 251"/>
                <a:gd name="T95" fmla="*/ 137 h 355"/>
                <a:gd name="T96" fmla="*/ 5 w 251"/>
                <a:gd name="T97" fmla="*/ 107 h 355"/>
                <a:gd name="T98" fmla="*/ 15 w 251"/>
                <a:gd name="T99" fmla="*/ 82 h 355"/>
                <a:gd name="T100" fmla="*/ 28 w 251"/>
                <a:gd name="T101" fmla="*/ 62 h 355"/>
                <a:gd name="T102" fmla="*/ 43 w 251"/>
                <a:gd name="T103" fmla="*/ 44 h 355"/>
                <a:gd name="T104" fmla="*/ 61 w 251"/>
                <a:gd name="T105" fmla="*/ 30 h 355"/>
                <a:gd name="T106" fmla="*/ 80 w 251"/>
                <a:gd name="T107" fmla="*/ 20 h 355"/>
                <a:gd name="T108" fmla="*/ 97 w 251"/>
                <a:gd name="T109" fmla="*/ 13 h 355"/>
                <a:gd name="T110" fmla="*/ 115 w 251"/>
                <a:gd name="T111" fmla="*/ 7 h 355"/>
                <a:gd name="T112" fmla="*/ 131 w 251"/>
                <a:gd name="T113" fmla="*/ 4 h 355"/>
                <a:gd name="T114" fmla="*/ 143 w 251"/>
                <a:gd name="T115" fmla="*/ 2 h 355"/>
                <a:gd name="T116" fmla="*/ 150 w 251"/>
                <a:gd name="T117" fmla="*/ 0 h 355"/>
                <a:gd name="T118" fmla="*/ 153 w 251"/>
                <a:gd name="T119"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1" h="355">
                  <a:moveTo>
                    <a:pt x="153" y="0"/>
                  </a:moveTo>
                  <a:lnTo>
                    <a:pt x="160" y="4"/>
                  </a:lnTo>
                  <a:lnTo>
                    <a:pt x="164" y="13"/>
                  </a:lnTo>
                  <a:lnTo>
                    <a:pt x="164" y="28"/>
                  </a:lnTo>
                  <a:lnTo>
                    <a:pt x="162" y="49"/>
                  </a:lnTo>
                  <a:lnTo>
                    <a:pt x="160" y="72"/>
                  </a:lnTo>
                  <a:lnTo>
                    <a:pt x="155" y="95"/>
                  </a:lnTo>
                  <a:lnTo>
                    <a:pt x="152" y="119"/>
                  </a:lnTo>
                  <a:lnTo>
                    <a:pt x="146" y="142"/>
                  </a:lnTo>
                  <a:lnTo>
                    <a:pt x="143" y="163"/>
                  </a:lnTo>
                  <a:lnTo>
                    <a:pt x="139" y="179"/>
                  </a:lnTo>
                  <a:lnTo>
                    <a:pt x="138" y="208"/>
                  </a:lnTo>
                  <a:lnTo>
                    <a:pt x="141" y="236"/>
                  </a:lnTo>
                  <a:lnTo>
                    <a:pt x="152" y="257"/>
                  </a:lnTo>
                  <a:lnTo>
                    <a:pt x="164" y="275"/>
                  </a:lnTo>
                  <a:lnTo>
                    <a:pt x="180" y="290"/>
                  </a:lnTo>
                  <a:lnTo>
                    <a:pt x="195" y="301"/>
                  </a:lnTo>
                  <a:lnTo>
                    <a:pt x="213" y="310"/>
                  </a:lnTo>
                  <a:lnTo>
                    <a:pt x="227" y="315"/>
                  </a:lnTo>
                  <a:lnTo>
                    <a:pt x="239" y="318"/>
                  </a:lnTo>
                  <a:lnTo>
                    <a:pt x="248" y="320"/>
                  </a:lnTo>
                  <a:lnTo>
                    <a:pt x="251" y="322"/>
                  </a:lnTo>
                  <a:lnTo>
                    <a:pt x="251" y="322"/>
                  </a:lnTo>
                  <a:lnTo>
                    <a:pt x="251" y="322"/>
                  </a:lnTo>
                  <a:lnTo>
                    <a:pt x="249" y="324"/>
                  </a:lnTo>
                  <a:lnTo>
                    <a:pt x="249" y="325"/>
                  </a:lnTo>
                  <a:lnTo>
                    <a:pt x="246" y="329"/>
                  </a:lnTo>
                  <a:lnTo>
                    <a:pt x="244" y="334"/>
                  </a:lnTo>
                  <a:lnTo>
                    <a:pt x="241" y="338"/>
                  </a:lnTo>
                  <a:lnTo>
                    <a:pt x="237" y="339"/>
                  </a:lnTo>
                  <a:lnTo>
                    <a:pt x="234" y="341"/>
                  </a:lnTo>
                  <a:lnTo>
                    <a:pt x="230" y="343"/>
                  </a:lnTo>
                  <a:lnTo>
                    <a:pt x="230" y="343"/>
                  </a:lnTo>
                  <a:lnTo>
                    <a:pt x="193" y="353"/>
                  </a:lnTo>
                  <a:lnTo>
                    <a:pt x="160" y="355"/>
                  </a:lnTo>
                  <a:lnTo>
                    <a:pt x="132" y="352"/>
                  </a:lnTo>
                  <a:lnTo>
                    <a:pt x="106" y="341"/>
                  </a:lnTo>
                  <a:lnTo>
                    <a:pt x="85" y="327"/>
                  </a:lnTo>
                  <a:lnTo>
                    <a:pt x="66" y="311"/>
                  </a:lnTo>
                  <a:lnTo>
                    <a:pt x="49" y="292"/>
                  </a:lnTo>
                  <a:lnTo>
                    <a:pt x="36" y="273"/>
                  </a:lnTo>
                  <a:lnTo>
                    <a:pt x="26" y="256"/>
                  </a:lnTo>
                  <a:lnTo>
                    <a:pt x="17" y="238"/>
                  </a:lnTo>
                  <a:lnTo>
                    <a:pt x="12" y="226"/>
                  </a:lnTo>
                  <a:lnTo>
                    <a:pt x="8" y="217"/>
                  </a:lnTo>
                  <a:lnTo>
                    <a:pt x="7" y="214"/>
                  </a:lnTo>
                  <a:lnTo>
                    <a:pt x="0" y="172"/>
                  </a:lnTo>
                  <a:lnTo>
                    <a:pt x="0" y="137"/>
                  </a:lnTo>
                  <a:lnTo>
                    <a:pt x="5" y="107"/>
                  </a:lnTo>
                  <a:lnTo>
                    <a:pt x="15" y="82"/>
                  </a:lnTo>
                  <a:lnTo>
                    <a:pt x="28" y="62"/>
                  </a:lnTo>
                  <a:lnTo>
                    <a:pt x="43" y="44"/>
                  </a:lnTo>
                  <a:lnTo>
                    <a:pt x="61" y="30"/>
                  </a:lnTo>
                  <a:lnTo>
                    <a:pt x="80" y="20"/>
                  </a:lnTo>
                  <a:lnTo>
                    <a:pt x="97" y="13"/>
                  </a:lnTo>
                  <a:lnTo>
                    <a:pt x="115" y="7"/>
                  </a:lnTo>
                  <a:lnTo>
                    <a:pt x="131" y="4"/>
                  </a:lnTo>
                  <a:lnTo>
                    <a:pt x="143" y="2"/>
                  </a:lnTo>
                  <a:lnTo>
                    <a:pt x="150" y="0"/>
                  </a:lnTo>
                  <a:lnTo>
                    <a:pt x="153" y="0"/>
                  </a:lnTo>
                  <a:close/>
                </a:path>
              </a:pathLst>
            </a:custGeom>
            <a:gradFill flip="none" rotWithShape="1">
              <a:gsLst>
                <a:gs pos="100000">
                  <a:schemeClr val="bg1"/>
                </a:gs>
                <a:gs pos="0">
                  <a:schemeClr val="bg1">
                    <a:alpha val="0"/>
                  </a:schemeClr>
                </a:gs>
              </a:gsLst>
              <a:lin ang="0" scaled="1"/>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sp>
          <p:nvSpPr>
            <p:cNvPr id="64" name="Freeform 229">
              <a:extLst>
                <a:ext uri="{FF2B5EF4-FFF2-40B4-BE49-F238E27FC236}">
                  <a16:creationId xmlns:a16="http://schemas.microsoft.com/office/drawing/2014/main" id="{BC6A1DC1-C258-EE43-8875-31B2D221FD64}"/>
                </a:ext>
              </a:extLst>
            </p:cNvPr>
            <p:cNvSpPr>
              <a:spLocks/>
            </p:cNvSpPr>
            <p:nvPr/>
          </p:nvSpPr>
          <p:spPr bwMode="auto">
            <a:xfrm>
              <a:off x="8543925" y="3063648"/>
              <a:ext cx="219076" cy="732212"/>
            </a:xfrm>
            <a:custGeom>
              <a:avLst/>
              <a:gdLst>
                <a:gd name="T0" fmla="*/ 68 w 166"/>
                <a:gd name="T1" fmla="*/ 0 h 396"/>
                <a:gd name="T2" fmla="*/ 80 w 166"/>
                <a:gd name="T3" fmla="*/ 6 h 396"/>
                <a:gd name="T4" fmla="*/ 93 w 166"/>
                <a:gd name="T5" fmla="*/ 14 h 396"/>
                <a:gd name="T6" fmla="*/ 103 w 166"/>
                <a:gd name="T7" fmla="*/ 28 h 396"/>
                <a:gd name="T8" fmla="*/ 115 w 166"/>
                <a:gd name="T9" fmla="*/ 44 h 396"/>
                <a:gd name="T10" fmla="*/ 126 w 166"/>
                <a:gd name="T11" fmla="*/ 62 h 396"/>
                <a:gd name="T12" fmla="*/ 134 w 166"/>
                <a:gd name="T13" fmla="*/ 77 h 396"/>
                <a:gd name="T14" fmla="*/ 141 w 166"/>
                <a:gd name="T15" fmla="*/ 95 h 396"/>
                <a:gd name="T16" fmla="*/ 148 w 166"/>
                <a:gd name="T17" fmla="*/ 107 h 396"/>
                <a:gd name="T18" fmla="*/ 152 w 166"/>
                <a:gd name="T19" fmla="*/ 118 h 396"/>
                <a:gd name="T20" fmla="*/ 162 w 166"/>
                <a:gd name="T21" fmla="*/ 163 h 396"/>
                <a:gd name="T22" fmla="*/ 166 w 166"/>
                <a:gd name="T23" fmla="*/ 203 h 396"/>
                <a:gd name="T24" fmla="*/ 164 w 166"/>
                <a:gd name="T25" fmla="*/ 238 h 396"/>
                <a:gd name="T26" fmla="*/ 157 w 166"/>
                <a:gd name="T27" fmla="*/ 270 h 396"/>
                <a:gd name="T28" fmla="*/ 145 w 166"/>
                <a:gd name="T29" fmla="*/ 296 h 396"/>
                <a:gd name="T30" fmla="*/ 129 w 166"/>
                <a:gd name="T31" fmla="*/ 319 h 396"/>
                <a:gd name="T32" fmla="*/ 112 w 166"/>
                <a:gd name="T33" fmla="*/ 338 h 396"/>
                <a:gd name="T34" fmla="*/ 94 w 166"/>
                <a:gd name="T35" fmla="*/ 354 h 396"/>
                <a:gd name="T36" fmla="*/ 75 w 166"/>
                <a:gd name="T37" fmla="*/ 368 h 396"/>
                <a:gd name="T38" fmla="*/ 56 w 166"/>
                <a:gd name="T39" fmla="*/ 378 h 396"/>
                <a:gd name="T40" fmla="*/ 38 w 166"/>
                <a:gd name="T41" fmla="*/ 385 h 396"/>
                <a:gd name="T42" fmla="*/ 23 w 166"/>
                <a:gd name="T43" fmla="*/ 390 h 396"/>
                <a:gd name="T44" fmla="*/ 11 w 166"/>
                <a:gd name="T45" fmla="*/ 394 h 396"/>
                <a:gd name="T46" fmla="*/ 4 w 166"/>
                <a:gd name="T47" fmla="*/ 396 h 396"/>
                <a:gd name="T48" fmla="*/ 0 w 166"/>
                <a:gd name="T49" fmla="*/ 396 h 396"/>
                <a:gd name="T50" fmla="*/ 12 w 166"/>
                <a:gd name="T51" fmla="*/ 364 h 396"/>
                <a:gd name="T52" fmla="*/ 21 w 166"/>
                <a:gd name="T53" fmla="*/ 329 h 396"/>
                <a:gd name="T54" fmla="*/ 28 w 166"/>
                <a:gd name="T55" fmla="*/ 289 h 396"/>
                <a:gd name="T56" fmla="*/ 31 w 166"/>
                <a:gd name="T57" fmla="*/ 249 h 396"/>
                <a:gd name="T58" fmla="*/ 35 w 166"/>
                <a:gd name="T59" fmla="*/ 207 h 396"/>
                <a:gd name="T60" fmla="*/ 35 w 166"/>
                <a:gd name="T61" fmla="*/ 168 h 396"/>
                <a:gd name="T62" fmla="*/ 35 w 166"/>
                <a:gd name="T63" fmla="*/ 132 h 396"/>
                <a:gd name="T64" fmla="*/ 35 w 166"/>
                <a:gd name="T65" fmla="*/ 102 h 396"/>
                <a:gd name="T66" fmla="*/ 33 w 166"/>
                <a:gd name="T67" fmla="*/ 77 h 396"/>
                <a:gd name="T68" fmla="*/ 33 w 166"/>
                <a:gd name="T69" fmla="*/ 62 h 396"/>
                <a:gd name="T70" fmla="*/ 31 w 166"/>
                <a:gd name="T71" fmla="*/ 56 h 396"/>
                <a:gd name="T72" fmla="*/ 38 w 166"/>
                <a:gd name="T73" fmla="*/ 28 h 396"/>
                <a:gd name="T74" fmla="*/ 47 w 166"/>
                <a:gd name="T75" fmla="*/ 11 h 396"/>
                <a:gd name="T76" fmla="*/ 58 w 166"/>
                <a:gd name="T77" fmla="*/ 2 h 396"/>
                <a:gd name="T78" fmla="*/ 68 w 166"/>
                <a:gd name="T79"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6" h="396">
                  <a:moveTo>
                    <a:pt x="68" y="0"/>
                  </a:moveTo>
                  <a:lnTo>
                    <a:pt x="80" y="6"/>
                  </a:lnTo>
                  <a:lnTo>
                    <a:pt x="93" y="14"/>
                  </a:lnTo>
                  <a:lnTo>
                    <a:pt x="103" y="28"/>
                  </a:lnTo>
                  <a:lnTo>
                    <a:pt x="115" y="44"/>
                  </a:lnTo>
                  <a:lnTo>
                    <a:pt x="126" y="62"/>
                  </a:lnTo>
                  <a:lnTo>
                    <a:pt x="134" y="77"/>
                  </a:lnTo>
                  <a:lnTo>
                    <a:pt x="141" y="95"/>
                  </a:lnTo>
                  <a:lnTo>
                    <a:pt x="148" y="107"/>
                  </a:lnTo>
                  <a:lnTo>
                    <a:pt x="152" y="118"/>
                  </a:lnTo>
                  <a:lnTo>
                    <a:pt x="162" y="163"/>
                  </a:lnTo>
                  <a:lnTo>
                    <a:pt x="166" y="203"/>
                  </a:lnTo>
                  <a:lnTo>
                    <a:pt x="164" y="238"/>
                  </a:lnTo>
                  <a:lnTo>
                    <a:pt x="157" y="270"/>
                  </a:lnTo>
                  <a:lnTo>
                    <a:pt x="145" y="296"/>
                  </a:lnTo>
                  <a:lnTo>
                    <a:pt x="129" y="319"/>
                  </a:lnTo>
                  <a:lnTo>
                    <a:pt x="112" y="338"/>
                  </a:lnTo>
                  <a:lnTo>
                    <a:pt x="94" y="354"/>
                  </a:lnTo>
                  <a:lnTo>
                    <a:pt x="75" y="368"/>
                  </a:lnTo>
                  <a:lnTo>
                    <a:pt x="56" y="378"/>
                  </a:lnTo>
                  <a:lnTo>
                    <a:pt x="38" y="385"/>
                  </a:lnTo>
                  <a:lnTo>
                    <a:pt x="23" y="390"/>
                  </a:lnTo>
                  <a:lnTo>
                    <a:pt x="11" y="394"/>
                  </a:lnTo>
                  <a:lnTo>
                    <a:pt x="4" y="396"/>
                  </a:lnTo>
                  <a:lnTo>
                    <a:pt x="0" y="396"/>
                  </a:lnTo>
                  <a:lnTo>
                    <a:pt x="12" y="364"/>
                  </a:lnTo>
                  <a:lnTo>
                    <a:pt x="21" y="329"/>
                  </a:lnTo>
                  <a:lnTo>
                    <a:pt x="28" y="289"/>
                  </a:lnTo>
                  <a:lnTo>
                    <a:pt x="31" y="249"/>
                  </a:lnTo>
                  <a:lnTo>
                    <a:pt x="35" y="207"/>
                  </a:lnTo>
                  <a:lnTo>
                    <a:pt x="35" y="168"/>
                  </a:lnTo>
                  <a:lnTo>
                    <a:pt x="35" y="132"/>
                  </a:lnTo>
                  <a:lnTo>
                    <a:pt x="35" y="102"/>
                  </a:lnTo>
                  <a:lnTo>
                    <a:pt x="33" y="77"/>
                  </a:lnTo>
                  <a:lnTo>
                    <a:pt x="33" y="62"/>
                  </a:lnTo>
                  <a:lnTo>
                    <a:pt x="31" y="56"/>
                  </a:lnTo>
                  <a:lnTo>
                    <a:pt x="38" y="28"/>
                  </a:lnTo>
                  <a:lnTo>
                    <a:pt x="47" y="11"/>
                  </a:lnTo>
                  <a:lnTo>
                    <a:pt x="58" y="2"/>
                  </a:lnTo>
                  <a:lnTo>
                    <a:pt x="68" y="0"/>
                  </a:lnTo>
                  <a:close/>
                </a:path>
              </a:pathLst>
            </a:custGeom>
            <a:gradFill flip="none" rotWithShape="1">
              <a:gsLst>
                <a:gs pos="100000">
                  <a:schemeClr val="bg1"/>
                </a:gs>
                <a:gs pos="0">
                  <a:schemeClr val="bg1">
                    <a:alpha val="0"/>
                  </a:schemeClr>
                </a:gs>
              </a:gsLst>
              <a:lin ang="5400000" scaled="0"/>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grpSp>
      <p:grpSp>
        <p:nvGrpSpPr>
          <p:cNvPr id="42" name="Group 231">
            <a:extLst>
              <a:ext uri="{FF2B5EF4-FFF2-40B4-BE49-F238E27FC236}">
                <a16:creationId xmlns:a16="http://schemas.microsoft.com/office/drawing/2014/main" id="{53E6C84B-67C6-7C43-A2B6-D3777A23E60E}"/>
              </a:ext>
            </a:extLst>
          </p:cNvPr>
          <p:cNvGrpSpPr>
            <a:grpSpLocks noChangeAspect="1"/>
          </p:cNvGrpSpPr>
          <p:nvPr/>
        </p:nvGrpSpPr>
        <p:grpSpPr>
          <a:xfrm>
            <a:off x="2032785" y="1995941"/>
            <a:ext cx="172817" cy="172521"/>
            <a:chOff x="7590903" y="2871145"/>
            <a:chExt cx="1220219" cy="1118657"/>
          </a:xfrm>
          <a:effectLst>
            <a:outerShdw blurRad="25400" dist="50800" dir="2700000" algn="tl" rotWithShape="0">
              <a:prstClr val="black">
                <a:alpha val="35000"/>
              </a:prstClr>
            </a:outerShdw>
          </a:effectLst>
        </p:grpSpPr>
        <p:sp>
          <p:nvSpPr>
            <p:cNvPr id="57" name="Freeform 9">
              <a:extLst>
                <a:ext uri="{FF2B5EF4-FFF2-40B4-BE49-F238E27FC236}">
                  <a16:creationId xmlns:a16="http://schemas.microsoft.com/office/drawing/2014/main" id="{6E5EA314-2C98-434F-AE5C-93484B55998C}"/>
                </a:ext>
              </a:extLst>
            </p:cNvPr>
            <p:cNvSpPr>
              <a:spLocks/>
            </p:cNvSpPr>
            <p:nvPr/>
          </p:nvSpPr>
          <p:spPr bwMode="auto">
            <a:xfrm>
              <a:off x="7590903" y="2871145"/>
              <a:ext cx="1220219" cy="1118657"/>
            </a:xfrm>
            <a:prstGeom prst="ellipse">
              <a:avLst/>
            </a:prstGeom>
            <a:solidFill>
              <a:schemeClr val="accent5">
                <a:lumMod val="60000"/>
                <a:lumOff val="40000"/>
              </a:schemeClr>
            </a:solidFill>
            <a:ln w="12700">
              <a:solidFill>
                <a:schemeClr val="accent5">
                  <a:lumMod val="75000"/>
                </a:schemeClr>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58" name="Freeform 15">
              <a:extLst>
                <a:ext uri="{FF2B5EF4-FFF2-40B4-BE49-F238E27FC236}">
                  <a16:creationId xmlns:a16="http://schemas.microsoft.com/office/drawing/2014/main" id="{BE56B8DE-D1B8-5E45-A187-8823A9E69C91}"/>
                </a:ext>
              </a:extLst>
            </p:cNvPr>
            <p:cNvSpPr>
              <a:spLocks/>
            </p:cNvSpPr>
            <p:nvPr/>
          </p:nvSpPr>
          <p:spPr bwMode="auto">
            <a:xfrm>
              <a:off x="7791083" y="2971235"/>
              <a:ext cx="922892" cy="830161"/>
            </a:xfrm>
            <a:custGeom>
              <a:avLst/>
              <a:gdLst>
                <a:gd name="T0" fmla="*/ 314 w 627"/>
                <a:gd name="T1" fmla="*/ 0 h 564"/>
                <a:gd name="T2" fmla="*/ 370 w 627"/>
                <a:gd name="T3" fmla="*/ 5 h 564"/>
                <a:gd name="T4" fmla="*/ 422 w 627"/>
                <a:gd name="T5" fmla="*/ 17 h 564"/>
                <a:gd name="T6" fmla="*/ 471 w 627"/>
                <a:gd name="T7" fmla="*/ 38 h 564"/>
                <a:gd name="T8" fmla="*/ 515 w 627"/>
                <a:gd name="T9" fmla="*/ 66 h 564"/>
                <a:gd name="T10" fmla="*/ 553 w 627"/>
                <a:gd name="T11" fmla="*/ 99 h 564"/>
                <a:gd name="T12" fmla="*/ 585 w 627"/>
                <a:gd name="T13" fmla="*/ 140 h 564"/>
                <a:gd name="T14" fmla="*/ 607 w 627"/>
                <a:gd name="T15" fmla="*/ 183 h 564"/>
                <a:gd name="T16" fmla="*/ 621 w 627"/>
                <a:gd name="T17" fmla="*/ 231 h 564"/>
                <a:gd name="T18" fmla="*/ 627 w 627"/>
                <a:gd name="T19" fmla="*/ 281 h 564"/>
                <a:gd name="T20" fmla="*/ 621 w 627"/>
                <a:gd name="T21" fmla="*/ 334 h 564"/>
                <a:gd name="T22" fmla="*/ 607 w 627"/>
                <a:gd name="T23" fmla="*/ 381 h 564"/>
                <a:gd name="T24" fmla="*/ 585 w 627"/>
                <a:gd name="T25" fmla="*/ 425 h 564"/>
                <a:gd name="T26" fmla="*/ 553 w 627"/>
                <a:gd name="T27" fmla="*/ 465 h 564"/>
                <a:gd name="T28" fmla="*/ 515 w 627"/>
                <a:gd name="T29" fmla="*/ 498 h 564"/>
                <a:gd name="T30" fmla="*/ 471 w 627"/>
                <a:gd name="T31" fmla="*/ 526 h 564"/>
                <a:gd name="T32" fmla="*/ 422 w 627"/>
                <a:gd name="T33" fmla="*/ 547 h 564"/>
                <a:gd name="T34" fmla="*/ 370 w 627"/>
                <a:gd name="T35" fmla="*/ 559 h 564"/>
                <a:gd name="T36" fmla="*/ 314 w 627"/>
                <a:gd name="T37" fmla="*/ 564 h 564"/>
                <a:gd name="T38" fmla="*/ 257 w 627"/>
                <a:gd name="T39" fmla="*/ 559 h 564"/>
                <a:gd name="T40" fmla="*/ 204 w 627"/>
                <a:gd name="T41" fmla="*/ 547 h 564"/>
                <a:gd name="T42" fmla="*/ 155 w 627"/>
                <a:gd name="T43" fmla="*/ 526 h 564"/>
                <a:gd name="T44" fmla="*/ 112 w 627"/>
                <a:gd name="T45" fmla="*/ 498 h 564"/>
                <a:gd name="T46" fmla="*/ 73 w 627"/>
                <a:gd name="T47" fmla="*/ 465 h 564"/>
                <a:gd name="T48" fmla="*/ 42 w 627"/>
                <a:gd name="T49" fmla="*/ 425 h 564"/>
                <a:gd name="T50" fmla="*/ 19 w 627"/>
                <a:gd name="T51" fmla="*/ 381 h 564"/>
                <a:gd name="T52" fmla="*/ 5 w 627"/>
                <a:gd name="T53" fmla="*/ 334 h 564"/>
                <a:gd name="T54" fmla="*/ 0 w 627"/>
                <a:gd name="T55" fmla="*/ 281 h 564"/>
                <a:gd name="T56" fmla="*/ 5 w 627"/>
                <a:gd name="T57" fmla="*/ 231 h 564"/>
                <a:gd name="T58" fmla="*/ 19 w 627"/>
                <a:gd name="T59" fmla="*/ 183 h 564"/>
                <a:gd name="T60" fmla="*/ 42 w 627"/>
                <a:gd name="T61" fmla="*/ 140 h 564"/>
                <a:gd name="T62" fmla="*/ 73 w 627"/>
                <a:gd name="T63" fmla="*/ 99 h 564"/>
                <a:gd name="T64" fmla="*/ 112 w 627"/>
                <a:gd name="T65" fmla="*/ 66 h 564"/>
                <a:gd name="T66" fmla="*/ 155 w 627"/>
                <a:gd name="T67" fmla="*/ 38 h 564"/>
                <a:gd name="T68" fmla="*/ 204 w 627"/>
                <a:gd name="T69" fmla="*/ 17 h 564"/>
                <a:gd name="T70" fmla="*/ 257 w 627"/>
                <a:gd name="T71" fmla="*/ 5 h 564"/>
                <a:gd name="T72" fmla="*/ 314 w 627"/>
                <a:gd name="T73" fmla="*/ 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7" h="564">
                  <a:moveTo>
                    <a:pt x="314" y="0"/>
                  </a:moveTo>
                  <a:lnTo>
                    <a:pt x="370" y="5"/>
                  </a:lnTo>
                  <a:lnTo>
                    <a:pt x="422" y="17"/>
                  </a:lnTo>
                  <a:lnTo>
                    <a:pt x="471" y="38"/>
                  </a:lnTo>
                  <a:lnTo>
                    <a:pt x="515" y="66"/>
                  </a:lnTo>
                  <a:lnTo>
                    <a:pt x="553" y="99"/>
                  </a:lnTo>
                  <a:lnTo>
                    <a:pt x="585" y="140"/>
                  </a:lnTo>
                  <a:lnTo>
                    <a:pt x="607" y="183"/>
                  </a:lnTo>
                  <a:lnTo>
                    <a:pt x="621" y="231"/>
                  </a:lnTo>
                  <a:lnTo>
                    <a:pt x="627" y="281"/>
                  </a:lnTo>
                  <a:lnTo>
                    <a:pt x="621" y="334"/>
                  </a:lnTo>
                  <a:lnTo>
                    <a:pt x="607" y="381"/>
                  </a:lnTo>
                  <a:lnTo>
                    <a:pt x="585" y="425"/>
                  </a:lnTo>
                  <a:lnTo>
                    <a:pt x="553" y="465"/>
                  </a:lnTo>
                  <a:lnTo>
                    <a:pt x="515" y="498"/>
                  </a:lnTo>
                  <a:lnTo>
                    <a:pt x="471" y="526"/>
                  </a:lnTo>
                  <a:lnTo>
                    <a:pt x="422" y="547"/>
                  </a:lnTo>
                  <a:lnTo>
                    <a:pt x="370" y="559"/>
                  </a:lnTo>
                  <a:lnTo>
                    <a:pt x="314" y="564"/>
                  </a:lnTo>
                  <a:lnTo>
                    <a:pt x="257" y="559"/>
                  </a:lnTo>
                  <a:lnTo>
                    <a:pt x="204" y="547"/>
                  </a:lnTo>
                  <a:lnTo>
                    <a:pt x="155" y="526"/>
                  </a:lnTo>
                  <a:lnTo>
                    <a:pt x="112" y="498"/>
                  </a:lnTo>
                  <a:lnTo>
                    <a:pt x="73" y="465"/>
                  </a:lnTo>
                  <a:lnTo>
                    <a:pt x="42" y="425"/>
                  </a:lnTo>
                  <a:lnTo>
                    <a:pt x="19" y="381"/>
                  </a:lnTo>
                  <a:lnTo>
                    <a:pt x="5" y="334"/>
                  </a:lnTo>
                  <a:lnTo>
                    <a:pt x="0" y="281"/>
                  </a:lnTo>
                  <a:lnTo>
                    <a:pt x="5" y="231"/>
                  </a:lnTo>
                  <a:lnTo>
                    <a:pt x="19" y="183"/>
                  </a:lnTo>
                  <a:lnTo>
                    <a:pt x="42" y="140"/>
                  </a:lnTo>
                  <a:lnTo>
                    <a:pt x="73" y="99"/>
                  </a:lnTo>
                  <a:lnTo>
                    <a:pt x="112" y="66"/>
                  </a:lnTo>
                  <a:lnTo>
                    <a:pt x="155" y="38"/>
                  </a:lnTo>
                  <a:lnTo>
                    <a:pt x="204" y="17"/>
                  </a:lnTo>
                  <a:lnTo>
                    <a:pt x="257" y="5"/>
                  </a:lnTo>
                  <a:lnTo>
                    <a:pt x="314" y="0"/>
                  </a:lnTo>
                  <a:close/>
                </a:path>
              </a:pathLst>
            </a:custGeom>
            <a:gradFill flip="none" rotWithShape="1">
              <a:gsLst>
                <a:gs pos="0">
                  <a:schemeClr val="accent5">
                    <a:lumMod val="75000"/>
                  </a:schemeClr>
                </a:gs>
                <a:gs pos="100000">
                  <a:schemeClr val="bg1"/>
                </a:gs>
              </a:gsLst>
              <a:lin ang="16200000" scaled="1"/>
              <a:tileRect/>
            </a:gradFill>
            <a:ln w="0">
              <a:solidFill>
                <a:schemeClr val="accent5">
                  <a:lumMod val="75000"/>
                </a:schemeClr>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59" name="Freeform 228">
              <a:extLst>
                <a:ext uri="{FF2B5EF4-FFF2-40B4-BE49-F238E27FC236}">
                  <a16:creationId xmlns:a16="http://schemas.microsoft.com/office/drawing/2014/main" id="{9FF10E22-95C5-C048-AEB2-3664329FAD3C}"/>
                </a:ext>
              </a:extLst>
            </p:cNvPr>
            <p:cNvSpPr>
              <a:spLocks/>
            </p:cNvSpPr>
            <p:nvPr/>
          </p:nvSpPr>
          <p:spPr bwMode="auto">
            <a:xfrm rot="20674582">
              <a:off x="7629218" y="3410802"/>
              <a:ext cx="203672" cy="288062"/>
            </a:xfrm>
            <a:custGeom>
              <a:avLst/>
              <a:gdLst>
                <a:gd name="T0" fmla="*/ 153 w 251"/>
                <a:gd name="T1" fmla="*/ 0 h 355"/>
                <a:gd name="T2" fmla="*/ 160 w 251"/>
                <a:gd name="T3" fmla="*/ 4 h 355"/>
                <a:gd name="T4" fmla="*/ 164 w 251"/>
                <a:gd name="T5" fmla="*/ 13 h 355"/>
                <a:gd name="T6" fmla="*/ 164 w 251"/>
                <a:gd name="T7" fmla="*/ 28 h 355"/>
                <a:gd name="T8" fmla="*/ 162 w 251"/>
                <a:gd name="T9" fmla="*/ 49 h 355"/>
                <a:gd name="T10" fmla="*/ 160 w 251"/>
                <a:gd name="T11" fmla="*/ 72 h 355"/>
                <a:gd name="T12" fmla="*/ 155 w 251"/>
                <a:gd name="T13" fmla="*/ 95 h 355"/>
                <a:gd name="T14" fmla="*/ 152 w 251"/>
                <a:gd name="T15" fmla="*/ 119 h 355"/>
                <a:gd name="T16" fmla="*/ 146 w 251"/>
                <a:gd name="T17" fmla="*/ 142 h 355"/>
                <a:gd name="T18" fmla="*/ 143 w 251"/>
                <a:gd name="T19" fmla="*/ 163 h 355"/>
                <a:gd name="T20" fmla="*/ 139 w 251"/>
                <a:gd name="T21" fmla="*/ 179 h 355"/>
                <a:gd name="T22" fmla="*/ 138 w 251"/>
                <a:gd name="T23" fmla="*/ 208 h 355"/>
                <a:gd name="T24" fmla="*/ 141 w 251"/>
                <a:gd name="T25" fmla="*/ 236 h 355"/>
                <a:gd name="T26" fmla="*/ 152 w 251"/>
                <a:gd name="T27" fmla="*/ 257 h 355"/>
                <a:gd name="T28" fmla="*/ 164 w 251"/>
                <a:gd name="T29" fmla="*/ 275 h 355"/>
                <a:gd name="T30" fmla="*/ 180 w 251"/>
                <a:gd name="T31" fmla="*/ 290 h 355"/>
                <a:gd name="T32" fmla="*/ 195 w 251"/>
                <a:gd name="T33" fmla="*/ 301 h 355"/>
                <a:gd name="T34" fmla="*/ 213 w 251"/>
                <a:gd name="T35" fmla="*/ 310 h 355"/>
                <a:gd name="T36" fmla="*/ 227 w 251"/>
                <a:gd name="T37" fmla="*/ 315 h 355"/>
                <a:gd name="T38" fmla="*/ 239 w 251"/>
                <a:gd name="T39" fmla="*/ 318 h 355"/>
                <a:gd name="T40" fmla="*/ 248 w 251"/>
                <a:gd name="T41" fmla="*/ 320 h 355"/>
                <a:gd name="T42" fmla="*/ 251 w 251"/>
                <a:gd name="T43" fmla="*/ 322 h 355"/>
                <a:gd name="T44" fmla="*/ 251 w 251"/>
                <a:gd name="T45" fmla="*/ 322 h 355"/>
                <a:gd name="T46" fmla="*/ 251 w 251"/>
                <a:gd name="T47" fmla="*/ 322 h 355"/>
                <a:gd name="T48" fmla="*/ 249 w 251"/>
                <a:gd name="T49" fmla="*/ 324 h 355"/>
                <a:gd name="T50" fmla="*/ 249 w 251"/>
                <a:gd name="T51" fmla="*/ 325 h 355"/>
                <a:gd name="T52" fmla="*/ 246 w 251"/>
                <a:gd name="T53" fmla="*/ 329 h 355"/>
                <a:gd name="T54" fmla="*/ 244 w 251"/>
                <a:gd name="T55" fmla="*/ 334 h 355"/>
                <a:gd name="T56" fmla="*/ 241 w 251"/>
                <a:gd name="T57" fmla="*/ 338 h 355"/>
                <a:gd name="T58" fmla="*/ 237 w 251"/>
                <a:gd name="T59" fmla="*/ 339 h 355"/>
                <a:gd name="T60" fmla="*/ 234 w 251"/>
                <a:gd name="T61" fmla="*/ 341 h 355"/>
                <a:gd name="T62" fmla="*/ 230 w 251"/>
                <a:gd name="T63" fmla="*/ 343 h 355"/>
                <a:gd name="T64" fmla="*/ 230 w 251"/>
                <a:gd name="T65" fmla="*/ 343 h 355"/>
                <a:gd name="T66" fmla="*/ 193 w 251"/>
                <a:gd name="T67" fmla="*/ 353 h 355"/>
                <a:gd name="T68" fmla="*/ 160 w 251"/>
                <a:gd name="T69" fmla="*/ 355 h 355"/>
                <a:gd name="T70" fmla="*/ 132 w 251"/>
                <a:gd name="T71" fmla="*/ 352 h 355"/>
                <a:gd name="T72" fmla="*/ 106 w 251"/>
                <a:gd name="T73" fmla="*/ 341 h 355"/>
                <a:gd name="T74" fmla="*/ 85 w 251"/>
                <a:gd name="T75" fmla="*/ 327 h 355"/>
                <a:gd name="T76" fmla="*/ 66 w 251"/>
                <a:gd name="T77" fmla="*/ 311 h 355"/>
                <a:gd name="T78" fmla="*/ 49 w 251"/>
                <a:gd name="T79" fmla="*/ 292 h 355"/>
                <a:gd name="T80" fmla="*/ 36 w 251"/>
                <a:gd name="T81" fmla="*/ 273 h 355"/>
                <a:gd name="T82" fmla="*/ 26 w 251"/>
                <a:gd name="T83" fmla="*/ 256 h 355"/>
                <a:gd name="T84" fmla="*/ 17 w 251"/>
                <a:gd name="T85" fmla="*/ 238 h 355"/>
                <a:gd name="T86" fmla="*/ 12 w 251"/>
                <a:gd name="T87" fmla="*/ 226 h 355"/>
                <a:gd name="T88" fmla="*/ 8 w 251"/>
                <a:gd name="T89" fmla="*/ 217 h 355"/>
                <a:gd name="T90" fmla="*/ 7 w 251"/>
                <a:gd name="T91" fmla="*/ 214 h 355"/>
                <a:gd name="T92" fmla="*/ 0 w 251"/>
                <a:gd name="T93" fmla="*/ 172 h 355"/>
                <a:gd name="T94" fmla="*/ 0 w 251"/>
                <a:gd name="T95" fmla="*/ 137 h 355"/>
                <a:gd name="T96" fmla="*/ 5 w 251"/>
                <a:gd name="T97" fmla="*/ 107 h 355"/>
                <a:gd name="T98" fmla="*/ 15 w 251"/>
                <a:gd name="T99" fmla="*/ 82 h 355"/>
                <a:gd name="T100" fmla="*/ 28 w 251"/>
                <a:gd name="T101" fmla="*/ 62 h 355"/>
                <a:gd name="T102" fmla="*/ 43 w 251"/>
                <a:gd name="T103" fmla="*/ 44 h 355"/>
                <a:gd name="T104" fmla="*/ 61 w 251"/>
                <a:gd name="T105" fmla="*/ 30 h 355"/>
                <a:gd name="T106" fmla="*/ 80 w 251"/>
                <a:gd name="T107" fmla="*/ 20 h 355"/>
                <a:gd name="T108" fmla="*/ 97 w 251"/>
                <a:gd name="T109" fmla="*/ 13 h 355"/>
                <a:gd name="T110" fmla="*/ 115 w 251"/>
                <a:gd name="T111" fmla="*/ 7 h 355"/>
                <a:gd name="T112" fmla="*/ 131 w 251"/>
                <a:gd name="T113" fmla="*/ 4 h 355"/>
                <a:gd name="T114" fmla="*/ 143 w 251"/>
                <a:gd name="T115" fmla="*/ 2 h 355"/>
                <a:gd name="T116" fmla="*/ 150 w 251"/>
                <a:gd name="T117" fmla="*/ 0 h 355"/>
                <a:gd name="T118" fmla="*/ 153 w 251"/>
                <a:gd name="T119"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1" h="355">
                  <a:moveTo>
                    <a:pt x="153" y="0"/>
                  </a:moveTo>
                  <a:lnTo>
                    <a:pt x="160" y="4"/>
                  </a:lnTo>
                  <a:lnTo>
                    <a:pt x="164" y="13"/>
                  </a:lnTo>
                  <a:lnTo>
                    <a:pt x="164" y="28"/>
                  </a:lnTo>
                  <a:lnTo>
                    <a:pt x="162" y="49"/>
                  </a:lnTo>
                  <a:lnTo>
                    <a:pt x="160" y="72"/>
                  </a:lnTo>
                  <a:lnTo>
                    <a:pt x="155" y="95"/>
                  </a:lnTo>
                  <a:lnTo>
                    <a:pt x="152" y="119"/>
                  </a:lnTo>
                  <a:lnTo>
                    <a:pt x="146" y="142"/>
                  </a:lnTo>
                  <a:lnTo>
                    <a:pt x="143" y="163"/>
                  </a:lnTo>
                  <a:lnTo>
                    <a:pt x="139" y="179"/>
                  </a:lnTo>
                  <a:lnTo>
                    <a:pt x="138" y="208"/>
                  </a:lnTo>
                  <a:lnTo>
                    <a:pt x="141" y="236"/>
                  </a:lnTo>
                  <a:lnTo>
                    <a:pt x="152" y="257"/>
                  </a:lnTo>
                  <a:lnTo>
                    <a:pt x="164" y="275"/>
                  </a:lnTo>
                  <a:lnTo>
                    <a:pt x="180" y="290"/>
                  </a:lnTo>
                  <a:lnTo>
                    <a:pt x="195" y="301"/>
                  </a:lnTo>
                  <a:lnTo>
                    <a:pt x="213" y="310"/>
                  </a:lnTo>
                  <a:lnTo>
                    <a:pt x="227" y="315"/>
                  </a:lnTo>
                  <a:lnTo>
                    <a:pt x="239" y="318"/>
                  </a:lnTo>
                  <a:lnTo>
                    <a:pt x="248" y="320"/>
                  </a:lnTo>
                  <a:lnTo>
                    <a:pt x="251" y="322"/>
                  </a:lnTo>
                  <a:lnTo>
                    <a:pt x="251" y="322"/>
                  </a:lnTo>
                  <a:lnTo>
                    <a:pt x="251" y="322"/>
                  </a:lnTo>
                  <a:lnTo>
                    <a:pt x="249" y="324"/>
                  </a:lnTo>
                  <a:lnTo>
                    <a:pt x="249" y="325"/>
                  </a:lnTo>
                  <a:lnTo>
                    <a:pt x="246" y="329"/>
                  </a:lnTo>
                  <a:lnTo>
                    <a:pt x="244" y="334"/>
                  </a:lnTo>
                  <a:lnTo>
                    <a:pt x="241" y="338"/>
                  </a:lnTo>
                  <a:lnTo>
                    <a:pt x="237" y="339"/>
                  </a:lnTo>
                  <a:lnTo>
                    <a:pt x="234" y="341"/>
                  </a:lnTo>
                  <a:lnTo>
                    <a:pt x="230" y="343"/>
                  </a:lnTo>
                  <a:lnTo>
                    <a:pt x="230" y="343"/>
                  </a:lnTo>
                  <a:lnTo>
                    <a:pt x="193" y="353"/>
                  </a:lnTo>
                  <a:lnTo>
                    <a:pt x="160" y="355"/>
                  </a:lnTo>
                  <a:lnTo>
                    <a:pt x="132" y="352"/>
                  </a:lnTo>
                  <a:lnTo>
                    <a:pt x="106" y="341"/>
                  </a:lnTo>
                  <a:lnTo>
                    <a:pt x="85" y="327"/>
                  </a:lnTo>
                  <a:lnTo>
                    <a:pt x="66" y="311"/>
                  </a:lnTo>
                  <a:lnTo>
                    <a:pt x="49" y="292"/>
                  </a:lnTo>
                  <a:lnTo>
                    <a:pt x="36" y="273"/>
                  </a:lnTo>
                  <a:lnTo>
                    <a:pt x="26" y="256"/>
                  </a:lnTo>
                  <a:lnTo>
                    <a:pt x="17" y="238"/>
                  </a:lnTo>
                  <a:lnTo>
                    <a:pt x="12" y="226"/>
                  </a:lnTo>
                  <a:lnTo>
                    <a:pt x="8" y="217"/>
                  </a:lnTo>
                  <a:lnTo>
                    <a:pt x="7" y="214"/>
                  </a:lnTo>
                  <a:lnTo>
                    <a:pt x="0" y="172"/>
                  </a:lnTo>
                  <a:lnTo>
                    <a:pt x="0" y="137"/>
                  </a:lnTo>
                  <a:lnTo>
                    <a:pt x="5" y="107"/>
                  </a:lnTo>
                  <a:lnTo>
                    <a:pt x="15" y="82"/>
                  </a:lnTo>
                  <a:lnTo>
                    <a:pt x="28" y="62"/>
                  </a:lnTo>
                  <a:lnTo>
                    <a:pt x="43" y="44"/>
                  </a:lnTo>
                  <a:lnTo>
                    <a:pt x="61" y="30"/>
                  </a:lnTo>
                  <a:lnTo>
                    <a:pt x="80" y="20"/>
                  </a:lnTo>
                  <a:lnTo>
                    <a:pt x="97" y="13"/>
                  </a:lnTo>
                  <a:lnTo>
                    <a:pt x="115" y="7"/>
                  </a:lnTo>
                  <a:lnTo>
                    <a:pt x="131" y="4"/>
                  </a:lnTo>
                  <a:lnTo>
                    <a:pt x="143" y="2"/>
                  </a:lnTo>
                  <a:lnTo>
                    <a:pt x="150" y="0"/>
                  </a:lnTo>
                  <a:lnTo>
                    <a:pt x="153" y="0"/>
                  </a:lnTo>
                  <a:close/>
                </a:path>
              </a:pathLst>
            </a:custGeom>
            <a:gradFill flip="none" rotWithShape="1">
              <a:gsLst>
                <a:gs pos="100000">
                  <a:schemeClr val="bg1"/>
                </a:gs>
                <a:gs pos="0">
                  <a:schemeClr val="bg1">
                    <a:alpha val="0"/>
                  </a:schemeClr>
                </a:gs>
              </a:gsLst>
              <a:lin ang="0" scaled="1"/>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sp>
          <p:nvSpPr>
            <p:cNvPr id="60" name="Freeform 229">
              <a:extLst>
                <a:ext uri="{FF2B5EF4-FFF2-40B4-BE49-F238E27FC236}">
                  <a16:creationId xmlns:a16="http://schemas.microsoft.com/office/drawing/2014/main" id="{D122BFE5-923A-694C-8598-E69AA4778532}"/>
                </a:ext>
              </a:extLst>
            </p:cNvPr>
            <p:cNvSpPr>
              <a:spLocks/>
            </p:cNvSpPr>
            <p:nvPr/>
          </p:nvSpPr>
          <p:spPr bwMode="auto">
            <a:xfrm>
              <a:off x="8543925" y="3063648"/>
              <a:ext cx="219076" cy="732212"/>
            </a:xfrm>
            <a:custGeom>
              <a:avLst/>
              <a:gdLst>
                <a:gd name="T0" fmla="*/ 68 w 166"/>
                <a:gd name="T1" fmla="*/ 0 h 396"/>
                <a:gd name="T2" fmla="*/ 80 w 166"/>
                <a:gd name="T3" fmla="*/ 6 h 396"/>
                <a:gd name="T4" fmla="*/ 93 w 166"/>
                <a:gd name="T5" fmla="*/ 14 h 396"/>
                <a:gd name="T6" fmla="*/ 103 w 166"/>
                <a:gd name="T7" fmla="*/ 28 h 396"/>
                <a:gd name="T8" fmla="*/ 115 w 166"/>
                <a:gd name="T9" fmla="*/ 44 h 396"/>
                <a:gd name="T10" fmla="*/ 126 w 166"/>
                <a:gd name="T11" fmla="*/ 62 h 396"/>
                <a:gd name="T12" fmla="*/ 134 w 166"/>
                <a:gd name="T13" fmla="*/ 77 h 396"/>
                <a:gd name="T14" fmla="*/ 141 w 166"/>
                <a:gd name="T15" fmla="*/ 95 h 396"/>
                <a:gd name="T16" fmla="*/ 148 w 166"/>
                <a:gd name="T17" fmla="*/ 107 h 396"/>
                <a:gd name="T18" fmla="*/ 152 w 166"/>
                <a:gd name="T19" fmla="*/ 118 h 396"/>
                <a:gd name="T20" fmla="*/ 162 w 166"/>
                <a:gd name="T21" fmla="*/ 163 h 396"/>
                <a:gd name="T22" fmla="*/ 166 w 166"/>
                <a:gd name="T23" fmla="*/ 203 h 396"/>
                <a:gd name="T24" fmla="*/ 164 w 166"/>
                <a:gd name="T25" fmla="*/ 238 h 396"/>
                <a:gd name="T26" fmla="*/ 157 w 166"/>
                <a:gd name="T27" fmla="*/ 270 h 396"/>
                <a:gd name="T28" fmla="*/ 145 w 166"/>
                <a:gd name="T29" fmla="*/ 296 h 396"/>
                <a:gd name="T30" fmla="*/ 129 w 166"/>
                <a:gd name="T31" fmla="*/ 319 h 396"/>
                <a:gd name="T32" fmla="*/ 112 w 166"/>
                <a:gd name="T33" fmla="*/ 338 h 396"/>
                <a:gd name="T34" fmla="*/ 94 w 166"/>
                <a:gd name="T35" fmla="*/ 354 h 396"/>
                <a:gd name="T36" fmla="*/ 75 w 166"/>
                <a:gd name="T37" fmla="*/ 368 h 396"/>
                <a:gd name="T38" fmla="*/ 56 w 166"/>
                <a:gd name="T39" fmla="*/ 378 h 396"/>
                <a:gd name="T40" fmla="*/ 38 w 166"/>
                <a:gd name="T41" fmla="*/ 385 h 396"/>
                <a:gd name="T42" fmla="*/ 23 w 166"/>
                <a:gd name="T43" fmla="*/ 390 h 396"/>
                <a:gd name="T44" fmla="*/ 11 w 166"/>
                <a:gd name="T45" fmla="*/ 394 h 396"/>
                <a:gd name="T46" fmla="*/ 4 w 166"/>
                <a:gd name="T47" fmla="*/ 396 h 396"/>
                <a:gd name="T48" fmla="*/ 0 w 166"/>
                <a:gd name="T49" fmla="*/ 396 h 396"/>
                <a:gd name="T50" fmla="*/ 12 w 166"/>
                <a:gd name="T51" fmla="*/ 364 h 396"/>
                <a:gd name="T52" fmla="*/ 21 w 166"/>
                <a:gd name="T53" fmla="*/ 329 h 396"/>
                <a:gd name="T54" fmla="*/ 28 w 166"/>
                <a:gd name="T55" fmla="*/ 289 h 396"/>
                <a:gd name="T56" fmla="*/ 31 w 166"/>
                <a:gd name="T57" fmla="*/ 249 h 396"/>
                <a:gd name="T58" fmla="*/ 35 w 166"/>
                <a:gd name="T59" fmla="*/ 207 h 396"/>
                <a:gd name="T60" fmla="*/ 35 w 166"/>
                <a:gd name="T61" fmla="*/ 168 h 396"/>
                <a:gd name="T62" fmla="*/ 35 w 166"/>
                <a:gd name="T63" fmla="*/ 132 h 396"/>
                <a:gd name="T64" fmla="*/ 35 w 166"/>
                <a:gd name="T65" fmla="*/ 102 h 396"/>
                <a:gd name="T66" fmla="*/ 33 w 166"/>
                <a:gd name="T67" fmla="*/ 77 h 396"/>
                <a:gd name="T68" fmla="*/ 33 w 166"/>
                <a:gd name="T69" fmla="*/ 62 h 396"/>
                <a:gd name="T70" fmla="*/ 31 w 166"/>
                <a:gd name="T71" fmla="*/ 56 h 396"/>
                <a:gd name="T72" fmla="*/ 38 w 166"/>
                <a:gd name="T73" fmla="*/ 28 h 396"/>
                <a:gd name="T74" fmla="*/ 47 w 166"/>
                <a:gd name="T75" fmla="*/ 11 h 396"/>
                <a:gd name="T76" fmla="*/ 58 w 166"/>
                <a:gd name="T77" fmla="*/ 2 h 396"/>
                <a:gd name="T78" fmla="*/ 68 w 166"/>
                <a:gd name="T79"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6" h="396">
                  <a:moveTo>
                    <a:pt x="68" y="0"/>
                  </a:moveTo>
                  <a:lnTo>
                    <a:pt x="80" y="6"/>
                  </a:lnTo>
                  <a:lnTo>
                    <a:pt x="93" y="14"/>
                  </a:lnTo>
                  <a:lnTo>
                    <a:pt x="103" y="28"/>
                  </a:lnTo>
                  <a:lnTo>
                    <a:pt x="115" y="44"/>
                  </a:lnTo>
                  <a:lnTo>
                    <a:pt x="126" y="62"/>
                  </a:lnTo>
                  <a:lnTo>
                    <a:pt x="134" y="77"/>
                  </a:lnTo>
                  <a:lnTo>
                    <a:pt x="141" y="95"/>
                  </a:lnTo>
                  <a:lnTo>
                    <a:pt x="148" y="107"/>
                  </a:lnTo>
                  <a:lnTo>
                    <a:pt x="152" y="118"/>
                  </a:lnTo>
                  <a:lnTo>
                    <a:pt x="162" y="163"/>
                  </a:lnTo>
                  <a:lnTo>
                    <a:pt x="166" y="203"/>
                  </a:lnTo>
                  <a:lnTo>
                    <a:pt x="164" y="238"/>
                  </a:lnTo>
                  <a:lnTo>
                    <a:pt x="157" y="270"/>
                  </a:lnTo>
                  <a:lnTo>
                    <a:pt x="145" y="296"/>
                  </a:lnTo>
                  <a:lnTo>
                    <a:pt x="129" y="319"/>
                  </a:lnTo>
                  <a:lnTo>
                    <a:pt x="112" y="338"/>
                  </a:lnTo>
                  <a:lnTo>
                    <a:pt x="94" y="354"/>
                  </a:lnTo>
                  <a:lnTo>
                    <a:pt x="75" y="368"/>
                  </a:lnTo>
                  <a:lnTo>
                    <a:pt x="56" y="378"/>
                  </a:lnTo>
                  <a:lnTo>
                    <a:pt x="38" y="385"/>
                  </a:lnTo>
                  <a:lnTo>
                    <a:pt x="23" y="390"/>
                  </a:lnTo>
                  <a:lnTo>
                    <a:pt x="11" y="394"/>
                  </a:lnTo>
                  <a:lnTo>
                    <a:pt x="4" y="396"/>
                  </a:lnTo>
                  <a:lnTo>
                    <a:pt x="0" y="396"/>
                  </a:lnTo>
                  <a:lnTo>
                    <a:pt x="12" y="364"/>
                  </a:lnTo>
                  <a:lnTo>
                    <a:pt x="21" y="329"/>
                  </a:lnTo>
                  <a:lnTo>
                    <a:pt x="28" y="289"/>
                  </a:lnTo>
                  <a:lnTo>
                    <a:pt x="31" y="249"/>
                  </a:lnTo>
                  <a:lnTo>
                    <a:pt x="35" y="207"/>
                  </a:lnTo>
                  <a:lnTo>
                    <a:pt x="35" y="168"/>
                  </a:lnTo>
                  <a:lnTo>
                    <a:pt x="35" y="132"/>
                  </a:lnTo>
                  <a:lnTo>
                    <a:pt x="35" y="102"/>
                  </a:lnTo>
                  <a:lnTo>
                    <a:pt x="33" y="77"/>
                  </a:lnTo>
                  <a:lnTo>
                    <a:pt x="33" y="62"/>
                  </a:lnTo>
                  <a:lnTo>
                    <a:pt x="31" y="56"/>
                  </a:lnTo>
                  <a:lnTo>
                    <a:pt x="38" y="28"/>
                  </a:lnTo>
                  <a:lnTo>
                    <a:pt x="47" y="11"/>
                  </a:lnTo>
                  <a:lnTo>
                    <a:pt x="58" y="2"/>
                  </a:lnTo>
                  <a:lnTo>
                    <a:pt x="68" y="0"/>
                  </a:lnTo>
                  <a:close/>
                </a:path>
              </a:pathLst>
            </a:custGeom>
            <a:gradFill flip="none" rotWithShape="1">
              <a:gsLst>
                <a:gs pos="100000">
                  <a:schemeClr val="bg1"/>
                </a:gs>
                <a:gs pos="0">
                  <a:schemeClr val="bg1">
                    <a:alpha val="0"/>
                  </a:schemeClr>
                </a:gs>
              </a:gsLst>
              <a:lin ang="5400000" scaled="0"/>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grpSp>
      <p:grpSp>
        <p:nvGrpSpPr>
          <p:cNvPr id="43" name="Group 231">
            <a:extLst>
              <a:ext uri="{FF2B5EF4-FFF2-40B4-BE49-F238E27FC236}">
                <a16:creationId xmlns:a16="http://schemas.microsoft.com/office/drawing/2014/main" id="{A1379B5A-7EDB-7D44-8D9E-34E31E5AB21E}"/>
              </a:ext>
            </a:extLst>
          </p:cNvPr>
          <p:cNvGrpSpPr>
            <a:grpSpLocks noChangeAspect="1"/>
          </p:cNvGrpSpPr>
          <p:nvPr/>
        </p:nvGrpSpPr>
        <p:grpSpPr>
          <a:xfrm>
            <a:off x="2141100" y="1882758"/>
            <a:ext cx="169769" cy="169479"/>
            <a:chOff x="7590903" y="2871145"/>
            <a:chExt cx="1220219" cy="1118657"/>
          </a:xfrm>
          <a:effectLst>
            <a:outerShdw blurRad="25400" dist="50800" dir="2700000" algn="tl" rotWithShape="0">
              <a:prstClr val="black">
                <a:alpha val="35000"/>
              </a:prstClr>
            </a:outerShdw>
          </a:effectLst>
        </p:grpSpPr>
        <p:sp>
          <p:nvSpPr>
            <p:cNvPr id="53" name="Freeform 9">
              <a:extLst>
                <a:ext uri="{FF2B5EF4-FFF2-40B4-BE49-F238E27FC236}">
                  <a16:creationId xmlns:a16="http://schemas.microsoft.com/office/drawing/2014/main" id="{BBB6B3EA-B7C5-CF4E-A29E-486E30A9AA02}"/>
                </a:ext>
              </a:extLst>
            </p:cNvPr>
            <p:cNvSpPr>
              <a:spLocks/>
            </p:cNvSpPr>
            <p:nvPr/>
          </p:nvSpPr>
          <p:spPr bwMode="auto">
            <a:xfrm>
              <a:off x="7590903" y="2871145"/>
              <a:ext cx="1220219" cy="1118657"/>
            </a:xfrm>
            <a:prstGeom prst="ellipse">
              <a:avLst/>
            </a:prstGeom>
            <a:solidFill>
              <a:srgbClr val="17375E">
                <a:alpha val="96000"/>
              </a:srgbClr>
            </a:solidFill>
            <a:ln w="12700">
              <a:solidFill>
                <a:schemeClr val="tx2">
                  <a:lumMod val="75000"/>
                </a:schemeClr>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54" name="Freeform 15">
              <a:extLst>
                <a:ext uri="{FF2B5EF4-FFF2-40B4-BE49-F238E27FC236}">
                  <a16:creationId xmlns:a16="http://schemas.microsoft.com/office/drawing/2014/main" id="{75AECA35-78B8-3A41-89ED-A6176D83D873}"/>
                </a:ext>
              </a:extLst>
            </p:cNvPr>
            <p:cNvSpPr>
              <a:spLocks/>
            </p:cNvSpPr>
            <p:nvPr/>
          </p:nvSpPr>
          <p:spPr bwMode="auto">
            <a:xfrm>
              <a:off x="7791083" y="2971235"/>
              <a:ext cx="922892" cy="830161"/>
            </a:xfrm>
            <a:custGeom>
              <a:avLst/>
              <a:gdLst>
                <a:gd name="T0" fmla="*/ 314 w 627"/>
                <a:gd name="T1" fmla="*/ 0 h 564"/>
                <a:gd name="T2" fmla="*/ 370 w 627"/>
                <a:gd name="T3" fmla="*/ 5 h 564"/>
                <a:gd name="T4" fmla="*/ 422 w 627"/>
                <a:gd name="T5" fmla="*/ 17 h 564"/>
                <a:gd name="T6" fmla="*/ 471 w 627"/>
                <a:gd name="T7" fmla="*/ 38 h 564"/>
                <a:gd name="T8" fmla="*/ 515 w 627"/>
                <a:gd name="T9" fmla="*/ 66 h 564"/>
                <a:gd name="T10" fmla="*/ 553 w 627"/>
                <a:gd name="T11" fmla="*/ 99 h 564"/>
                <a:gd name="T12" fmla="*/ 585 w 627"/>
                <a:gd name="T13" fmla="*/ 140 h 564"/>
                <a:gd name="T14" fmla="*/ 607 w 627"/>
                <a:gd name="T15" fmla="*/ 183 h 564"/>
                <a:gd name="T16" fmla="*/ 621 w 627"/>
                <a:gd name="T17" fmla="*/ 231 h 564"/>
                <a:gd name="T18" fmla="*/ 627 w 627"/>
                <a:gd name="T19" fmla="*/ 281 h 564"/>
                <a:gd name="T20" fmla="*/ 621 w 627"/>
                <a:gd name="T21" fmla="*/ 334 h 564"/>
                <a:gd name="T22" fmla="*/ 607 w 627"/>
                <a:gd name="T23" fmla="*/ 381 h 564"/>
                <a:gd name="T24" fmla="*/ 585 w 627"/>
                <a:gd name="T25" fmla="*/ 425 h 564"/>
                <a:gd name="T26" fmla="*/ 553 w 627"/>
                <a:gd name="T27" fmla="*/ 465 h 564"/>
                <a:gd name="T28" fmla="*/ 515 w 627"/>
                <a:gd name="T29" fmla="*/ 498 h 564"/>
                <a:gd name="T30" fmla="*/ 471 w 627"/>
                <a:gd name="T31" fmla="*/ 526 h 564"/>
                <a:gd name="T32" fmla="*/ 422 w 627"/>
                <a:gd name="T33" fmla="*/ 547 h 564"/>
                <a:gd name="T34" fmla="*/ 370 w 627"/>
                <a:gd name="T35" fmla="*/ 559 h 564"/>
                <a:gd name="T36" fmla="*/ 314 w 627"/>
                <a:gd name="T37" fmla="*/ 564 h 564"/>
                <a:gd name="T38" fmla="*/ 257 w 627"/>
                <a:gd name="T39" fmla="*/ 559 h 564"/>
                <a:gd name="T40" fmla="*/ 204 w 627"/>
                <a:gd name="T41" fmla="*/ 547 h 564"/>
                <a:gd name="T42" fmla="*/ 155 w 627"/>
                <a:gd name="T43" fmla="*/ 526 h 564"/>
                <a:gd name="T44" fmla="*/ 112 w 627"/>
                <a:gd name="T45" fmla="*/ 498 h 564"/>
                <a:gd name="T46" fmla="*/ 73 w 627"/>
                <a:gd name="T47" fmla="*/ 465 h 564"/>
                <a:gd name="T48" fmla="*/ 42 w 627"/>
                <a:gd name="T49" fmla="*/ 425 h 564"/>
                <a:gd name="T50" fmla="*/ 19 w 627"/>
                <a:gd name="T51" fmla="*/ 381 h 564"/>
                <a:gd name="T52" fmla="*/ 5 w 627"/>
                <a:gd name="T53" fmla="*/ 334 h 564"/>
                <a:gd name="T54" fmla="*/ 0 w 627"/>
                <a:gd name="T55" fmla="*/ 281 h 564"/>
                <a:gd name="T56" fmla="*/ 5 w 627"/>
                <a:gd name="T57" fmla="*/ 231 h 564"/>
                <a:gd name="T58" fmla="*/ 19 w 627"/>
                <a:gd name="T59" fmla="*/ 183 h 564"/>
                <a:gd name="T60" fmla="*/ 42 w 627"/>
                <a:gd name="T61" fmla="*/ 140 h 564"/>
                <a:gd name="T62" fmla="*/ 73 w 627"/>
                <a:gd name="T63" fmla="*/ 99 h 564"/>
                <a:gd name="T64" fmla="*/ 112 w 627"/>
                <a:gd name="T65" fmla="*/ 66 h 564"/>
                <a:gd name="T66" fmla="*/ 155 w 627"/>
                <a:gd name="T67" fmla="*/ 38 h 564"/>
                <a:gd name="T68" fmla="*/ 204 w 627"/>
                <a:gd name="T69" fmla="*/ 17 h 564"/>
                <a:gd name="T70" fmla="*/ 257 w 627"/>
                <a:gd name="T71" fmla="*/ 5 h 564"/>
                <a:gd name="T72" fmla="*/ 314 w 627"/>
                <a:gd name="T73" fmla="*/ 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7" h="564">
                  <a:moveTo>
                    <a:pt x="314" y="0"/>
                  </a:moveTo>
                  <a:lnTo>
                    <a:pt x="370" y="5"/>
                  </a:lnTo>
                  <a:lnTo>
                    <a:pt x="422" y="17"/>
                  </a:lnTo>
                  <a:lnTo>
                    <a:pt x="471" y="38"/>
                  </a:lnTo>
                  <a:lnTo>
                    <a:pt x="515" y="66"/>
                  </a:lnTo>
                  <a:lnTo>
                    <a:pt x="553" y="99"/>
                  </a:lnTo>
                  <a:lnTo>
                    <a:pt x="585" y="140"/>
                  </a:lnTo>
                  <a:lnTo>
                    <a:pt x="607" y="183"/>
                  </a:lnTo>
                  <a:lnTo>
                    <a:pt x="621" y="231"/>
                  </a:lnTo>
                  <a:lnTo>
                    <a:pt x="627" y="281"/>
                  </a:lnTo>
                  <a:lnTo>
                    <a:pt x="621" y="334"/>
                  </a:lnTo>
                  <a:lnTo>
                    <a:pt x="607" y="381"/>
                  </a:lnTo>
                  <a:lnTo>
                    <a:pt x="585" y="425"/>
                  </a:lnTo>
                  <a:lnTo>
                    <a:pt x="553" y="465"/>
                  </a:lnTo>
                  <a:lnTo>
                    <a:pt x="515" y="498"/>
                  </a:lnTo>
                  <a:lnTo>
                    <a:pt x="471" y="526"/>
                  </a:lnTo>
                  <a:lnTo>
                    <a:pt x="422" y="547"/>
                  </a:lnTo>
                  <a:lnTo>
                    <a:pt x="370" y="559"/>
                  </a:lnTo>
                  <a:lnTo>
                    <a:pt x="314" y="564"/>
                  </a:lnTo>
                  <a:lnTo>
                    <a:pt x="257" y="559"/>
                  </a:lnTo>
                  <a:lnTo>
                    <a:pt x="204" y="547"/>
                  </a:lnTo>
                  <a:lnTo>
                    <a:pt x="155" y="526"/>
                  </a:lnTo>
                  <a:lnTo>
                    <a:pt x="112" y="498"/>
                  </a:lnTo>
                  <a:lnTo>
                    <a:pt x="73" y="465"/>
                  </a:lnTo>
                  <a:lnTo>
                    <a:pt x="42" y="425"/>
                  </a:lnTo>
                  <a:lnTo>
                    <a:pt x="19" y="381"/>
                  </a:lnTo>
                  <a:lnTo>
                    <a:pt x="5" y="334"/>
                  </a:lnTo>
                  <a:lnTo>
                    <a:pt x="0" y="281"/>
                  </a:lnTo>
                  <a:lnTo>
                    <a:pt x="5" y="231"/>
                  </a:lnTo>
                  <a:lnTo>
                    <a:pt x="19" y="183"/>
                  </a:lnTo>
                  <a:lnTo>
                    <a:pt x="42" y="140"/>
                  </a:lnTo>
                  <a:lnTo>
                    <a:pt x="73" y="99"/>
                  </a:lnTo>
                  <a:lnTo>
                    <a:pt x="112" y="66"/>
                  </a:lnTo>
                  <a:lnTo>
                    <a:pt x="155" y="38"/>
                  </a:lnTo>
                  <a:lnTo>
                    <a:pt x="204" y="17"/>
                  </a:lnTo>
                  <a:lnTo>
                    <a:pt x="257" y="5"/>
                  </a:lnTo>
                  <a:lnTo>
                    <a:pt x="314" y="0"/>
                  </a:lnTo>
                  <a:close/>
                </a:path>
              </a:pathLst>
            </a:custGeom>
            <a:gradFill flip="none" rotWithShape="1">
              <a:gsLst>
                <a:gs pos="0">
                  <a:schemeClr val="tx2">
                    <a:lumMod val="75000"/>
                  </a:schemeClr>
                </a:gs>
                <a:gs pos="100000">
                  <a:schemeClr val="bg1"/>
                </a:gs>
              </a:gsLst>
              <a:lin ang="16200000" scaled="1"/>
              <a:tileRect/>
            </a:gradFill>
            <a:ln w="0">
              <a:solidFill>
                <a:schemeClr val="tx2">
                  <a:lumMod val="75000"/>
                </a:schemeClr>
              </a:solidFill>
              <a:prstDash val="solid"/>
              <a:round/>
              <a:headEnd/>
              <a:tailEnd/>
            </a:ln>
          </p:spPr>
          <p:txBody>
            <a:bodyPr/>
            <a:lstStyle/>
            <a:p>
              <a:pPr>
                <a:defRPr/>
              </a:pPr>
              <a:endParaRPr lang="en-US" sz="1050" dirty="0">
                <a:latin typeface="Times" charset="0"/>
                <a:ea typeface="ＭＳ Ｐゴシック" charset="0"/>
                <a:cs typeface="ＭＳ Ｐゴシック" charset="0"/>
              </a:endParaRPr>
            </a:p>
          </p:txBody>
        </p:sp>
        <p:sp>
          <p:nvSpPr>
            <p:cNvPr id="55" name="Freeform 228">
              <a:extLst>
                <a:ext uri="{FF2B5EF4-FFF2-40B4-BE49-F238E27FC236}">
                  <a16:creationId xmlns:a16="http://schemas.microsoft.com/office/drawing/2014/main" id="{8671016F-A69E-3646-9B76-E3D477615D19}"/>
                </a:ext>
              </a:extLst>
            </p:cNvPr>
            <p:cNvSpPr>
              <a:spLocks/>
            </p:cNvSpPr>
            <p:nvPr/>
          </p:nvSpPr>
          <p:spPr bwMode="auto">
            <a:xfrm rot="20674582">
              <a:off x="7629218" y="3410802"/>
              <a:ext cx="203672" cy="288062"/>
            </a:xfrm>
            <a:custGeom>
              <a:avLst/>
              <a:gdLst>
                <a:gd name="T0" fmla="*/ 153 w 251"/>
                <a:gd name="T1" fmla="*/ 0 h 355"/>
                <a:gd name="T2" fmla="*/ 160 w 251"/>
                <a:gd name="T3" fmla="*/ 4 h 355"/>
                <a:gd name="T4" fmla="*/ 164 w 251"/>
                <a:gd name="T5" fmla="*/ 13 h 355"/>
                <a:gd name="T6" fmla="*/ 164 w 251"/>
                <a:gd name="T7" fmla="*/ 28 h 355"/>
                <a:gd name="T8" fmla="*/ 162 w 251"/>
                <a:gd name="T9" fmla="*/ 49 h 355"/>
                <a:gd name="T10" fmla="*/ 160 w 251"/>
                <a:gd name="T11" fmla="*/ 72 h 355"/>
                <a:gd name="T12" fmla="*/ 155 w 251"/>
                <a:gd name="T13" fmla="*/ 95 h 355"/>
                <a:gd name="T14" fmla="*/ 152 w 251"/>
                <a:gd name="T15" fmla="*/ 119 h 355"/>
                <a:gd name="T16" fmla="*/ 146 w 251"/>
                <a:gd name="T17" fmla="*/ 142 h 355"/>
                <a:gd name="T18" fmla="*/ 143 w 251"/>
                <a:gd name="T19" fmla="*/ 163 h 355"/>
                <a:gd name="T20" fmla="*/ 139 w 251"/>
                <a:gd name="T21" fmla="*/ 179 h 355"/>
                <a:gd name="T22" fmla="*/ 138 w 251"/>
                <a:gd name="T23" fmla="*/ 208 h 355"/>
                <a:gd name="T24" fmla="*/ 141 w 251"/>
                <a:gd name="T25" fmla="*/ 236 h 355"/>
                <a:gd name="T26" fmla="*/ 152 w 251"/>
                <a:gd name="T27" fmla="*/ 257 h 355"/>
                <a:gd name="T28" fmla="*/ 164 w 251"/>
                <a:gd name="T29" fmla="*/ 275 h 355"/>
                <a:gd name="T30" fmla="*/ 180 w 251"/>
                <a:gd name="T31" fmla="*/ 290 h 355"/>
                <a:gd name="T32" fmla="*/ 195 w 251"/>
                <a:gd name="T33" fmla="*/ 301 h 355"/>
                <a:gd name="T34" fmla="*/ 213 w 251"/>
                <a:gd name="T35" fmla="*/ 310 h 355"/>
                <a:gd name="T36" fmla="*/ 227 w 251"/>
                <a:gd name="T37" fmla="*/ 315 h 355"/>
                <a:gd name="T38" fmla="*/ 239 w 251"/>
                <a:gd name="T39" fmla="*/ 318 h 355"/>
                <a:gd name="T40" fmla="*/ 248 w 251"/>
                <a:gd name="T41" fmla="*/ 320 h 355"/>
                <a:gd name="T42" fmla="*/ 251 w 251"/>
                <a:gd name="T43" fmla="*/ 322 h 355"/>
                <a:gd name="T44" fmla="*/ 251 w 251"/>
                <a:gd name="T45" fmla="*/ 322 h 355"/>
                <a:gd name="T46" fmla="*/ 251 w 251"/>
                <a:gd name="T47" fmla="*/ 322 h 355"/>
                <a:gd name="T48" fmla="*/ 249 w 251"/>
                <a:gd name="T49" fmla="*/ 324 h 355"/>
                <a:gd name="T50" fmla="*/ 249 w 251"/>
                <a:gd name="T51" fmla="*/ 325 h 355"/>
                <a:gd name="T52" fmla="*/ 246 w 251"/>
                <a:gd name="T53" fmla="*/ 329 h 355"/>
                <a:gd name="T54" fmla="*/ 244 w 251"/>
                <a:gd name="T55" fmla="*/ 334 h 355"/>
                <a:gd name="T56" fmla="*/ 241 w 251"/>
                <a:gd name="T57" fmla="*/ 338 h 355"/>
                <a:gd name="T58" fmla="*/ 237 w 251"/>
                <a:gd name="T59" fmla="*/ 339 h 355"/>
                <a:gd name="T60" fmla="*/ 234 w 251"/>
                <a:gd name="T61" fmla="*/ 341 h 355"/>
                <a:gd name="T62" fmla="*/ 230 w 251"/>
                <a:gd name="T63" fmla="*/ 343 h 355"/>
                <a:gd name="T64" fmla="*/ 230 w 251"/>
                <a:gd name="T65" fmla="*/ 343 h 355"/>
                <a:gd name="T66" fmla="*/ 193 w 251"/>
                <a:gd name="T67" fmla="*/ 353 h 355"/>
                <a:gd name="T68" fmla="*/ 160 w 251"/>
                <a:gd name="T69" fmla="*/ 355 h 355"/>
                <a:gd name="T70" fmla="*/ 132 w 251"/>
                <a:gd name="T71" fmla="*/ 352 h 355"/>
                <a:gd name="T72" fmla="*/ 106 w 251"/>
                <a:gd name="T73" fmla="*/ 341 h 355"/>
                <a:gd name="T74" fmla="*/ 85 w 251"/>
                <a:gd name="T75" fmla="*/ 327 h 355"/>
                <a:gd name="T76" fmla="*/ 66 w 251"/>
                <a:gd name="T77" fmla="*/ 311 h 355"/>
                <a:gd name="T78" fmla="*/ 49 w 251"/>
                <a:gd name="T79" fmla="*/ 292 h 355"/>
                <a:gd name="T80" fmla="*/ 36 w 251"/>
                <a:gd name="T81" fmla="*/ 273 h 355"/>
                <a:gd name="T82" fmla="*/ 26 w 251"/>
                <a:gd name="T83" fmla="*/ 256 h 355"/>
                <a:gd name="T84" fmla="*/ 17 w 251"/>
                <a:gd name="T85" fmla="*/ 238 h 355"/>
                <a:gd name="T86" fmla="*/ 12 w 251"/>
                <a:gd name="T87" fmla="*/ 226 h 355"/>
                <a:gd name="T88" fmla="*/ 8 w 251"/>
                <a:gd name="T89" fmla="*/ 217 h 355"/>
                <a:gd name="T90" fmla="*/ 7 w 251"/>
                <a:gd name="T91" fmla="*/ 214 h 355"/>
                <a:gd name="T92" fmla="*/ 0 w 251"/>
                <a:gd name="T93" fmla="*/ 172 h 355"/>
                <a:gd name="T94" fmla="*/ 0 w 251"/>
                <a:gd name="T95" fmla="*/ 137 h 355"/>
                <a:gd name="T96" fmla="*/ 5 w 251"/>
                <a:gd name="T97" fmla="*/ 107 h 355"/>
                <a:gd name="T98" fmla="*/ 15 w 251"/>
                <a:gd name="T99" fmla="*/ 82 h 355"/>
                <a:gd name="T100" fmla="*/ 28 w 251"/>
                <a:gd name="T101" fmla="*/ 62 h 355"/>
                <a:gd name="T102" fmla="*/ 43 w 251"/>
                <a:gd name="T103" fmla="*/ 44 h 355"/>
                <a:gd name="T104" fmla="*/ 61 w 251"/>
                <a:gd name="T105" fmla="*/ 30 h 355"/>
                <a:gd name="T106" fmla="*/ 80 w 251"/>
                <a:gd name="T107" fmla="*/ 20 h 355"/>
                <a:gd name="T108" fmla="*/ 97 w 251"/>
                <a:gd name="T109" fmla="*/ 13 h 355"/>
                <a:gd name="T110" fmla="*/ 115 w 251"/>
                <a:gd name="T111" fmla="*/ 7 h 355"/>
                <a:gd name="T112" fmla="*/ 131 w 251"/>
                <a:gd name="T113" fmla="*/ 4 h 355"/>
                <a:gd name="T114" fmla="*/ 143 w 251"/>
                <a:gd name="T115" fmla="*/ 2 h 355"/>
                <a:gd name="T116" fmla="*/ 150 w 251"/>
                <a:gd name="T117" fmla="*/ 0 h 355"/>
                <a:gd name="T118" fmla="*/ 153 w 251"/>
                <a:gd name="T119"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1" h="355">
                  <a:moveTo>
                    <a:pt x="153" y="0"/>
                  </a:moveTo>
                  <a:lnTo>
                    <a:pt x="160" y="4"/>
                  </a:lnTo>
                  <a:lnTo>
                    <a:pt x="164" y="13"/>
                  </a:lnTo>
                  <a:lnTo>
                    <a:pt x="164" y="28"/>
                  </a:lnTo>
                  <a:lnTo>
                    <a:pt x="162" y="49"/>
                  </a:lnTo>
                  <a:lnTo>
                    <a:pt x="160" y="72"/>
                  </a:lnTo>
                  <a:lnTo>
                    <a:pt x="155" y="95"/>
                  </a:lnTo>
                  <a:lnTo>
                    <a:pt x="152" y="119"/>
                  </a:lnTo>
                  <a:lnTo>
                    <a:pt x="146" y="142"/>
                  </a:lnTo>
                  <a:lnTo>
                    <a:pt x="143" y="163"/>
                  </a:lnTo>
                  <a:lnTo>
                    <a:pt x="139" y="179"/>
                  </a:lnTo>
                  <a:lnTo>
                    <a:pt x="138" y="208"/>
                  </a:lnTo>
                  <a:lnTo>
                    <a:pt x="141" y="236"/>
                  </a:lnTo>
                  <a:lnTo>
                    <a:pt x="152" y="257"/>
                  </a:lnTo>
                  <a:lnTo>
                    <a:pt x="164" y="275"/>
                  </a:lnTo>
                  <a:lnTo>
                    <a:pt x="180" y="290"/>
                  </a:lnTo>
                  <a:lnTo>
                    <a:pt x="195" y="301"/>
                  </a:lnTo>
                  <a:lnTo>
                    <a:pt x="213" y="310"/>
                  </a:lnTo>
                  <a:lnTo>
                    <a:pt x="227" y="315"/>
                  </a:lnTo>
                  <a:lnTo>
                    <a:pt x="239" y="318"/>
                  </a:lnTo>
                  <a:lnTo>
                    <a:pt x="248" y="320"/>
                  </a:lnTo>
                  <a:lnTo>
                    <a:pt x="251" y="322"/>
                  </a:lnTo>
                  <a:lnTo>
                    <a:pt x="251" y="322"/>
                  </a:lnTo>
                  <a:lnTo>
                    <a:pt x="251" y="322"/>
                  </a:lnTo>
                  <a:lnTo>
                    <a:pt x="249" y="324"/>
                  </a:lnTo>
                  <a:lnTo>
                    <a:pt x="249" y="325"/>
                  </a:lnTo>
                  <a:lnTo>
                    <a:pt x="246" y="329"/>
                  </a:lnTo>
                  <a:lnTo>
                    <a:pt x="244" y="334"/>
                  </a:lnTo>
                  <a:lnTo>
                    <a:pt x="241" y="338"/>
                  </a:lnTo>
                  <a:lnTo>
                    <a:pt x="237" y="339"/>
                  </a:lnTo>
                  <a:lnTo>
                    <a:pt x="234" y="341"/>
                  </a:lnTo>
                  <a:lnTo>
                    <a:pt x="230" y="343"/>
                  </a:lnTo>
                  <a:lnTo>
                    <a:pt x="230" y="343"/>
                  </a:lnTo>
                  <a:lnTo>
                    <a:pt x="193" y="353"/>
                  </a:lnTo>
                  <a:lnTo>
                    <a:pt x="160" y="355"/>
                  </a:lnTo>
                  <a:lnTo>
                    <a:pt x="132" y="352"/>
                  </a:lnTo>
                  <a:lnTo>
                    <a:pt x="106" y="341"/>
                  </a:lnTo>
                  <a:lnTo>
                    <a:pt x="85" y="327"/>
                  </a:lnTo>
                  <a:lnTo>
                    <a:pt x="66" y="311"/>
                  </a:lnTo>
                  <a:lnTo>
                    <a:pt x="49" y="292"/>
                  </a:lnTo>
                  <a:lnTo>
                    <a:pt x="36" y="273"/>
                  </a:lnTo>
                  <a:lnTo>
                    <a:pt x="26" y="256"/>
                  </a:lnTo>
                  <a:lnTo>
                    <a:pt x="17" y="238"/>
                  </a:lnTo>
                  <a:lnTo>
                    <a:pt x="12" y="226"/>
                  </a:lnTo>
                  <a:lnTo>
                    <a:pt x="8" y="217"/>
                  </a:lnTo>
                  <a:lnTo>
                    <a:pt x="7" y="214"/>
                  </a:lnTo>
                  <a:lnTo>
                    <a:pt x="0" y="172"/>
                  </a:lnTo>
                  <a:lnTo>
                    <a:pt x="0" y="137"/>
                  </a:lnTo>
                  <a:lnTo>
                    <a:pt x="5" y="107"/>
                  </a:lnTo>
                  <a:lnTo>
                    <a:pt x="15" y="82"/>
                  </a:lnTo>
                  <a:lnTo>
                    <a:pt x="28" y="62"/>
                  </a:lnTo>
                  <a:lnTo>
                    <a:pt x="43" y="44"/>
                  </a:lnTo>
                  <a:lnTo>
                    <a:pt x="61" y="30"/>
                  </a:lnTo>
                  <a:lnTo>
                    <a:pt x="80" y="20"/>
                  </a:lnTo>
                  <a:lnTo>
                    <a:pt x="97" y="13"/>
                  </a:lnTo>
                  <a:lnTo>
                    <a:pt x="115" y="7"/>
                  </a:lnTo>
                  <a:lnTo>
                    <a:pt x="131" y="4"/>
                  </a:lnTo>
                  <a:lnTo>
                    <a:pt x="143" y="2"/>
                  </a:lnTo>
                  <a:lnTo>
                    <a:pt x="150" y="0"/>
                  </a:lnTo>
                  <a:lnTo>
                    <a:pt x="153" y="0"/>
                  </a:lnTo>
                  <a:close/>
                </a:path>
              </a:pathLst>
            </a:custGeom>
            <a:gradFill flip="none" rotWithShape="1">
              <a:gsLst>
                <a:gs pos="100000">
                  <a:schemeClr val="bg1"/>
                </a:gs>
                <a:gs pos="0">
                  <a:schemeClr val="bg1">
                    <a:alpha val="0"/>
                  </a:schemeClr>
                </a:gs>
              </a:gsLst>
              <a:lin ang="0" scaled="1"/>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sp>
          <p:nvSpPr>
            <p:cNvPr id="56" name="Freeform 229">
              <a:extLst>
                <a:ext uri="{FF2B5EF4-FFF2-40B4-BE49-F238E27FC236}">
                  <a16:creationId xmlns:a16="http://schemas.microsoft.com/office/drawing/2014/main" id="{3FD6D6FC-E26E-1242-B1E0-A8C0DE281072}"/>
                </a:ext>
              </a:extLst>
            </p:cNvPr>
            <p:cNvSpPr>
              <a:spLocks/>
            </p:cNvSpPr>
            <p:nvPr/>
          </p:nvSpPr>
          <p:spPr bwMode="auto">
            <a:xfrm>
              <a:off x="8543925" y="3063648"/>
              <a:ext cx="219076" cy="732212"/>
            </a:xfrm>
            <a:custGeom>
              <a:avLst/>
              <a:gdLst>
                <a:gd name="T0" fmla="*/ 68 w 166"/>
                <a:gd name="T1" fmla="*/ 0 h 396"/>
                <a:gd name="T2" fmla="*/ 80 w 166"/>
                <a:gd name="T3" fmla="*/ 6 h 396"/>
                <a:gd name="T4" fmla="*/ 93 w 166"/>
                <a:gd name="T5" fmla="*/ 14 h 396"/>
                <a:gd name="T6" fmla="*/ 103 w 166"/>
                <a:gd name="T7" fmla="*/ 28 h 396"/>
                <a:gd name="T8" fmla="*/ 115 w 166"/>
                <a:gd name="T9" fmla="*/ 44 h 396"/>
                <a:gd name="T10" fmla="*/ 126 w 166"/>
                <a:gd name="T11" fmla="*/ 62 h 396"/>
                <a:gd name="T12" fmla="*/ 134 w 166"/>
                <a:gd name="T13" fmla="*/ 77 h 396"/>
                <a:gd name="T14" fmla="*/ 141 w 166"/>
                <a:gd name="T15" fmla="*/ 95 h 396"/>
                <a:gd name="T16" fmla="*/ 148 w 166"/>
                <a:gd name="T17" fmla="*/ 107 h 396"/>
                <a:gd name="T18" fmla="*/ 152 w 166"/>
                <a:gd name="T19" fmla="*/ 118 h 396"/>
                <a:gd name="T20" fmla="*/ 162 w 166"/>
                <a:gd name="T21" fmla="*/ 163 h 396"/>
                <a:gd name="T22" fmla="*/ 166 w 166"/>
                <a:gd name="T23" fmla="*/ 203 h 396"/>
                <a:gd name="T24" fmla="*/ 164 w 166"/>
                <a:gd name="T25" fmla="*/ 238 h 396"/>
                <a:gd name="T26" fmla="*/ 157 w 166"/>
                <a:gd name="T27" fmla="*/ 270 h 396"/>
                <a:gd name="T28" fmla="*/ 145 w 166"/>
                <a:gd name="T29" fmla="*/ 296 h 396"/>
                <a:gd name="T30" fmla="*/ 129 w 166"/>
                <a:gd name="T31" fmla="*/ 319 h 396"/>
                <a:gd name="T32" fmla="*/ 112 w 166"/>
                <a:gd name="T33" fmla="*/ 338 h 396"/>
                <a:gd name="T34" fmla="*/ 94 w 166"/>
                <a:gd name="T35" fmla="*/ 354 h 396"/>
                <a:gd name="T36" fmla="*/ 75 w 166"/>
                <a:gd name="T37" fmla="*/ 368 h 396"/>
                <a:gd name="T38" fmla="*/ 56 w 166"/>
                <a:gd name="T39" fmla="*/ 378 h 396"/>
                <a:gd name="T40" fmla="*/ 38 w 166"/>
                <a:gd name="T41" fmla="*/ 385 h 396"/>
                <a:gd name="T42" fmla="*/ 23 w 166"/>
                <a:gd name="T43" fmla="*/ 390 h 396"/>
                <a:gd name="T44" fmla="*/ 11 w 166"/>
                <a:gd name="T45" fmla="*/ 394 h 396"/>
                <a:gd name="T46" fmla="*/ 4 w 166"/>
                <a:gd name="T47" fmla="*/ 396 h 396"/>
                <a:gd name="T48" fmla="*/ 0 w 166"/>
                <a:gd name="T49" fmla="*/ 396 h 396"/>
                <a:gd name="T50" fmla="*/ 12 w 166"/>
                <a:gd name="T51" fmla="*/ 364 h 396"/>
                <a:gd name="T52" fmla="*/ 21 w 166"/>
                <a:gd name="T53" fmla="*/ 329 h 396"/>
                <a:gd name="T54" fmla="*/ 28 w 166"/>
                <a:gd name="T55" fmla="*/ 289 h 396"/>
                <a:gd name="T56" fmla="*/ 31 w 166"/>
                <a:gd name="T57" fmla="*/ 249 h 396"/>
                <a:gd name="T58" fmla="*/ 35 w 166"/>
                <a:gd name="T59" fmla="*/ 207 h 396"/>
                <a:gd name="T60" fmla="*/ 35 w 166"/>
                <a:gd name="T61" fmla="*/ 168 h 396"/>
                <a:gd name="T62" fmla="*/ 35 w 166"/>
                <a:gd name="T63" fmla="*/ 132 h 396"/>
                <a:gd name="T64" fmla="*/ 35 w 166"/>
                <a:gd name="T65" fmla="*/ 102 h 396"/>
                <a:gd name="T66" fmla="*/ 33 w 166"/>
                <a:gd name="T67" fmla="*/ 77 h 396"/>
                <a:gd name="T68" fmla="*/ 33 w 166"/>
                <a:gd name="T69" fmla="*/ 62 h 396"/>
                <a:gd name="T70" fmla="*/ 31 w 166"/>
                <a:gd name="T71" fmla="*/ 56 h 396"/>
                <a:gd name="T72" fmla="*/ 38 w 166"/>
                <a:gd name="T73" fmla="*/ 28 h 396"/>
                <a:gd name="T74" fmla="*/ 47 w 166"/>
                <a:gd name="T75" fmla="*/ 11 h 396"/>
                <a:gd name="T76" fmla="*/ 58 w 166"/>
                <a:gd name="T77" fmla="*/ 2 h 396"/>
                <a:gd name="T78" fmla="*/ 68 w 166"/>
                <a:gd name="T79"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6" h="396">
                  <a:moveTo>
                    <a:pt x="68" y="0"/>
                  </a:moveTo>
                  <a:lnTo>
                    <a:pt x="80" y="6"/>
                  </a:lnTo>
                  <a:lnTo>
                    <a:pt x="93" y="14"/>
                  </a:lnTo>
                  <a:lnTo>
                    <a:pt x="103" y="28"/>
                  </a:lnTo>
                  <a:lnTo>
                    <a:pt x="115" y="44"/>
                  </a:lnTo>
                  <a:lnTo>
                    <a:pt x="126" y="62"/>
                  </a:lnTo>
                  <a:lnTo>
                    <a:pt x="134" y="77"/>
                  </a:lnTo>
                  <a:lnTo>
                    <a:pt x="141" y="95"/>
                  </a:lnTo>
                  <a:lnTo>
                    <a:pt x="148" y="107"/>
                  </a:lnTo>
                  <a:lnTo>
                    <a:pt x="152" y="118"/>
                  </a:lnTo>
                  <a:lnTo>
                    <a:pt x="162" y="163"/>
                  </a:lnTo>
                  <a:lnTo>
                    <a:pt x="166" y="203"/>
                  </a:lnTo>
                  <a:lnTo>
                    <a:pt x="164" y="238"/>
                  </a:lnTo>
                  <a:lnTo>
                    <a:pt x="157" y="270"/>
                  </a:lnTo>
                  <a:lnTo>
                    <a:pt x="145" y="296"/>
                  </a:lnTo>
                  <a:lnTo>
                    <a:pt x="129" y="319"/>
                  </a:lnTo>
                  <a:lnTo>
                    <a:pt x="112" y="338"/>
                  </a:lnTo>
                  <a:lnTo>
                    <a:pt x="94" y="354"/>
                  </a:lnTo>
                  <a:lnTo>
                    <a:pt x="75" y="368"/>
                  </a:lnTo>
                  <a:lnTo>
                    <a:pt x="56" y="378"/>
                  </a:lnTo>
                  <a:lnTo>
                    <a:pt x="38" y="385"/>
                  </a:lnTo>
                  <a:lnTo>
                    <a:pt x="23" y="390"/>
                  </a:lnTo>
                  <a:lnTo>
                    <a:pt x="11" y="394"/>
                  </a:lnTo>
                  <a:lnTo>
                    <a:pt x="4" y="396"/>
                  </a:lnTo>
                  <a:lnTo>
                    <a:pt x="0" y="396"/>
                  </a:lnTo>
                  <a:lnTo>
                    <a:pt x="12" y="364"/>
                  </a:lnTo>
                  <a:lnTo>
                    <a:pt x="21" y="329"/>
                  </a:lnTo>
                  <a:lnTo>
                    <a:pt x="28" y="289"/>
                  </a:lnTo>
                  <a:lnTo>
                    <a:pt x="31" y="249"/>
                  </a:lnTo>
                  <a:lnTo>
                    <a:pt x="35" y="207"/>
                  </a:lnTo>
                  <a:lnTo>
                    <a:pt x="35" y="168"/>
                  </a:lnTo>
                  <a:lnTo>
                    <a:pt x="35" y="132"/>
                  </a:lnTo>
                  <a:lnTo>
                    <a:pt x="35" y="102"/>
                  </a:lnTo>
                  <a:lnTo>
                    <a:pt x="33" y="77"/>
                  </a:lnTo>
                  <a:lnTo>
                    <a:pt x="33" y="62"/>
                  </a:lnTo>
                  <a:lnTo>
                    <a:pt x="31" y="56"/>
                  </a:lnTo>
                  <a:lnTo>
                    <a:pt x="38" y="28"/>
                  </a:lnTo>
                  <a:lnTo>
                    <a:pt x="47" y="11"/>
                  </a:lnTo>
                  <a:lnTo>
                    <a:pt x="58" y="2"/>
                  </a:lnTo>
                  <a:lnTo>
                    <a:pt x="68" y="0"/>
                  </a:lnTo>
                  <a:close/>
                </a:path>
              </a:pathLst>
            </a:custGeom>
            <a:gradFill flip="none" rotWithShape="1">
              <a:gsLst>
                <a:gs pos="100000">
                  <a:schemeClr val="bg1"/>
                </a:gs>
                <a:gs pos="0">
                  <a:schemeClr val="bg1">
                    <a:alpha val="0"/>
                  </a:schemeClr>
                </a:gs>
              </a:gsLst>
              <a:lin ang="5400000" scaled="0"/>
              <a:tileRect/>
            </a:gradFill>
            <a:ln w="0">
              <a:noFill/>
              <a:prstDash val="solid"/>
              <a:round/>
              <a:headEnd/>
              <a:tailEnd/>
            </a:ln>
            <a:effectLst/>
          </p:spPr>
          <p:txBody>
            <a:bodyPr/>
            <a:lstStyle/>
            <a:p>
              <a:pPr>
                <a:defRPr/>
              </a:pPr>
              <a:endParaRPr lang="en-US" sz="1050">
                <a:latin typeface="Times" charset="0"/>
                <a:ea typeface="ＭＳ Ｐゴシック" charset="0"/>
                <a:cs typeface="ＭＳ Ｐゴシック" charset="0"/>
              </a:endParaRPr>
            </a:p>
          </p:txBody>
        </p:sp>
      </p:grpSp>
      <p:cxnSp>
        <p:nvCxnSpPr>
          <p:cNvPr id="44" name="Connettore 2 43">
            <a:extLst>
              <a:ext uri="{FF2B5EF4-FFF2-40B4-BE49-F238E27FC236}">
                <a16:creationId xmlns:a16="http://schemas.microsoft.com/office/drawing/2014/main" id="{22D012AB-8ACD-0A4E-94E9-7AB2B46DA885}"/>
              </a:ext>
            </a:extLst>
          </p:cNvPr>
          <p:cNvCxnSpPr>
            <a:cxnSpLocks/>
          </p:cNvCxnSpPr>
          <p:nvPr/>
        </p:nvCxnSpPr>
        <p:spPr>
          <a:xfrm flipV="1">
            <a:off x="3932090" y="1377020"/>
            <a:ext cx="180791" cy="1"/>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ttore 2 44">
            <a:extLst>
              <a:ext uri="{FF2B5EF4-FFF2-40B4-BE49-F238E27FC236}">
                <a16:creationId xmlns:a16="http://schemas.microsoft.com/office/drawing/2014/main" id="{360472AF-ECFA-AF46-988B-EAB66E183087}"/>
              </a:ext>
            </a:extLst>
          </p:cNvPr>
          <p:cNvCxnSpPr>
            <a:cxnSpLocks/>
          </p:cNvCxnSpPr>
          <p:nvPr/>
        </p:nvCxnSpPr>
        <p:spPr>
          <a:xfrm>
            <a:off x="2437147" y="2256495"/>
            <a:ext cx="262692" cy="393332"/>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uppo 45">
            <a:extLst>
              <a:ext uri="{FF2B5EF4-FFF2-40B4-BE49-F238E27FC236}">
                <a16:creationId xmlns:a16="http://schemas.microsoft.com/office/drawing/2014/main" id="{F0AC4767-C6E4-7A41-BD0A-61714244C28D}"/>
              </a:ext>
            </a:extLst>
          </p:cNvPr>
          <p:cNvGrpSpPr/>
          <p:nvPr/>
        </p:nvGrpSpPr>
        <p:grpSpPr>
          <a:xfrm>
            <a:off x="3864871" y="2511443"/>
            <a:ext cx="926566" cy="822630"/>
            <a:chOff x="1911271" y="5202301"/>
            <a:chExt cx="1322130" cy="1186111"/>
          </a:xfrm>
        </p:grpSpPr>
        <p:pic>
          <p:nvPicPr>
            <p:cNvPr id="51" name="Immagine 50">
              <a:extLst>
                <a:ext uri="{FF2B5EF4-FFF2-40B4-BE49-F238E27FC236}">
                  <a16:creationId xmlns:a16="http://schemas.microsoft.com/office/drawing/2014/main" id="{05849675-80D5-F446-967F-0A90F3D38366}"/>
                </a:ext>
              </a:extLst>
            </p:cNvPr>
            <p:cNvPicPr>
              <a:picLocks noChangeAspect="1"/>
            </p:cNvPicPr>
            <p:nvPr/>
          </p:nvPicPr>
          <p:blipFill>
            <a:blip r:embed="rId6"/>
            <a:stretch>
              <a:fillRect/>
            </a:stretch>
          </p:blipFill>
          <p:spPr>
            <a:xfrm>
              <a:off x="1911271" y="5332150"/>
              <a:ext cx="1153994" cy="1056262"/>
            </a:xfrm>
            <a:prstGeom prst="rect">
              <a:avLst/>
            </a:prstGeom>
          </p:spPr>
        </p:pic>
        <p:sp>
          <p:nvSpPr>
            <p:cNvPr id="52" name="Rettangolo 51">
              <a:extLst>
                <a:ext uri="{FF2B5EF4-FFF2-40B4-BE49-F238E27FC236}">
                  <a16:creationId xmlns:a16="http://schemas.microsoft.com/office/drawing/2014/main" id="{860A6A40-CBC1-2D44-935E-98667409D275}"/>
                </a:ext>
              </a:extLst>
            </p:cNvPr>
            <p:cNvSpPr/>
            <p:nvPr/>
          </p:nvSpPr>
          <p:spPr>
            <a:xfrm>
              <a:off x="3005784" y="5202301"/>
              <a:ext cx="227617" cy="23971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050" dirty="0"/>
            </a:p>
          </p:txBody>
        </p:sp>
      </p:grpSp>
      <p:sp>
        <p:nvSpPr>
          <p:cNvPr id="47" name="CasellaDiTesto 46">
            <a:extLst>
              <a:ext uri="{FF2B5EF4-FFF2-40B4-BE49-F238E27FC236}">
                <a16:creationId xmlns:a16="http://schemas.microsoft.com/office/drawing/2014/main" id="{BAC28664-72DF-654B-A41D-A580384F8830}"/>
              </a:ext>
            </a:extLst>
          </p:cNvPr>
          <p:cNvSpPr txBox="1"/>
          <p:nvPr/>
        </p:nvSpPr>
        <p:spPr>
          <a:xfrm>
            <a:off x="3375614" y="3440084"/>
            <a:ext cx="1837197" cy="338554"/>
          </a:xfrm>
          <a:prstGeom prst="rect">
            <a:avLst/>
          </a:prstGeom>
          <a:noFill/>
        </p:spPr>
        <p:txBody>
          <a:bodyPr wrap="square" rtlCol="0">
            <a:spAutoFit/>
          </a:bodyPr>
          <a:lstStyle/>
          <a:p>
            <a:pPr algn="ctr"/>
            <a:r>
              <a:rPr lang="en-US" sz="800" b="1" dirty="0"/>
              <a:t>Analysis of transcriptome </a:t>
            </a:r>
          </a:p>
          <a:p>
            <a:pPr algn="ctr"/>
            <a:r>
              <a:rPr lang="en-US" sz="800" b="1" dirty="0"/>
              <a:t>by </a:t>
            </a:r>
            <a:r>
              <a:rPr lang="en-US" sz="800" b="1" dirty="0" err="1"/>
              <a:t>scRNAseq</a:t>
            </a:r>
            <a:endParaRPr lang="en-US" sz="800" b="1" dirty="0"/>
          </a:p>
        </p:txBody>
      </p:sp>
      <p:sp>
        <p:nvSpPr>
          <p:cNvPr id="48" name="CasellaDiTesto 47">
            <a:extLst>
              <a:ext uri="{FF2B5EF4-FFF2-40B4-BE49-F238E27FC236}">
                <a16:creationId xmlns:a16="http://schemas.microsoft.com/office/drawing/2014/main" id="{72A32432-DDC9-9048-9023-D4C36CF52E86}"/>
              </a:ext>
            </a:extLst>
          </p:cNvPr>
          <p:cNvSpPr txBox="1"/>
          <p:nvPr/>
        </p:nvSpPr>
        <p:spPr>
          <a:xfrm>
            <a:off x="463135" y="2814406"/>
            <a:ext cx="1073576" cy="276999"/>
          </a:xfrm>
          <a:prstGeom prst="rect">
            <a:avLst/>
          </a:prstGeom>
          <a:noFill/>
        </p:spPr>
        <p:txBody>
          <a:bodyPr wrap="square" rtlCol="0">
            <a:spAutoFit/>
          </a:bodyPr>
          <a:lstStyle/>
          <a:p>
            <a:pPr algn="ctr"/>
            <a:r>
              <a:rPr lang="en-US" sz="600" b="1" dirty="0"/>
              <a:t>Correlation with data obtained </a:t>
            </a:r>
          </a:p>
        </p:txBody>
      </p:sp>
      <p:cxnSp>
        <p:nvCxnSpPr>
          <p:cNvPr id="49" name="Connettore 2 48">
            <a:extLst>
              <a:ext uri="{FF2B5EF4-FFF2-40B4-BE49-F238E27FC236}">
                <a16:creationId xmlns:a16="http://schemas.microsoft.com/office/drawing/2014/main" id="{4A6E1857-8BF1-AD45-94E3-1723A145A38F}"/>
              </a:ext>
            </a:extLst>
          </p:cNvPr>
          <p:cNvCxnSpPr>
            <a:cxnSpLocks/>
          </p:cNvCxnSpPr>
          <p:nvPr/>
        </p:nvCxnSpPr>
        <p:spPr>
          <a:xfrm>
            <a:off x="583083" y="2400322"/>
            <a:ext cx="109567" cy="346136"/>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CasellaDiTesto 49">
            <a:extLst>
              <a:ext uri="{FF2B5EF4-FFF2-40B4-BE49-F238E27FC236}">
                <a16:creationId xmlns:a16="http://schemas.microsoft.com/office/drawing/2014/main" id="{FB12DB9F-696F-524F-9932-FA1B02E6252D}"/>
              </a:ext>
            </a:extLst>
          </p:cNvPr>
          <p:cNvSpPr txBox="1"/>
          <p:nvPr/>
        </p:nvSpPr>
        <p:spPr>
          <a:xfrm>
            <a:off x="596074" y="2450107"/>
            <a:ext cx="790125" cy="200055"/>
          </a:xfrm>
          <a:prstGeom prst="rect">
            <a:avLst/>
          </a:prstGeom>
          <a:noFill/>
        </p:spPr>
        <p:txBody>
          <a:bodyPr wrap="square" rtlCol="0">
            <a:spAutoFit/>
          </a:bodyPr>
          <a:lstStyle/>
          <a:p>
            <a:pPr algn="ctr"/>
            <a:r>
              <a:rPr lang="en-US" sz="700" dirty="0"/>
              <a:t>Clinical outcome</a:t>
            </a:r>
          </a:p>
        </p:txBody>
      </p:sp>
      <p:sp>
        <p:nvSpPr>
          <p:cNvPr id="132" name="CasellaDiTesto 131"/>
          <p:cNvSpPr txBox="1"/>
          <p:nvPr/>
        </p:nvSpPr>
        <p:spPr>
          <a:xfrm>
            <a:off x="392" y="8774668"/>
            <a:ext cx="2418739" cy="369332"/>
          </a:xfrm>
          <a:prstGeom prst="rect">
            <a:avLst/>
          </a:prstGeom>
          <a:noFill/>
        </p:spPr>
        <p:txBody>
          <a:bodyPr wrap="none" rtlCol="0">
            <a:spAutoFit/>
          </a:bodyPr>
          <a:lstStyle/>
          <a:p>
            <a:r>
              <a:rPr lang="it-IT" dirty="0" err="1"/>
              <a:t>Supplementary</a:t>
            </a:r>
            <a:r>
              <a:rPr lang="it-IT" dirty="0"/>
              <a:t> Figure 1</a:t>
            </a:r>
          </a:p>
        </p:txBody>
      </p:sp>
      <p:sp>
        <p:nvSpPr>
          <p:cNvPr id="133" name="Rettangolo 132"/>
          <p:cNvSpPr/>
          <p:nvPr/>
        </p:nvSpPr>
        <p:spPr>
          <a:xfrm>
            <a:off x="0" y="8430820"/>
            <a:ext cx="2734405" cy="261610"/>
          </a:xfrm>
          <a:prstGeom prst="rect">
            <a:avLst/>
          </a:prstGeom>
        </p:spPr>
        <p:txBody>
          <a:bodyPr wrap="square">
            <a:spAutoFit/>
          </a:bodyPr>
          <a:lstStyle/>
          <a:p>
            <a:r>
              <a:rPr lang="it-IT" sz="1100" dirty="0" err="1"/>
              <a:t>Gating</a:t>
            </a:r>
            <a:r>
              <a:rPr lang="it-IT" sz="1100" dirty="0"/>
              <a:t> </a:t>
            </a:r>
            <a:r>
              <a:rPr lang="it-IT" sz="1100" dirty="0" err="1"/>
              <a:t>strategy</a:t>
            </a:r>
            <a:r>
              <a:rPr lang="it-IT" sz="1100" dirty="0"/>
              <a:t> </a:t>
            </a:r>
            <a:r>
              <a:rPr lang="it-IT" sz="1100" dirty="0" err="1"/>
              <a:t>used</a:t>
            </a:r>
            <a:r>
              <a:rPr lang="it-IT" sz="1100" dirty="0"/>
              <a:t> to </a:t>
            </a:r>
            <a:r>
              <a:rPr lang="it-IT" sz="1100" dirty="0" err="1"/>
              <a:t>identify</a:t>
            </a:r>
            <a:r>
              <a:rPr lang="it-IT" sz="1100" dirty="0"/>
              <a:t> CD8+ T </a:t>
            </a:r>
            <a:r>
              <a:rPr lang="it-IT" sz="1100" dirty="0" err="1"/>
              <a:t>cells</a:t>
            </a:r>
            <a:r>
              <a:rPr lang="it-IT" sz="1100" dirty="0"/>
              <a:t>.</a:t>
            </a:r>
          </a:p>
        </p:txBody>
      </p:sp>
      <p:pic>
        <p:nvPicPr>
          <p:cNvPr id="90" name="Immagine 89"/>
          <p:cNvPicPr>
            <a:picLocks noChangeAspect="1"/>
          </p:cNvPicPr>
          <p:nvPr/>
        </p:nvPicPr>
        <p:blipFill>
          <a:blip r:embed="rId7"/>
          <a:stretch>
            <a:fillRect/>
          </a:stretch>
        </p:blipFill>
        <p:spPr>
          <a:xfrm>
            <a:off x="5110115" y="7243951"/>
            <a:ext cx="1438017" cy="1408368"/>
          </a:xfrm>
          <a:prstGeom prst="rect">
            <a:avLst/>
          </a:prstGeom>
        </p:spPr>
      </p:pic>
      <p:pic>
        <p:nvPicPr>
          <p:cNvPr id="92" name="Immagine 91"/>
          <p:cNvPicPr>
            <a:picLocks noChangeAspect="1"/>
          </p:cNvPicPr>
          <p:nvPr/>
        </p:nvPicPr>
        <p:blipFill>
          <a:blip r:embed="rId8"/>
          <a:stretch>
            <a:fillRect/>
          </a:stretch>
        </p:blipFill>
        <p:spPr>
          <a:xfrm>
            <a:off x="243718" y="4688593"/>
            <a:ext cx="6256272" cy="2416940"/>
          </a:xfrm>
          <a:prstGeom prst="rect">
            <a:avLst/>
          </a:prstGeom>
        </p:spPr>
      </p:pic>
      <p:sp>
        <p:nvSpPr>
          <p:cNvPr id="93" name="Rettangolo 92"/>
          <p:cNvSpPr/>
          <p:nvPr/>
        </p:nvSpPr>
        <p:spPr>
          <a:xfrm>
            <a:off x="395251" y="4929596"/>
            <a:ext cx="940319" cy="550459"/>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6" name="Rettangolo 95"/>
          <p:cNvSpPr/>
          <p:nvPr/>
        </p:nvSpPr>
        <p:spPr>
          <a:xfrm>
            <a:off x="1690997" y="6205662"/>
            <a:ext cx="824401" cy="789295"/>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7" name="Rettangolo 96"/>
          <p:cNvSpPr/>
          <p:nvPr/>
        </p:nvSpPr>
        <p:spPr>
          <a:xfrm>
            <a:off x="363406" y="6316238"/>
            <a:ext cx="696231" cy="655973"/>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8" name="Rettangolo 97"/>
          <p:cNvSpPr/>
          <p:nvPr/>
        </p:nvSpPr>
        <p:spPr>
          <a:xfrm>
            <a:off x="2990600" y="6200232"/>
            <a:ext cx="757646" cy="799274"/>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9" name="Rettangolo 98"/>
          <p:cNvSpPr/>
          <p:nvPr/>
        </p:nvSpPr>
        <p:spPr>
          <a:xfrm>
            <a:off x="4275764" y="6207935"/>
            <a:ext cx="709879" cy="793845"/>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0" name="Rettangolo 99"/>
          <p:cNvSpPr/>
          <p:nvPr/>
        </p:nvSpPr>
        <p:spPr>
          <a:xfrm>
            <a:off x="5262280" y="7349799"/>
            <a:ext cx="687805" cy="441277"/>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4" name="Figura a mano libera 93"/>
          <p:cNvSpPr/>
          <p:nvPr/>
        </p:nvSpPr>
        <p:spPr>
          <a:xfrm>
            <a:off x="1792067" y="4711232"/>
            <a:ext cx="873457" cy="896203"/>
          </a:xfrm>
          <a:custGeom>
            <a:avLst/>
            <a:gdLst>
              <a:gd name="connsiteX0" fmla="*/ 0 w 873457"/>
              <a:gd name="connsiteY0" fmla="*/ 818865 h 896203"/>
              <a:gd name="connsiteX1" fmla="*/ 50042 w 873457"/>
              <a:gd name="connsiteY1" fmla="*/ 896203 h 896203"/>
              <a:gd name="connsiteX2" fmla="*/ 873457 w 873457"/>
              <a:gd name="connsiteY2" fmla="*/ 13647 h 896203"/>
              <a:gd name="connsiteX3" fmla="*/ 873457 w 873457"/>
              <a:gd name="connsiteY3" fmla="*/ 13647 h 896203"/>
              <a:gd name="connsiteX4" fmla="*/ 664191 w 873457"/>
              <a:gd name="connsiteY4" fmla="*/ 0 h 896203"/>
              <a:gd name="connsiteX5" fmla="*/ 0 w 873457"/>
              <a:gd name="connsiteY5" fmla="*/ 818865 h 89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3457" h="896203">
                <a:moveTo>
                  <a:pt x="0" y="818865"/>
                </a:moveTo>
                <a:lnTo>
                  <a:pt x="50042" y="896203"/>
                </a:lnTo>
                <a:lnTo>
                  <a:pt x="873457" y="13647"/>
                </a:lnTo>
                <a:lnTo>
                  <a:pt x="873457" y="13647"/>
                </a:lnTo>
                <a:lnTo>
                  <a:pt x="664191" y="0"/>
                </a:lnTo>
                <a:lnTo>
                  <a:pt x="0" y="818865"/>
                </a:lnTo>
                <a:close/>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5" name="Figura a mano libera 94"/>
          <p:cNvSpPr/>
          <p:nvPr/>
        </p:nvSpPr>
        <p:spPr>
          <a:xfrm>
            <a:off x="3138646" y="4934145"/>
            <a:ext cx="823415" cy="755176"/>
          </a:xfrm>
          <a:custGeom>
            <a:avLst/>
            <a:gdLst>
              <a:gd name="connsiteX0" fmla="*/ 0 w 823415"/>
              <a:gd name="connsiteY0" fmla="*/ 318448 h 755176"/>
              <a:gd name="connsiteX1" fmla="*/ 0 w 823415"/>
              <a:gd name="connsiteY1" fmla="*/ 318448 h 755176"/>
              <a:gd name="connsiteX2" fmla="*/ 90985 w 823415"/>
              <a:gd name="connsiteY2" fmla="*/ 272955 h 755176"/>
              <a:gd name="connsiteX3" fmla="*/ 409433 w 823415"/>
              <a:gd name="connsiteY3" fmla="*/ 136478 h 755176"/>
              <a:gd name="connsiteX4" fmla="*/ 536812 w 823415"/>
              <a:gd name="connsiteY4" fmla="*/ 18197 h 755176"/>
              <a:gd name="connsiteX5" fmla="*/ 823415 w 823415"/>
              <a:gd name="connsiteY5" fmla="*/ 0 h 755176"/>
              <a:gd name="connsiteX6" fmla="*/ 809767 w 823415"/>
              <a:gd name="connsiteY6" fmla="*/ 755176 h 755176"/>
              <a:gd name="connsiteX7" fmla="*/ 4550 w 823415"/>
              <a:gd name="connsiteY7" fmla="*/ 750627 h 755176"/>
              <a:gd name="connsiteX8" fmla="*/ 0 w 823415"/>
              <a:gd name="connsiteY8" fmla="*/ 318448 h 75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3415" h="755176">
                <a:moveTo>
                  <a:pt x="0" y="318448"/>
                </a:moveTo>
                <a:lnTo>
                  <a:pt x="0" y="318448"/>
                </a:lnTo>
                <a:lnTo>
                  <a:pt x="90985" y="272955"/>
                </a:lnTo>
                <a:lnTo>
                  <a:pt x="409433" y="136478"/>
                </a:lnTo>
                <a:lnTo>
                  <a:pt x="536812" y="18197"/>
                </a:lnTo>
                <a:lnTo>
                  <a:pt x="823415" y="0"/>
                </a:lnTo>
                <a:lnTo>
                  <a:pt x="809767" y="755176"/>
                </a:lnTo>
                <a:lnTo>
                  <a:pt x="4550" y="750627"/>
                </a:lnTo>
                <a:cubicBezTo>
                  <a:pt x="3033" y="606567"/>
                  <a:pt x="1517" y="462508"/>
                  <a:pt x="0" y="318448"/>
                </a:cubicBezTo>
                <a:close/>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1" name="Figura a mano libera 100"/>
          <p:cNvSpPr/>
          <p:nvPr/>
        </p:nvSpPr>
        <p:spPr>
          <a:xfrm>
            <a:off x="4688741" y="5126996"/>
            <a:ext cx="350292" cy="536812"/>
          </a:xfrm>
          <a:custGeom>
            <a:avLst/>
            <a:gdLst>
              <a:gd name="connsiteX0" fmla="*/ 0 w 350292"/>
              <a:gd name="connsiteY0" fmla="*/ 77337 h 536812"/>
              <a:gd name="connsiteX1" fmla="*/ 0 w 350292"/>
              <a:gd name="connsiteY1" fmla="*/ 77337 h 536812"/>
              <a:gd name="connsiteX2" fmla="*/ 4549 w 350292"/>
              <a:gd name="connsiteY2" fmla="*/ 427630 h 536812"/>
              <a:gd name="connsiteX3" fmla="*/ 113731 w 350292"/>
              <a:gd name="connsiteY3" fmla="*/ 536812 h 536812"/>
              <a:gd name="connsiteX4" fmla="*/ 227463 w 350292"/>
              <a:gd name="connsiteY4" fmla="*/ 459475 h 536812"/>
              <a:gd name="connsiteX5" fmla="*/ 350292 w 350292"/>
              <a:gd name="connsiteY5" fmla="*/ 163773 h 536812"/>
              <a:gd name="connsiteX6" fmla="*/ 341194 w 350292"/>
              <a:gd name="connsiteY6" fmla="*/ 0 h 536812"/>
              <a:gd name="connsiteX7" fmla="*/ 200167 w 350292"/>
              <a:gd name="connsiteY7" fmla="*/ 0 h 536812"/>
              <a:gd name="connsiteX8" fmla="*/ 72788 w 350292"/>
              <a:gd name="connsiteY8" fmla="*/ 0 h 536812"/>
              <a:gd name="connsiteX9" fmla="*/ 0 w 350292"/>
              <a:gd name="connsiteY9" fmla="*/ 77337 h 536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292" h="536812">
                <a:moveTo>
                  <a:pt x="0" y="77337"/>
                </a:moveTo>
                <a:lnTo>
                  <a:pt x="0" y="77337"/>
                </a:lnTo>
                <a:cubicBezTo>
                  <a:pt x="1516" y="194101"/>
                  <a:pt x="3033" y="310866"/>
                  <a:pt x="4549" y="427630"/>
                </a:cubicBezTo>
                <a:lnTo>
                  <a:pt x="113731" y="536812"/>
                </a:lnTo>
                <a:lnTo>
                  <a:pt x="227463" y="459475"/>
                </a:lnTo>
                <a:lnTo>
                  <a:pt x="350292" y="163773"/>
                </a:lnTo>
                <a:lnTo>
                  <a:pt x="341194" y="0"/>
                </a:lnTo>
                <a:lnTo>
                  <a:pt x="200167" y="0"/>
                </a:lnTo>
                <a:lnTo>
                  <a:pt x="72788" y="0"/>
                </a:lnTo>
                <a:lnTo>
                  <a:pt x="0" y="77337"/>
                </a:lnTo>
                <a:close/>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2" name="Figura a mano libera 101"/>
          <p:cNvSpPr/>
          <p:nvPr/>
        </p:nvSpPr>
        <p:spPr>
          <a:xfrm>
            <a:off x="6100210" y="4779470"/>
            <a:ext cx="181971" cy="827965"/>
          </a:xfrm>
          <a:custGeom>
            <a:avLst/>
            <a:gdLst>
              <a:gd name="connsiteX0" fmla="*/ 72789 w 181971"/>
              <a:gd name="connsiteY0" fmla="*/ 0 h 827965"/>
              <a:gd name="connsiteX1" fmla="*/ 72789 w 181971"/>
              <a:gd name="connsiteY1" fmla="*/ 0 h 827965"/>
              <a:gd name="connsiteX2" fmla="*/ 31845 w 181971"/>
              <a:gd name="connsiteY2" fmla="*/ 313899 h 827965"/>
              <a:gd name="connsiteX3" fmla="*/ 0 w 181971"/>
              <a:gd name="connsiteY3" fmla="*/ 746078 h 827965"/>
              <a:gd name="connsiteX4" fmla="*/ 68239 w 181971"/>
              <a:gd name="connsiteY4" fmla="*/ 827965 h 827965"/>
              <a:gd name="connsiteX5" fmla="*/ 181971 w 181971"/>
              <a:gd name="connsiteY5" fmla="*/ 800669 h 827965"/>
              <a:gd name="connsiteX6" fmla="*/ 181971 w 181971"/>
              <a:gd name="connsiteY6" fmla="*/ 632347 h 827965"/>
              <a:gd name="connsiteX7" fmla="*/ 172872 w 181971"/>
              <a:gd name="connsiteY7" fmla="*/ 418532 h 827965"/>
              <a:gd name="connsiteX8" fmla="*/ 145577 w 181971"/>
              <a:gd name="connsiteY8" fmla="*/ 136478 h 827965"/>
              <a:gd name="connsiteX9" fmla="*/ 136478 w 181971"/>
              <a:gd name="connsiteY9" fmla="*/ 95535 h 827965"/>
              <a:gd name="connsiteX10" fmla="*/ 72789 w 181971"/>
              <a:gd name="connsiteY10" fmla="*/ 0 h 827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1971" h="827965">
                <a:moveTo>
                  <a:pt x="72789" y="0"/>
                </a:moveTo>
                <a:lnTo>
                  <a:pt x="72789" y="0"/>
                </a:lnTo>
                <a:lnTo>
                  <a:pt x="31845" y="313899"/>
                </a:lnTo>
                <a:lnTo>
                  <a:pt x="0" y="746078"/>
                </a:lnTo>
                <a:lnTo>
                  <a:pt x="68239" y="827965"/>
                </a:lnTo>
                <a:lnTo>
                  <a:pt x="181971" y="800669"/>
                </a:lnTo>
                <a:lnTo>
                  <a:pt x="181971" y="632347"/>
                </a:lnTo>
                <a:lnTo>
                  <a:pt x="172872" y="418532"/>
                </a:lnTo>
                <a:lnTo>
                  <a:pt x="145577" y="136478"/>
                </a:lnTo>
                <a:lnTo>
                  <a:pt x="136478" y="95535"/>
                </a:lnTo>
                <a:lnTo>
                  <a:pt x="72789" y="0"/>
                </a:lnTo>
                <a:close/>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3" name="Figura a mano libera 102"/>
          <p:cNvSpPr/>
          <p:nvPr/>
        </p:nvSpPr>
        <p:spPr>
          <a:xfrm>
            <a:off x="5586145" y="6316238"/>
            <a:ext cx="545910" cy="305680"/>
          </a:xfrm>
          <a:custGeom>
            <a:avLst/>
            <a:gdLst>
              <a:gd name="connsiteX0" fmla="*/ 9098 w 545910"/>
              <a:gd name="connsiteY0" fmla="*/ 0 h 413982"/>
              <a:gd name="connsiteX1" fmla="*/ 464024 w 545910"/>
              <a:gd name="connsiteY1" fmla="*/ 13648 h 413982"/>
              <a:gd name="connsiteX2" fmla="*/ 545910 w 545910"/>
              <a:gd name="connsiteY2" fmla="*/ 163773 h 413982"/>
              <a:gd name="connsiteX3" fmla="*/ 523164 w 545910"/>
              <a:gd name="connsiteY3" fmla="*/ 309349 h 413982"/>
              <a:gd name="connsiteX4" fmla="*/ 259307 w 545910"/>
              <a:gd name="connsiteY4" fmla="*/ 413982 h 413982"/>
              <a:gd name="connsiteX5" fmla="*/ 181970 w 545910"/>
              <a:gd name="connsiteY5" fmla="*/ 409433 h 413982"/>
              <a:gd name="connsiteX6" fmla="*/ 31845 w 545910"/>
              <a:gd name="connsiteY6" fmla="*/ 345743 h 413982"/>
              <a:gd name="connsiteX7" fmla="*/ 0 w 545910"/>
              <a:gd name="connsiteY7" fmla="*/ 159224 h 413982"/>
              <a:gd name="connsiteX8" fmla="*/ 9098 w 545910"/>
              <a:gd name="connsiteY8" fmla="*/ 0 h 41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5910" h="413982">
                <a:moveTo>
                  <a:pt x="9098" y="0"/>
                </a:moveTo>
                <a:lnTo>
                  <a:pt x="464024" y="13648"/>
                </a:lnTo>
                <a:lnTo>
                  <a:pt x="545910" y="163773"/>
                </a:lnTo>
                <a:lnTo>
                  <a:pt x="523164" y="309349"/>
                </a:lnTo>
                <a:lnTo>
                  <a:pt x="259307" y="413982"/>
                </a:lnTo>
                <a:cubicBezTo>
                  <a:pt x="206307" y="408093"/>
                  <a:pt x="232096" y="409433"/>
                  <a:pt x="181970" y="409433"/>
                </a:cubicBezTo>
                <a:lnTo>
                  <a:pt x="31845" y="345743"/>
                </a:lnTo>
                <a:lnTo>
                  <a:pt x="0" y="159224"/>
                </a:lnTo>
                <a:lnTo>
                  <a:pt x="9098" y="0"/>
                </a:lnTo>
                <a:close/>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05" name="Connettore 2 104"/>
          <p:cNvCxnSpPr/>
          <p:nvPr/>
        </p:nvCxnSpPr>
        <p:spPr>
          <a:xfrm>
            <a:off x="1236718" y="5207099"/>
            <a:ext cx="476685" cy="4549"/>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08" name="Connettore 2 107"/>
          <p:cNvCxnSpPr/>
          <p:nvPr/>
        </p:nvCxnSpPr>
        <p:spPr>
          <a:xfrm>
            <a:off x="2294799" y="5060878"/>
            <a:ext cx="702821" cy="5195"/>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10" name="Connettore 2 109"/>
          <p:cNvCxnSpPr/>
          <p:nvPr/>
        </p:nvCxnSpPr>
        <p:spPr>
          <a:xfrm>
            <a:off x="3807387" y="5043327"/>
            <a:ext cx="475847" cy="4325"/>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13" name="Connettore 2 112"/>
          <p:cNvCxnSpPr/>
          <p:nvPr/>
        </p:nvCxnSpPr>
        <p:spPr>
          <a:xfrm>
            <a:off x="5000702" y="5200387"/>
            <a:ext cx="512655" cy="2164"/>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18" name="Connettore 2 117"/>
          <p:cNvCxnSpPr/>
          <p:nvPr/>
        </p:nvCxnSpPr>
        <p:spPr>
          <a:xfrm>
            <a:off x="1005262" y="6601492"/>
            <a:ext cx="682172" cy="11328"/>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20" name="Connettore 2 119"/>
          <p:cNvCxnSpPr/>
          <p:nvPr/>
        </p:nvCxnSpPr>
        <p:spPr>
          <a:xfrm>
            <a:off x="2454199" y="6585570"/>
            <a:ext cx="525223" cy="9053"/>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22" name="Connettore 2 121"/>
          <p:cNvCxnSpPr/>
          <p:nvPr/>
        </p:nvCxnSpPr>
        <p:spPr>
          <a:xfrm>
            <a:off x="3702608" y="6353558"/>
            <a:ext cx="573352" cy="4503"/>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25" name="Connettore 2 124"/>
          <p:cNvCxnSpPr/>
          <p:nvPr/>
        </p:nvCxnSpPr>
        <p:spPr>
          <a:xfrm>
            <a:off x="4858479" y="6339076"/>
            <a:ext cx="644217" cy="14482"/>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27" name="Connettore 2 126"/>
          <p:cNvCxnSpPr/>
          <p:nvPr/>
        </p:nvCxnSpPr>
        <p:spPr>
          <a:xfrm>
            <a:off x="5671510" y="6544581"/>
            <a:ext cx="19268" cy="696036"/>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sp>
        <p:nvSpPr>
          <p:cNvPr id="129" name="CasellaDiTesto 128"/>
          <p:cNvSpPr txBox="1"/>
          <p:nvPr/>
        </p:nvSpPr>
        <p:spPr>
          <a:xfrm>
            <a:off x="540170" y="5718489"/>
            <a:ext cx="391454" cy="215444"/>
          </a:xfrm>
          <a:prstGeom prst="rect">
            <a:avLst/>
          </a:prstGeom>
          <a:noFill/>
        </p:spPr>
        <p:txBody>
          <a:bodyPr wrap="none" rtlCol="0">
            <a:spAutoFit/>
          </a:bodyPr>
          <a:lstStyle/>
          <a:p>
            <a:r>
              <a:rPr lang="it-IT" sz="800"/>
              <a:t>Time</a:t>
            </a:r>
          </a:p>
        </p:txBody>
      </p:sp>
      <p:sp>
        <p:nvSpPr>
          <p:cNvPr id="134" name="CasellaDiTesto 133"/>
          <p:cNvSpPr txBox="1"/>
          <p:nvPr/>
        </p:nvSpPr>
        <p:spPr>
          <a:xfrm rot="16200000">
            <a:off x="-138725" y="5251534"/>
            <a:ext cx="718466" cy="215444"/>
          </a:xfrm>
          <a:prstGeom prst="rect">
            <a:avLst/>
          </a:prstGeom>
          <a:noFill/>
        </p:spPr>
        <p:txBody>
          <a:bodyPr wrap="none" rtlCol="0">
            <a:spAutoFit/>
          </a:bodyPr>
          <a:lstStyle/>
          <a:p>
            <a:r>
              <a:rPr lang="it-IT" sz="800" dirty="0"/>
              <a:t>CD3-BUV496</a:t>
            </a:r>
          </a:p>
        </p:txBody>
      </p:sp>
      <p:sp>
        <p:nvSpPr>
          <p:cNvPr id="135" name="CasellaDiTesto 134"/>
          <p:cNvSpPr txBox="1"/>
          <p:nvPr/>
        </p:nvSpPr>
        <p:spPr>
          <a:xfrm>
            <a:off x="1713403" y="5729332"/>
            <a:ext cx="428322" cy="215444"/>
          </a:xfrm>
          <a:prstGeom prst="rect">
            <a:avLst/>
          </a:prstGeom>
          <a:noFill/>
        </p:spPr>
        <p:txBody>
          <a:bodyPr wrap="none" rtlCol="0">
            <a:spAutoFit/>
          </a:bodyPr>
          <a:lstStyle/>
          <a:p>
            <a:r>
              <a:rPr lang="it-IT" sz="800" dirty="0"/>
              <a:t>FSC-H</a:t>
            </a:r>
          </a:p>
        </p:txBody>
      </p:sp>
      <p:sp>
        <p:nvSpPr>
          <p:cNvPr id="136" name="CasellaDiTesto 135"/>
          <p:cNvSpPr txBox="1"/>
          <p:nvPr/>
        </p:nvSpPr>
        <p:spPr>
          <a:xfrm rot="16200000">
            <a:off x="1285372" y="5366492"/>
            <a:ext cx="423514" cy="215444"/>
          </a:xfrm>
          <a:prstGeom prst="rect">
            <a:avLst/>
          </a:prstGeom>
          <a:noFill/>
        </p:spPr>
        <p:txBody>
          <a:bodyPr wrap="none" rtlCol="0">
            <a:spAutoFit/>
          </a:bodyPr>
          <a:lstStyle/>
          <a:p>
            <a:r>
              <a:rPr lang="it-IT" sz="800" dirty="0"/>
              <a:t>FSC-A</a:t>
            </a:r>
          </a:p>
        </p:txBody>
      </p:sp>
      <p:sp>
        <p:nvSpPr>
          <p:cNvPr id="137" name="CasellaDiTesto 136"/>
          <p:cNvSpPr txBox="1"/>
          <p:nvPr/>
        </p:nvSpPr>
        <p:spPr>
          <a:xfrm>
            <a:off x="2928082" y="5729332"/>
            <a:ext cx="665567" cy="215444"/>
          </a:xfrm>
          <a:prstGeom prst="rect">
            <a:avLst/>
          </a:prstGeom>
          <a:noFill/>
        </p:spPr>
        <p:txBody>
          <a:bodyPr wrap="none" rtlCol="0">
            <a:spAutoFit/>
          </a:bodyPr>
          <a:lstStyle/>
          <a:p>
            <a:r>
              <a:rPr lang="it-IT" sz="800" dirty="0"/>
              <a:t>KI67-BV480</a:t>
            </a:r>
          </a:p>
        </p:txBody>
      </p:sp>
      <p:sp>
        <p:nvSpPr>
          <p:cNvPr id="138" name="CasellaDiTesto 137"/>
          <p:cNvSpPr txBox="1"/>
          <p:nvPr/>
        </p:nvSpPr>
        <p:spPr>
          <a:xfrm rot="16200000">
            <a:off x="2430710" y="5289980"/>
            <a:ext cx="774571" cy="215444"/>
          </a:xfrm>
          <a:prstGeom prst="rect">
            <a:avLst/>
          </a:prstGeom>
          <a:noFill/>
        </p:spPr>
        <p:txBody>
          <a:bodyPr wrap="none" rtlCol="0">
            <a:spAutoFit/>
          </a:bodyPr>
          <a:lstStyle/>
          <a:p>
            <a:r>
              <a:rPr lang="it-IT" sz="800" dirty="0"/>
              <a:t>Zombie AQUA</a:t>
            </a:r>
          </a:p>
        </p:txBody>
      </p:sp>
      <p:sp>
        <p:nvSpPr>
          <p:cNvPr id="139" name="CasellaDiTesto 138"/>
          <p:cNvSpPr txBox="1"/>
          <p:nvPr/>
        </p:nvSpPr>
        <p:spPr>
          <a:xfrm>
            <a:off x="4197396" y="5754749"/>
            <a:ext cx="718466" cy="215444"/>
          </a:xfrm>
          <a:prstGeom prst="rect">
            <a:avLst/>
          </a:prstGeom>
          <a:noFill/>
        </p:spPr>
        <p:txBody>
          <a:bodyPr wrap="none" rtlCol="0">
            <a:spAutoFit/>
          </a:bodyPr>
          <a:lstStyle/>
          <a:p>
            <a:r>
              <a:rPr lang="it-IT" sz="800" dirty="0"/>
              <a:t>CD3-BUV496</a:t>
            </a:r>
          </a:p>
        </p:txBody>
      </p:sp>
      <p:sp>
        <p:nvSpPr>
          <p:cNvPr id="140" name="CasellaDiTesto 139"/>
          <p:cNvSpPr txBox="1"/>
          <p:nvPr/>
        </p:nvSpPr>
        <p:spPr>
          <a:xfrm rot="16200000">
            <a:off x="3715500" y="5297075"/>
            <a:ext cx="774571" cy="215444"/>
          </a:xfrm>
          <a:prstGeom prst="rect">
            <a:avLst/>
          </a:prstGeom>
          <a:noFill/>
        </p:spPr>
        <p:txBody>
          <a:bodyPr wrap="none" rtlCol="0">
            <a:spAutoFit/>
          </a:bodyPr>
          <a:lstStyle/>
          <a:p>
            <a:r>
              <a:rPr lang="it-IT" sz="800" dirty="0"/>
              <a:t>Zombie AQUA</a:t>
            </a:r>
          </a:p>
        </p:txBody>
      </p:sp>
      <p:sp>
        <p:nvSpPr>
          <p:cNvPr id="141" name="CasellaDiTesto 140"/>
          <p:cNvSpPr txBox="1"/>
          <p:nvPr/>
        </p:nvSpPr>
        <p:spPr>
          <a:xfrm>
            <a:off x="5538560" y="5777340"/>
            <a:ext cx="423514" cy="215444"/>
          </a:xfrm>
          <a:prstGeom prst="rect">
            <a:avLst/>
          </a:prstGeom>
          <a:noFill/>
        </p:spPr>
        <p:txBody>
          <a:bodyPr wrap="none" rtlCol="0">
            <a:spAutoFit/>
          </a:bodyPr>
          <a:lstStyle/>
          <a:p>
            <a:r>
              <a:rPr lang="it-IT" sz="800"/>
              <a:t>SSC-A</a:t>
            </a:r>
          </a:p>
        </p:txBody>
      </p:sp>
      <p:sp>
        <p:nvSpPr>
          <p:cNvPr id="142" name="CasellaDiTesto 141"/>
          <p:cNvSpPr txBox="1"/>
          <p:nvPr/>
        </p:nvSpPr>
        <p:spPr>
          <a:xfrm rot="16200000">
            <a:off x="5113813" y="5418940"/>
            <a:ext cx="423514" cy="215444"/>
          </a:xfrm>
          <a:prstGeom prst="rect">
            <a:avLst/>
          </a:prstGeom>
          <a:noFill/>
        </p:spPr>
        <p:txBody>
          <a:bodyPr wrap="none" rtlCol="0">
            <a:spAutoFit/>
          </a:bodyPr>
          <a:lstStyle/>
          <a:p>
            <a:r>
              <a:rPr lang="it-IT" sz="800"/>
              <a:t>FSC-A</a:t>
            </a:r>
          </a:p>
        </p:txBody>
      </p:sp>
      <p:sp>
        <p:nvSpPr>
          <p:cNvPr id="143" name="CasellaDiTesto 142"/>
          <p:cNvSpPr txBox="1"/>
          <p:nvPr/>
        </p:nvSpPr>
        <p:spPr>
          <a:xfrm>
            <a:off x="328230" y="7080553"/>
            <a:ext cx="699230" cy="215444"/>
          </a:xfrm>
          <a:prstGeom prst="rect">
            <a:avLst/>
          </a:prstGeom>
          <a:noFill/>
        </p:spPr>
        <p:txBody>
          <a:bodyPr wrap="none" rtlCol="0">
            <a:spAutoFit/>
          </a:bodyPr>
          <a:lstStyle/>
          <a:p>
            <a:r>
              <a:rPr lang="it-IT" sz="800" dirty="0"/>
              <a:t>CCR7-BB660</a:t>
            </a:r>
          </a:p>
        </p:txBody>
      </p:sp>
      <p:sp>
        <p:nvSpPr>
          <p:cNvPr id="144" name="CasellaDiTesto 143"/>
          <p:cNvSpPr txBox="1"/>
          <p:nvPr/>
        </p:nvSpPr>
        <p:spPr>
          <a:xfrm rot="16200000">
            <a:off x="-249636" y="6498527"/>
            <a:ext cx="896399" cy="215444"/>
          </a:xfrm>
          <a:prstGeom prst="rect">
            <a:avLst/>
          </a:prstGeom>
          <a:noFill/>
        </p:spPr>
        <p:txBody>
          <a:bodyPr wrap="none" rtlCol="0">
            <a:spAutoFit/>
          </a:bodyPr>
          <a:lstStyle/>
          <a:p>
            <a:r>
              <a:rPr lang="it-IT" sz="800" dirty="0"/>
              <a:t>CD127-APC-R700</a:t>
            </a:r>
          </a:p>
        </p:txBody>
      </p:sp>
      <p:sp>
        <p:nvSpPr>
          <p:cNvPr id="146" name="CasellaDiTesto 145"/>
          <p:cNvSpPr txBox="1"/>
          <p:nvPr/>
        </p:nvSpPr>
        <p:spPr>
          <a:xfrm rot="16200000">
            <a:off x="1064247" y="6504009"/>
            <a:ext cx="885179" cy="215444"/>
          </a:xfrm>
          <a:prstGeom prst="rect">
            <a:avLst/>
          </a:prstGeom>
          <a:noFill/>
        </p:spPr>
        <p:txBody>
          <a:bodyPr wrap="none" rtlCol="0">
            <a:spAutoFit/>
          </a:bodyPr>
          <a:lstStyle/>
          <a:p>
            <a:r>
              <a:rPr lang="it-IT" sz="800"/>
              <a:t>CD45RA-BUV563</a:t>
            </a:r>
          </a:p>
        </p:txBody>
      </p:sp>
      <p:sp>
        <p:nvSpPr>
          <p:cNvPr id="147" name="CasellaDiTesto 146"/>
          <p:cNvSpPr txBox="1"/>
          <p:nvPr/>
        </p:nvSpPr>
        <p:spPr>
          <a:xfrm>
            <a:off x="2952716" y="7101010"/>
            <a:ext cx="744114" cy="215444"/>
          </a:xfrm>
          <a:prstGeom prst="rect">
            <a:avLst/>
          </a:prstGeom>
          <a:noFill/>
        </p:spPr>
        <p:txBody>
          <a:bodyPr wrap="none" rtlCol="0">
            <a:spAutoFit/>
          </a:bodyPr>
          <a:lstStyle/>
          <a:p>
            <a:r>
              <a:rPr lang="it-IT" sz="800" dirty="0"/>
              <a:t>ICOS-BUV395</a:t>
            </a:r>
          </a:p>
        </p:txBody>
      </p:sp>
      <p:sp>
        <p:nvSpPr>
          <p:cNvPr id="149" name="CasellaDiTesto 148"/>
          <p:cNvSpPr txBox="1"/>
          <p:nvPr/>
        </p:nvSpPr>
        <p:spPr>
          <a:xfrm>
            <a:off x="4237095" y="7080553"/>
            <a:ext cx="769763" cy="215444"/>
          </a:xfrm>
          <a:prstGeom prst="rect">
            <a:avLst/>
          </a:prstGeom>
          <a:noFill/>
        </p:spPr>
        <p:txBody>
          <a:bodyPr wrap="none" rtlCol="0">
            <a:spAutoFit/>
          </a:bodyPr>
          <a:lstStyle/>
          <a:p>
            <a:r>
              <a:rPr lang="it-IT" sz="800"/>
              <a:t>CD95-BUV737</a:t>
            </a:r>
          </a:p>
        </p:txBody>
      </p:sp>
      <p:sp>
        <p:nvSpPr>
          <p:cNvPr id="150" name="CasellaDiTesto 149"/>
          <p:cNvSpPr txBox="1"/>
          <p:nvPr/>
        </p:nvSpPr>
        <p:spPr>
          <a:xfrm rot="16200000">
            <a:off x="3742644" y="6583779"/>
            <a:ext cx="750526" cy="215444"/>
          </a:xfrm>
          <a:prstGeom prst="rect">
            <a:avLst/>
          </a:prstGeom>
          <a:noFill/>
        </p:spPr>
        <p:txBody>
          <a:bodyPr wrap="none" rtlCol="0">
            <a:spAutoFit/>
          </a:bodyPr>
          <a:lstStyle/>
          <a:p>
            <a:r>
              <a:rPr lang="it-IT" sz="800" dirty="0"/>
              <a:t>CD39-APC-H7</a:t>
            </a:r>
          </a:p>
        </p:txBody>
      </p:sp>
      <p:sp>
        <p:nvSpPr>
          <p:cNvPr id="152" name="CasellaDiTesto 151"/>
          <p:cNvSpPr txBox="1"/>
          <p:nvPr/>
        </p:nvSpPr>
        <p:spPr>
          <a:xfrm rot="16200000">
            <a:off x="4996775" y="6640371"/>
            <a:ext cx="718466" cy="215444"/>
          </a:xfrm>
          <a:prstGeom prst="rect">
            <a:avLst/>
          </a:prstGeom>
          <a:noFill/>
        </p:spPr>
        <p:txBody>
          <a:bodyPr wrap="none" rtlCol="0">
            <a:spAutoFit/>
          </a:bodyPr>
          <a:lstStyle/>
          <a:p>
            <a:r>
              <a:rPr lang="it-IT" sz="800"/>
              <a:t>CD3-BUV396</a:t>
            </a:r>
          </a:p>
        </p:txBody>
      </p:sp>
      <p:sp>
        <p:nvSpPr>
          <p:cNvPr id="153" name="CasellaDiTesto 152"/>
          <p:cNvSpPr txBox="1"/>
          <p:nvPr/>
        </p:nvSpPr>
        <p:spPr>
          <a:xfrm>
            <a:off x="5375132" y="8610243"/>
            <a:ext cx="718466" cy="215444"/>
          </a:xfrm>
          <a:prstGeom prst="rect">
            <a:avLst/>
          </a:prstGeom>
          <a:noFill/>
        </p:spPr>
        <p:txBody>
          <a:bodyPr wrap="none" rtlCol="0">
            <a:spAutoFit/>
          </a:bodyPr>
          <a:lstStyle/>
          <a:p>
            <a:r>
              <a:rPr lang="it-IT" sz="800" dirty="0"/>
              <a:t>CD4-BUV615</a:t>
            </a:r>
          </a:p>
        </p:txBody>
      </p:sp>
      <p:sp>
        <p:nvSpPr>
          <p:cNvPr id="154" name="CasellaDiTesto 153"/>
          <p:cNvSpPr txBox="1"/>
          <p:nvPr/>
        </p:nvSpPr>
        <p:spPr>
          <a:xfrm rot="16200000">
            <a:off x="4684868" y="7947965"/>
            <a:ext cx="718466" cy="215444"/>
          </a:xfrm>
          <a:prstGeom prst="rect">
            <a:avLst/>
          </a:prstGeom>
          <a:noFill/>
        </p:spPr>
        <p:txBody>
          <a:bodyPr wrap="none" rtlCol="0">
            <a:spAutoFit/>
          </a:bodyPr>
          <a:lstStyle/>
          <a:p>
            <a:r>
              <a:rPr lang="it-IT" sz="800" dirty="0"/>
              <a:t>CD8-BUV805</a:t>
            </a:r>
          </a:p>
        </p:txBody>
      </p:sp>
      <p:sp>
        <p:nvSpPr>
          <p:cNvPr id="155" name="CasellaDiTesto 154"/>
          <p:cNvSpPr txBox="1"/>
          <p:nvPr/>
        </p:nvSpPr>
        <p:spPr>
          <a:xfrm>
            <a:off x="1783496" y="7083968"/>
            <a:ext cx="718466" cy="215444"/>
          </a:xfrm>
          <a:prstGeom prst="rect">
            <a:avLst/>
          </a:prstGeom>
          <a:noFill/>
        </p:spPr>
        <p:txBody>
          <a:bodyPr wrap="none" rtlCol="0">
            <a:spAutoFit/>
          </a:bodyPr>
          <a:lstStyle/>
          <a:p>
            <a:r>
              <a:rPr lang="it-IT" sz="800" dirty="0"/>
              <a:t>CD4-BUV615</a:t>
            </a:r>
          </a:p>
        </p:txBody>
      </p:sp>
      <p:sp>
        <p:nvSpPr>
          <p:cNvPr id="156" name="CasellaDiTesto 155"/>
          <p:cNvSpPr txBox="1"/>
          <p:nvPr/>
        </p:nvSpPr>
        <p:spPr>
          <a:xfrm rot="16200000">
            <a:off x="2381257" y="6542680"/>
            <a:ext cx="885179" cy="215444"/>
          </a:xfrm>
          <a:prstGeom prst="rect">
            <a:avLst/>
          </a:prstGeom>
          <a:noFill/>
        </p:spPr>
        <p:txBody>
          <a:bodyPr wrap="none" rtlCol="0">
            <a:spAutoFit/>
          </a:bodyPr>
          <a:lstStyle/>
          <a:p>
            <a:r>
              <a:rPr lang="it-IT" sz="800"/>
              <a:t>CD45RA-BUV563</a:t>
            </a:r>
          </a:p>
        </p:txBody>
      </p:sp>
      <p:sp>
        <p:nvSpPr>
          <p:cNvPr id="157" name="CasellaDiTesto 156"/>
          <p:cNvSpPr txBox="1"/>
          <p:nvPr/>
        </p:nvSpPr>
        <p:spPr>
          <a:xfrm>
            <a:off x="5680305" y="7045878"/>
            <a:ext cx="744114" cy="215444"/>
          </a:xfrm>
          <a:prstGeom prst="rect">
            <a:avLst/>
          </a:prstGeom>
          <a:noFill/>
        </p:spPr>
        <p:txBody>
          <a:bodyPr wrap="none" rtlCol="0">
            <a:spAutoFit/>
          </a:bodyPr>
          <a:lstStyle/>
          <a:p>
            <a:r>
              <a:rPr lang="it-IT" sz="800" dirty="0"/>
              <a:t>ICOS-BUV395</a:t>
            </a:r>
          </a:p>
        </p:txBody>
      </p:sp>
      <p:cxnSp>
        <p:nvCxnSpPr>
          <p:cNvPr id="159" name="Connettore 1 158"/>
          <p:cNvCxnSpPr/>
          <p:nvPr/>
        </p:nvCxnSpPr>
        <p:spPr>
          <a:xfrm>
            <a:off x="735897" y="5970193"/>
            <a:ext cx="5491693" cy="102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Connettore 1 162"/>
          <p:cNvCxnSpPr/>
          <p:nvPr/>
        </p:nvCxnSpPr>
        <p:spPr>
          <a:xfrm>
            <a:off x="6223041" y="5566491"/>
            <a:ext cx="9098" cy="4185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Connettore 2 163"/>
          <p:cNvCxnSpPr/>
          <p:nvPr/>
        </p:nvCxnSpPr>
        <p:spPr>
          <a:xfrm>
            <a:off x="738916" y="5969100"/>
            <a:ext cx="2274" cy="188795"/>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sp>
        <p:nvSpPr>
          <p:cNvPr id="178" name="Rettangolo 177"/>
          <p:cNvSpPr/>
          <p:nvPr/>
        </p:nvSpPr>
        <p:spPr>
          <a:xfrm>
            <a:off x="68575" y="3929902"/>
            <a:ext cx="5416666" cy="276999"/>
          </a:xfrm>
          <a:prstGeom prst="rect">
            <a:avLst/>
          </a:prstGeom>
        </p:spPr>
        <p:txBody>
          <a:bodyPr wrap="square">
            <a:spAutoFit/>
          </a:bodyPr>
          <a:lstStyle/>
          <a:p>
            <a:r>
              <a:rPr lang="it-IT" sz="1200"/>
              <a:t>Experimental</a:t>
            </a:r>
            <a:r>
              <a:rPr lang="it-IT" sz="1200" dirty="0"/>
              <a:t> </a:t>
            </a:r>
            <a:r>
              <a:rPr lang="it-IT" sz="1200" dirty="0" err="1"/>
              <a:t>workflow</a:t>
            </a:r>
            <a:r>
              <a:rPr lang="it-IT" sz="1200" dirty="0"/>
              <a:t> on PBMC </a:t>
            </a:r>
            <a:r>
              <a:rPr lang="it-IT" sz="1200" dirty="0" err="1"/>
              <a:t>isolated</a:t>
            </a:r>
            <a:r>
              <a:rPr lang="it-IT" sz="1200" dirty="0"/>
              <a:t> from </a:t>
            </a:r>
            <a:r>
              <a:rPr lang="it-IT" sz="1200" dirty="0" err="1"/>
              <a:t>patients</a:t>
            </a:r>
            <a:r>
              <a:rPr lang="it-IT" sz="1200" dirty="0"/>
              <a:t> with </a:t>
            </a:r>
            <a:r>
              <a:rPr lang="it-IT" sz="1200" dirty="0" err="1"/>
              <a:t>metastatic</a:t>
            </a:r>
            <a:r>
              <a:rPr lang="it-IT" sz="1200" dirty="0"/>
              <a:t> melanoma. </a:t>
            </a:r>
          </a:p>
        </p:txBody>
      </p:sp>
      <p:sp>
        <p:nvSpPr>
          <p:cNvPr id="179" name="CasellaDiTesto 178"/>
          <p:cNvSpPr txBox="1"/>
          <p:nvPr/>
        </p:nvSpPr>
        <p:spPr>
          <a:xfrm>
            <a:off x="363406" y="4725658"/>
            <a:ext cx="341760" cy="200055"/>
          </a:xfrm>
          <a:prstGeom prst="rect">
            <a:avLst/>
          </a:prstGeom>
          <a:noFill/>
        </p:spPr>
        <p:txBody>
          <a:bodyPr wrap="none" rtlCol="0">
            <a:spAutoFit/>
          </a:bodyPr>
          <a:lstStyle/>
          <a:p>
            <a:r>
              <a:rPr lang="it-IT" sz="700"/>
              <a:t>99.9</a:t>
            </a:r>
          </a:p>
        </p:txBody>
      </p:sp>
      <p:sp>
        <p:nvSpPr>
          <p:cNvPr id="180" name="CasellaDiTesto 179"/>
          <p:cNvSpPr txBox="1"/>
          <p:nvPr/>
        </p:nvSpPr>
        <p:spPr>
          <a:xfrm>
            <a:off x="1961500" y="5402246"/>
            <a:ext cx="341760" cy="200055"/>
          </a:xfrm>
          <a:prstGeom prst="rect">
            <a:avLst/>
          </a:prstGeom>
          <a:noFill/>
        </p:spPr>
        <p:txBody>
          <a:bodyPr wrap="none" rtlCol="0">
            <a:spAutoFit/>
          </a:bodyPr>
          <a:lstStyle/>
          <a:p>
            <a:r>
              <a:rPr lang="it-IT" sz="700" dirty="0"/>
              <a:t>68.8</a:t>
            </a:r>
          </a:p>
        </p:txBody>
      </p:sp>
      <p:sp>
        <p:nvSpPr>
          <p:cNvPr id="181" name="CasellaDiTesto 180"/>
          <p:cNvSpPr txBox="1"/>
          <p:nvPr/>
        </p:nvSpPr>
        <p:spPr>
          <a:xfrm>
            <a:off x="3133105" y="5509573"/>
            <a:ext cx="274434" cy="200055"/>
          </a:xfrm>
          <a:prstGeom prst="rect">
            <a:avLst/>
          </a:prstGeom>
          <a:noFill/>
        </p:spPr>
        <p:txBody>
          <a:bodyPr wrap="none" rtlCol="0">
            <a:spAutoFit/>
          </a:bodyPr>
          <a:lstStyle/>
          <a:p>
            <a:r>
              <a:rPr lang="it-IT" sz="700" dirty="0"/>
              <a:t>60</a:t>
            </a:r>
          </a:p>
        </p:txBody>
      </p:sp>
      <p:sp>
        <p:nvSpPr>
          <p:cNvPr id="182" name="CasellaDiTesto 181"/>
          <p:cNvSpPr txBox="1"/>
          <p:nvPr/>
        </p:nvSpPr>
        <p:spPr>
          <a:xfrm>
            <a:off x="4923064" y="5505879"/>
            <a:ext cx="341760" cy="200055"/>
          </a:xfrm>
          <a:prstGeom prst="rect">
            <a:avLst/>
          </a:prstGeom>
          <a:noFill/>
        </p:spPr>
        <p:txBody>
          <a:bodyPr wrap="none" rtlCol="0">
            <a:spAutoFit/>
          </a:bodyPr>
          <a:lstStyle/>
          <a:p>
            <a:r>
              <a:rPr lang="it-IT" sz="700"/>
              <a:t>60.3</a:t>
            </a:r>
            <a:endParaRPr lang="it-IT" sz="700" dirty="0"/>
          </a:p>
        </p:txBody>
      </p:sp>
      <p:sp>
        <p:nvSpPr>
          <p:cNvPr id="183" name="CasellaDiTesto 182"/>
          <p:cNvSpPr txBox="1"/>
          <p:nvPr/>
        </p:nvSpPr>
        <p:spPr>
          <a:xfrm>
            <a:off x="5741662" y="5474214"/>
            <a:ext cx="341760" cy="200055"/>
          </a:xfrm>
          <a:prstGeom prst="rect">
            <a:avLst/>
          </a:prstGeom>
          <a:noFill/>
        </p:spPr>
        <p:txBody>
          <a:bodyPr wrap="none" rtlCol="0">
            <a:spAutoFit/>
          </a:bodyPr>
          <a:lstStyle/>
          <a:p>
            <a:r>
              <a:rPr lang="it-IT" sz="700"/>
              <a:t>98.8</a:t>
            </a:r>
            <a:endParaRPr lang="it-IT" sz="700" dirty="0"/>
          </a:p>
        </p:txBody>
      </p:sp>
      <p:sp>
        <p:nvSpPr>
          <p:cNvPr id="184" name="CasellaDiTesto 183"/>
          <p:cNvSpPr txBox="1"/>
          <p:nvPr/>
        </p:nvSpPr>
        <p:spPr>
          <a:xfrm>
            <a:off x="363406" y="6053499"/>
            <a:ext cx="341760" cy="200055"/>
          </a:xfrm>
          <a:prstGeom prst="rect">
            <a:avLst/>
          </a:prstGeom>
          <a:noFill/>
        </p:spPr>
        <p:txBody>
          <a:bodyPr wrap="none" rtlCol="0">
            <a:spAutoFit/>
          </a:bodyPr>
          <a:lstStyle/>
          <a:p>
            <a:r>
              <a:rPr lang="it-IT" sz="700"/>
              <a:t>97.5</a:t>
            </a:r>
            <a:endParaRPr lang="it-IT" sz="700" dirty="0"/>
          </a:p>
        </p:txBody>
      </p:sp>
      <p:sp>
        <p:nvSpPr>
          <p:cNvPr id="185" name="CasellaDiTesto 184"/>
          <p:cNvSpPr txBox="1"/>
          <p:nvPr/>
        </p:nvSpPr>
        <p:spPr>
          <a:xfrm>
            <a:off x="2060955" y="6025593"/>
            <a:ext cx="319318" cy="200055"/>
          </a:xfrm>
          <a:prstGeom prst="rect">
            <a:avLst/>
          </a:prstGeom>
          <a:noFill/>
        </p:spPr>
        <p:txBody>
          <a:bodyPr wrap="none" rtlCol="0">
            <a:spAutoFit/>
          </a:bodyPr>
          <a:lstStyle/>
          <a:p>
            <a:r>
              <a:rPr lang="it-IT" sz="700" dirty="0"/>
              <a:t>100</a:t>
            </a:r>
          </a:p>
        </p:txBody>
      </p:sp>
      <p:sp>
        <p:nvSpPr>
          <p:cNvPr id="186" name="CasellaDiTesto 185"/>
          <p:cNvSpPr txBox="1"/>
          <p:nvPr/>
        </p:nvSpPr>
        <p:spPr>
          <a:xfrm>
            <a:off x="3333502" y="6031291"/>
            <a:ext cx="319318" cy="200055"/>
          </a:xfrm>
          <a:prstGeom prst="rect">
            <a:avLst/>
          </a:prstGeom>
          <a:noFill/>
        </p:spPr>
        <p:txBody>
          <a:bodyPr wrap="none" rtlCol="0">
            <a:spAutoFit/>
          </a:bodyPr>
          <a:lstStyle/>
          <a:p>
            <a:r>
              <a:rPr lang="it-IT" sz="700" dirty="0"/>
              <a:t>100</a:t>
            </a:r>
          </a:p>
        </p:txBody>
      </p:sp>
      <p:sp>
        <p:nvSpPr>
          <p:cNvPr id="187" name="CasellaDiTesto 186"/>
          <p:cNvSpPr txBox="1"/>
          <p:nvPr/>
        </p:nvSpPr>
        <p:spPr>
          <a:xfrm>
            <a:off x="4533361" y="6041559"/>
            <a:ext cx="319318" cy="200055"/>
          </a:xfrm>
          <a:prstGeom prst="rect">
            <a:avLst/>
          </a:prstGeom>
          <a:noFill/>
        </p:spPr>
        <p:txBody>
          <a:bodyPr wrap="none" rtlCol="0">
            <a:spAutoFit/>
          </a:bodyPr>
          <a:lstStyle/>
          <a:p>
            <a:r>
              <a:rPr lang="it-IT" sz="700"/>
              <a:t>100</a:t>
            </a:r>
            <a:endParaRPr lang="it-IT" sz="700" dirty="0"/>
          </a:p>
        </p:txBody>
      </p:sp>
      <p:sp>
        <p:nvSpPr>
          <p:cNvPr id="188" name="CasellaDiTesto 187"/>
          <p:cNvSpPr txBox="1"/>
          <p:nvPr/>
        </p:nvSpPr>
        <p:spPr>
          <a:xfrm>
            <a:off x="5627419" y="6111012"/>
            <a:ext cx="341760" cy="200055"/>
          </a:xfrm>
          <a:prstGeom prst="rect">
            <a:avLst/>
          </a:prstGeom>
          <a:noFill/>
        </p:spPr>
        <p:txBody>
          <a:bodyPr wrap="none" rtlCol="0">
            <a:spAutoFit/>
          </a:bodyPr>
          <a:lstStyle/>
          <a:p>
            <a:r>
              <a:rPr lang="it-IT" sz="700"/>
              <a:t>98.5</a:t>
            </a:r>
            <a:endParaRPr lang="it-IT" sz="700" dirty="0"/>
          </a:p>
        </p:txBody>
      </p:sp>
      <p:sp>
        <p:nvSpPr>
          <p:cNvPr id="189" name="CasellaDiTesto 188"/>
          <p:cNvSpPr txBox="1"/>
          <p:nvPr/>
        </p:nvSpPr>
        <p:spPr>
          <a:xfrm>
            <a:off x="5248286" y="7207612"/>
            <a:ext cx="341760" cy="200055"/>
          </a:xfrm>
          <a:prstGeom prst="rect">
            <a:avLst/>
          </a:prstGeom>
          <a:noFill/>
        </p:spPr>
        <p:txBody>
          <a:bodyPr wrap="none" rtlCol="0">
            <a:spAutoFit/>
          </a:bodyPr>
          <a:lstStyle/>
          <a:p>
            <a:r>
              <a:rPr lang="it-IT" sz="700" dirty="0"/>
              <a:t>43.4</a:t>
            </a:r>
          </a:p>
        </p:txBody>
      </p:sp>
    </p:spTree>
    <p:extLst>
      <p:ext uri="{BB962C8B-B14F-4D97-AF65-F5344CB8AC3E}">
        <p14:creationId xmlns:p14="http://schemas.microsoft.com/office/powerpoint/2010/main" val="1517463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p:cNvGrpSpPr/>
          <p:nvPr/>
        </p:nvGrpSpPr>
        <p:grpSpPr>
          <a:xfrm>
            <a:off x="314874" y="4003460"/>
            <a:ext cx="6228252" cy="4163503"/>
            <a:chOff x="0" y="113004"/>
            <a:chExt cx="9885406" cy="6744996"/>
          </a:xfrm>
        </p:grpSpPr>
        <p:pic>
          <p:nvPicPr>
            <p:cNvPr id="3" name="Immagine 2" descr="Immagine che contiene orologio&#10;&#10;Descrizione generata automaticamente">
              <a:extLst>
                <a:ext uri="{FF2B5EF4-FFF2-40B4-BE49-F238E27FC236}">
                  <a16:creationId xmlns:a16="http://schemas.microsoft.com/office/drawing/2014/main" id="{36D369B1-5447-4F31-9F25-EACEA8A24FDD}"/>
                </a:ext>
              </a:extLst>
            </p:cNvPr>
            <p:cNvPicPr>
              <a:picLocks noChangeAspect="1"/>
            </p:cNvPicPr>
            <p:nvPr/>
          </p:nvPicPr>
          <p:blipFill rotWithShape="1">
            <a:blip r:embed="rId2">
              <a:extLst>
                <a:ext uri="{28A0092B-C50C-407E-A947-70E740481C1C}">
                  <a14:useLocalDpi xmlns:a14="http://schemas.microsoft.com/office/drawing/2010/main" val="0"/>
                </a:ext>
              </a:extLst>
            </a:blip>
            <a:srcRect t="7129"/>
            <a:stretch/>
          </p:blipFill>
          <p:spPr>
            <a:xfrm>
              <a:off x="142103" y="452820"/>
              <a:ext cx="9230497" cy="1428752"/>
            </a:xfrm>
            <a:prstGeom prst="rect">
              <a:avLst/>
            </a:prstGeom>
          </p:spPr>
        </p:pic>
        <p:pic>
          <p:nvPicPr>
            <p:cNvPr id="4" name="Immagine 3" descr="Immagine che contiene orologio&#10;&#10;Descrizione generata automaticamente">
              <a:extLst>
                <a:ext uri="{FF2B5EF4-FFF2-40B4-BE49-F238E27FC236}">
                  <a16:creationId xmlns:a16="http://schemas.microsoft.com/office/drawing/2014/main" id="{338AAA75-53EA-4BA2-BD9C-AF1A0A05D101}"/>
                </a:ext>
              </a:extLst>
            </p:cNvPr>
            <p:cNvPicPr>
              <a:picLocks noChangeAspect="1"/>
            </p:cNvPicPr>
            <p:nvPr/>
          </p:nvPicPr>
          <p:blipFill rotWithShape="1">
            <a:blip r:embed="rId3">
              <a:extLst>
                <a:ext uri="{28A0092B-C50C-407E-A947-70E740481C1C}">
                  <a14:useLocalDpi xmlns:a14="http://schemas.microsoft.com/office/drawing/2010/main" val="0"/>
                </a:ext>
              </a:extLst>
            </a:blip>
            <a:srcRect t="7129" r="19200"/>
            <a:stretch/>
          </p:blipFill>
          <p:spPr>
            <a:xfrm>
              <a:off x="137160" y="3902424"/>
              <a:ext cx="7462246" cy="1429516"/>
            </a:xfrm>
            <a:prstGeom prst="rect">
              <a:avLst/>
            </a:prstGeom>
          </p:spPr>
        </p:pic>
        <p:pic>
          <p:nvPicPr>
            <p:cNvPr id="5" name="Immagine 4" descr="Immagine che contiene mappa&#10;&#10;Descrizione generata automaticamente">
              <a:extLst>
                <a:ext uri="{FF2B5EF4-FFF2-40B4-BE49-F238E27FC236}">
                  <a16:creationId xmlns:a16="http://schemas.microsoft.com/office/drawing/2014/main" id="{E20C3FA6-536F-4D4F-BC54-B95169657B4F}"/>
                </a:ext>
              </a:extLst>
            </p:cNvPr>
            <p:cNvPicPr>
              <a:picLocks noChangeAspect="1"/>
            </p:cNvPicPr>
            <p:nvPr/>
          </p:nvPicPr>
          <p:blipFill rotWithShape="1">
            <a:blip r:embed="rId4">
              <a:extLst>
                <a:ext uri="{28A0092B-C50C-407E-A947-70E740481C1C}">
                  <a14:useLocalDpi xmlns:a14="http://schemas.microsoft.com/office/drawing/2010/main" val="0"/>
                </a:ext>
              </a:extLst>
            </a:blip>
            <a:srcRect t="8513" b="-8513"/>
            <a:stretch/>
          </p:blipFill>
          <p:spPr>
            <a:xfrm>
              <a:off x="142103" y="1857092"/>
              <a:ext cx="9235440" cy="1539240"/>
            </a:xfrm>
            <a:prstGeom prst="rect">
              <a:avLst/>
            </a:prstGeom>
          </p:spPr>
        </p:pic>
        <p:pic>
          <p:nvPicPr>
            <p:cNvPr id="6" name="Immagine 5" descr="Immagine che contiene testo, mappa&#10;&#10;Descrizione generata automaticamente">
              <a:extLst>
                <a:ext uri="{FF2B5EF4-FFF2-40B4-BE49-F238E27FC236}">
                  <a16:creationId xmlns:a16="http://schemas.microsoft.com/office/drawing/2014/main" id="{3B30086C-A526-4F6C-99B7-48D93014FD56}"/>
                </a:ext>
              </a:extLst>
            </p:cNvPr>
            <p:cNvPicPr>
              <a:picLocks noChangeAspect="1"/>
            </p:cNvPicPr>
            <p:nvPr/>
          </p:nvPicPr>
          <p:blipFill rotWithShape="1">
            <a:blip r:embed="rId5">
              <a:extLst>
                <a:ext uri="{28A0092B-C50C-407E-A947-70E740481C1C}">
                  <a14:useLocalDpi xmlns:a14="http://schemas.microsoft.com/office/drawing/2010/main" val="0"/>
                </a:ext>
              </a:extLst>
            </a:blip>
            <a:srcRect l="257" t="7934" r="18943" b="1576"/>
            <a:stretch/>
          </p:blipFill>
          <p:spPr>
            <a:xfrm>
              <a:off x="137160" y="5346518"/>
              <a:ext cx="7462246" cy="1392878"/>
            </a:xfrm>
            <a:prstGeom prst="rect">
              <a:avLst/>
            </a:prstGeom>
          </p:spPr>
        </p:pic>
        <p:sp>
          <p:nvSpPr>
            <p:cNvPr id="7" name="Rettangolo 6">
              <a:extLst>
                <a:ext uri="{FF2B5EF4-FFF2-40B4-BE49-F238E27FC236}">
                  <a16:creationId xmlns:a16="http://schemas.microsoft.com/office/drawing/2014/main" id="{41A73ABA-8BEC-42EF-922C-BD702B433DCA}"/>
                </a:ext>
              </a:extLst>
            </p:cNvPr>
            <p:cNvSpPr/>
            <p:nvPr/>
          </p:nvSpPr>
          <p:spPr>
            <a:xfrm>
              <a:off x="0" y="113004"/>
              <a:ext cx="9885406" cy="32189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900"/>
            </a:p>
          </p:txBody>
        </p:sp>
        <p:sp>
          <p:nvSpPr>
            <p:cNvPr id="8" name="Rettangolo 7">
              <a:extLst>
                <a:ext uri="{FF2B5EF4-FFF2-40B4-BE49-F238E27FC236}">
                  <a16:creationId xmlns:a16="http://schemas.microsoft.com/office/drawing/2014/main" id="{B3130203-5E12-4FAF-8778-E516135F3508}"/>
                </a:ext>
              </a:extLst>
            </p:cNvPr>
            <p:cNvSpPr/>
            <p:nvPr/>
          </p:nvSpPr>
          <p:spPr>
            <a:xfrm>
              <a:off x="0" y="3492578"/>
              <a:ext cx="8112211" cy="33654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900"/>
            </a:p>
          </p:txBody>
        </p:sp>
        <p:sp>
          <p:nvSpPr>
            <p:cNvPr id="9" name="CasellaDiTesto 8">
              <a:extLst>
                <a:ext uri="{FF2B5EF4-FFF2-40B4-BE49-F238E27FC236}">
                  <a16:creationId xmlns:a16="http://schemas.microsoft.com/office/drawing/2014/main" id="{25C958C7-75FA-4230-8AE5-F07B819729FA}"/>
                </a:ext>
              </a:extLst>
            </p:cNvPr>
            <p:cNvSpPr txBox="1"/>
            <p:nvPr/>
          </p:nvSpPr>
          <p:spPr>
            <a:xfrm rot="5400000">
              <a:off x="9231494" y="2440542"/>
              <a:ext cx="884554" cy="306098"/>
            </a:xfrm>
            <a:prstGeom prst="rect">
              <a:avLst/>
            </a:prstGeom>
            <a:solidFill>
              <a:schemeClr val="bg1">
                <a:lumMod val="85000"/>
              </a:schemeClr>
            </a:solidFill>
          </p:spPr>
          <p:txBody>
            <a:bodyPr wrap="square" rtlCol="0">
              <a:spAutoFit/>
            </a:bodyPr>
            <a:lstStyle/>
            <a:p>
              <a:pPr algn="ctr"/>
              <a:r>
                <a:rPr lang="en-GB" sz="700" b="1" dirty="0"/>
                <a:t>Protein</a:t>
              </a:r>
              <a:endParaRPr lang="it-IT" sz="900" b="1" dirty="0"/>
            </a:p>
          </p:txBody>
        </p:sp>
        <p:sp>
          <p:nvSpPr>
            <p:cNvPr id="10" name="CasellaDiTesto 9">
              <a:extLst>
                <a:ext uri="{FF2B5EF4-FFF2-40B4-BE49-F238E27FC236}">
                  <a16:creationId xmlns:a16="http://schemas.microsoft.com/office/drawing/2014/main" id="{1BC7D648-D4E9-40E0-B553-F3605BD52EBA}"/>
                </a:ext>
              </a:extLst>
            </p:cNvPr>
            <p:cNvSpPr txBox="1"/>
            <p:nvPr/>
          </p:nvSpPr>
          <p:spPr>
            <a:xfrm rot="5400000">
              <a:off x="9231494" y="809604"/>
              <a:ext cx="884554" cy="306098"/>
            </a:xfrm>
            <a:prstGeom prst="rect">
              <a:avLst/>
            </a:prstGeom>
            <a:solidFill>
              <a:schemeClr val="bg1">
                <a:lumMod val="85000"/>
              </a:schemeClr>
            </a:solidFill>
          </p:spPr>
          <p:txBody>
            <a:bodyPr wrap="square" rtlCol="0">
              <a:spAutoFit/>
            </a:bodyPr>
            <a:lstStyle/>
            <a:p>
              <a:pPr algn="ctr"/>
              <a:r>
                <a:rPr lang="en-GB" sz="700" b="1" dirty="0"/>
                <a:t>RNA</a:t>
              </a:r>
              <a:endParaRPr lang="it-IT" sz="900" b="1" dirty="0"/>
            </a:p>
          </p:txBody>
        </p:sp>
        <p:sp>
          <p:nvSpPr>
            <p:cNvPr id="11" name="CasellaDiTesto 10">
              <a:extLst>
                <a:ext uri="{FF2B5EF4-FFF2-40B4-BE49-F238E27FC236}">
                  <a16:creationId xmlns:a16="http://schemas.microsoft.com/office/drawing/2014/main" id="{9AF73F50-DE25-4DA4-B0A6-3E297D6FE0F4}"/>
                </a:ext>
              </a:extLst>
            </p:cNvPr>
            <p:cNvSpPr txBox="1"/>
            <p:nvPr/>
          </p:nvSpPr>
          <p:spPr>
            <a:xfrm rot="5400000">
              <a:off x="7421147" y="5917425"/>
              <a:ext cx="884554" cy="306098"/>
            </a:xfrm>
            <a:prstGeom prst="rect">
              <a:avLst/>
            </a:prstGeom>
            <a:solidFill>
              <a:schemeClr val="bg1">
                <a:lumMod val="85000"/>
              </a:schemeClr>
            </a:solidFill>
          </p:spPr>
          <p:txBody>
            <a:bodyPr wrap="square" rtlCol="0">
              <a:spAutoFit/>
            </a:bodyPr>
            <a:lstStyle/>
            <a:p>
              <a:pPr algn="ctr"/>
              <a:r>
                <a:rPr lang="en-GB" sz="700" b="1" dirty="0"/>
                <a:t>Protein</a:t>
              </a:r>
              <a:endParaRPr lang="it-IT" sz="900" b="1" dirty="0"/>
            </a:p>
          </p:txBody>
        </p:sp>
        <p:sp>
          <p:nvSpPr>
            <p:cNvPr id="12" name="CasellaDiTesto 11">
              <a:extLst>
                <a:ext uri="{FF2B5EF4-FFF2-40B4-BE49-F238E27FC236}">
                  <a16:creationId xmlns:a16="http://schemas.microsoft.com/office/drawing/2014/main" id="{316D054E-EBB4-490B-82AC-F0DBCB244A71}"/>
                </a:ext>
              </a:extLst>
            </p:cNvPr>
            <p:cNvSpPr txBox="1"/>
            <p:nvPr/>
          </p:nvSpPr>
          <p:spPr>
            <a:xfrm rot="5400000">
              <a:off x="7421147" y="4286485"/>
              <a:ext cx="884554" cy="306098"/>
            </a:xfrm>
            <a:prstGeom prst="rect">
              <a:avLst/>
            </a:prstGeom>
            <a:solidFill>
              <a:schemeClr val="bg1">
                <a:lumMod val="85000"/>
              </a:schemeClr>
            </a:solidFill>
          </p:spPr>
          <p:txBody>
            <a:bodyPr wrap="square" rtlCol="0">
              <a:spAutoFit/>
            </a:bodyPr>
            <a:lstStyle/>
            <a:p>
              <a:pPr algn="ctr"/>
              <a:r>
                <a:rPr lang="en-GB" sz="700" b="1" dirty="0"/>
                <a:t>RNA</a:t>
              </a:r>
              <a:endParaRPr lang="it-IT" sz="900" b="1" dirty="0"/>
            </a:p>
          </p:txBody>
        </p:sp>
        <p:sp>
          <p:nvSpPr>
            <p:cNvPr id="13" name="CasellaDiTesto 12">
              <a:extLst>
                <a:ext uri="{FF2B5EF4-FFF2-40B4-BE49-F238E27FC236}">
                  <a16:creationId xmlns:a16="http://schemas.microsoft.com/office/drawing/2014/main" id="{ED582119-C61A-4730-AC91-7A2F9EEEAD52}"/>
                </a:ext>
              </a:extLst>
            </p:cNvPr>
            <p:cNvSpPr txBox="1"/>
            <p:nvPr/>
          </p:nvSpPr>
          <p:spPr>
            <a:xfrm>
              <a:off x="668703" y="171465"/>
              <a:ext cx="693222" cy="274686"/>
            </a:xfrm>
            <a:prstGeom prst="rect">
              <a:avLst/>
            </a:prstGeom>
            <a:solidFill>
              <a:schemeClr val="bg1">
                <a:lumMod val="85000"/>
              </a:schemeClr>
            </a:solidFill>
          </p:spPr>
          <p:txBody>
            <a:bodyPr wrap="square" rtlCol="0">
              <a:spAutoFit/>
            </a:bodyPr>
            <a:lstStyle/>
            <a:p>
              <a:pPr algn="ctr"/>
              <a:r>
                <a:rPr lang="en-GB" sz="600" b="1" dirty="0"/>
                <a:t>CD57</a:t>
              </a:r>
              <a:endParaRPr lang="it-IT" sz="800" b="1" dirty="0"/>
            </a:p>
          </p:txBody>
        </p:sp>
        <p:sp>
          <p:nvSpPr>
            <p:cNvPr id="14" name="CasellaDiTesto 13">
              <a:extLst>
                <a:ext uri="{FF2B5EF4-FFF2-40B4-BE49-F238E27FC236}">
                  <a16:creationId xmlns:a16="http://schemas.microsoft.com/office/drawing/2014/main" id="{67B5468D-B02D-4094-BDF4-9EC44645D0D1}"/>
                </a:ext>
              </a:extLst>
            </p:cNvPr>
            <p:cNvSpPr txBox="1"/>
            <p:nvPr/>
          </p:nvSpPr>
          <p:spPr>
            <a:xfrm>
              <a:off x="2491311" y="171465"/>
              <a:ext cx="693222" cy="274686"/>
            </a:xfrm>
            <a:prstGeom prst="rect">
              <a:avLst/>
            </a:prstGeom>
            <a:solidFill>
              <a:schemeClr val="bg1">
                <a:lumMod val="85000"/>
              </a:schemeClr>
            </a:solidFill>
          </p:spPr>
          <p:txBody>
            <a:bodyPr wrap="square" rtlCol="0">
              <a:spAutoFit/>
            </a:bodyPr>
            <a:lstStyle/>
            <a:p>
              <a:pPr algn="ctr"/>
              <a:r>
                <a:rPr lang="en-GB" sz="600" b="1" dirty="0"/>
                <a:t>CD127</a:t>
              </a:r>
              <a:endParaRPr lang="it-IT" sz="800" b="1" dirty="0"/>
            </a:p>
          </p:txBody>
        </p:sp>
        <p:sp>
          <p:nvSpPr>
            <p:cNvPr id="15" name="CasellaDiTesto 14">
              <a:extLst>
                <a:ext uri="{FF2B5EF4-FFF2-40B4-BE49-F238E27FC236}">
                  <a16:creationId xmlns:a16="http://schemas.microsoft.com/office/drawing/2014/main" id="{95E63B54-9ECB-4427-B74F-E35A6B4CEA86}"/>
                </a:ext>
              </a:extLst>
            </p:cNvPr>
            <p:cNvSpPr txBox="1"/>
            <p:nvPr/>
          </p:nvSpPr>
          <p:spPr>
            <a:xfrm>
              <a:off x="4348473" y="171451"/>
              <a:ext cx="693222" cy="274686"/>
            </a:xfrm>
            <a:prstGeom prst="rect">
              <a:avLst/>
            </a:prstGeom>
            <a:solidFill>
              <a:schemeClr val="bg1">
                <a:lumMod val="85000"/>
              </a:schemeClr>
            </a:solidFill>
          </p:spPr>
          <p:txBody>
            <a:bodyPr wrap="square" rtlCol="0">
              <a:spAutoFit/>
            </a:bodyPr>
            <a:lstStyle/>
            <a:p>
              <a:pPr algn="ctr"/>
              <a:r>
                <a:rPr lang="en-GB" sz="600" b="1" dirty="0"/>
                <a:t>CD161</a:t>
              </a:r>
              <a:endParaRPr lang="it-IT" sz="800" b="1" dirty="0"/>
            </a:p>
          </p:txBody>
        </p:sp>
        <p:sp>
          <p:nvSpPr>
            <p:cNvPr id="16" name="CasellaDiTesto 15">
              <a:extLst>
                <a:ext uri="{FF2B5EF4-FFF2-40B4-BE49-F238E27FC236}">
                  <a16:creationId xmlns:a16="http://schemas.microsoft.com/office/drawing/2014/main" id="{87DD4CDE-667C-40BE-AED6-F99007713C6E}"/>
                </a:ext>
              </a:extLst>
            </p:cNvPr>
            <p:cNvSpPr txBox="1"/>
            <p:nvPr/>
          </p:nvSpPr>
          <p:spPr>
            <a:xfrm>
              <a:off x="6167314" y="177618"/>
              <a:ext cx="693222" cy="274686"/>
            </a:xfrm>
            <a:prstGeom prst="rect">
              <a:avLst/>
            </a:prstGeom>
            <a:solidFill>
              <a:schemeClr val="bg1">
                <a:lumMod val="85000"/>
              </a:schemeClr>
            </a:solidFill>
          </p:spPr>
          <p:txBody>
            <a:bodyPr wrap="square" rtlCol="0">
              <a:spAutoFit/>
            </a:bodyPr>
            <a:lstStyle/>
            <a:p>
              <a:pPr algn="ctr"/>
              <a:r>
                <a:rPr lang="en-GB" sz="600" b="1" dirty="0"/>
                <a:t>CD27</a:t>
              </a:r>
              <a:endParaRPr lang="it-IT" sz="800" b="1" dirty="0"/>
            </a:p>
          </p:txBody>
        </p:sp>
        <p:sp>
          <p:nvSpPr>
            <p:cNvPr id="17" name="CasellaDiTesto 16">
              <a:extLst>
                <a:ext uri="{FF2B5EF4-FFF2-40B4-BE49-F238E27FC236}">
                  <a16:creationId xmlns:a16="http://schemas.microsoft.com/office/drawing/2014/main" id="{4AAFF67A-33A7-41BA-A23D-2FA0ECFDE07A}"/>
                </a:ext>
              </a:extLst>
            </p:cNvPr>
            <p:cNvSpPr txBox="1"/>
            <p:nvPr/>
          </p:nvSpPr>
          <p:spPr>
            <a:xfrm>
              <a:off x="8024477" y="174295"/>
              <a:ext cx="693222" cy="274686"/>
            </a:xfrm>
            <a:prstGeom prst="rect">
              <a:avLst/>
            </a:prstGeom>
            <a:solidFill>
              <a:schemeClr val="bg1">
                <a:lumMod val="85000"/>
              </a:schemeClr>
            </a:solidFill>
          </p:spPr>
          <p:txBody>
            <a:bodyPr wrap="square" rtlCol="0">
              <a:spAutoFit/>
            </a:bodyPr>
            <a:lstStyle/>
            <a:p>
              <a:pPr algn="ctr"/>
              <a:r>
                <a:rPr lang="en-GB" sz="600" b="1" dirty="0"/>
                <a:t>CD28</a:t>
              </a:r>
              <a:endParaRPr lang="it-IT" sz="800" b="1" dirty="0"/>
            </a:p>
          </p:txBody>
        </p:sp>
        <p:sp>
          <p:nvSpPr>
            <p:cNvPr id="18" name="CasellaDiTesto 17">
              <a:extLst>
                <a:ext uri="{FF2B5EF4-FFF2-40B4-BE49-F238E27FC236}">
                  <a16:creationId xmlns:a16="http://schemas.microsoft.com/office/drawing/2014/main" id="{B82817C2-3FC0-413C-AE65-6C6EF815BB2A}"/>
                </a:ext>
              </a:extLst>
            </p:cNvPr>
            <p:cNvSpPr txBox="1"/>
            <p:nvPr/>
          </p:nvSpPr>
          <p:spPr>
            <a:xfrm>
              <a:off x="668703" y="3579128"/>
              <a:ext cx="693222" cy="274686"/>
            </a:xfrm>
            <a:prstGeom prst="rect">
              <a:avLst/>
            </a:prstGeom>
            <a:solidFill>
              <a:schemeClr val="bg1">
                <a:lumMod val="85000"/>
              </a:schemeClr>
            </a:solidFill>
          </p:spPr>
          <p:txBody>
            <a:bodyPr wrap="square" rtlCol="0">
              <a:spAutoFit/>
            </a:bodyPr>
            <a:lstStyle/>
            <a:p>
              <a:pPr algn="ctr"/>
              <a:r>
                <a:rPr lang="en-GB" sz="600" b="1" dirty="0"/>
                <a:t>CD69</a:t>
              </a:r>
              <a:endParaRPr lang="it-IT" sz="800" b="1" dirty="0"/>
            </a:p>
          </p:txBody>
        </p:sp>
        <p:sp>
          <p:nvSpPr>
            <p:cNvPr id="19" name="CasellaDiTesto 18">
              <a:extLst>
                <a:ext uri="{FF2B5EF4-FFF2-40B4-BE49-F238E27FC236}">
                  <a16:creationId xmlns:a16="http://schemas.microsoft.com/office/drawing/2014/main" id="{93C2045C-4207-456E-B5DE-833DFBCF4058}"/>
                </a:ext>
              </a:extLst>
            </p:cNvPr>
            <p:cNvSpPr txBox="1"/>
            <p:nvPr/>
          </p:nvSpPr>
          <p:spPr>
            <a:xfrm>
              <a:off x="2491311" y="3572945"/>
              <a:ext cx="693222" cy="274686"/>
            </a:xfrm>
            <a:prstGeom prst="rect">
              <a:avLst/>
            </a:prstGeom>
            <a:solidFill>
              <a:schemeClr val="bg1">
                <a:lumMod val="85000"/>
              </a:schemeClr>
            </a:solidFill>
          </p:spPr>
          <p:txBody>
            <a:bodyPr wrap="square" rtlCol="0">
              <a:spAutoFit/>
            </a:bodyPr>
            <a:lstStyle/>
            <a:p>
              <a:pPr algn="ctr"/>
              <a:r>
                <a:rPr lang="en-GB" sz="600" b="1" dirty="0"/>
                <a:t>HLA.DR</a:t>
              </a:r>
              <a:endParaRPr lang="it-IT" sz="800" b="1" dirty="0"/>
            </a:p>
          </p:txBody>
        </p:sp>
        <p:sp>
          <p:nvSpPr>
            <p:cNvPr id="20" name="CasellaDiTesto 19">
              <a:extLst>
                <a:ext uri="{FF2B5EF4-FFF2-40B4-BE49-F238E27FC236}">
                  <a16:creationId xmlns:a16="http://schemas.microsoft.com/office/drawing/2014/main" id="{E56C6A3F-3416-4072-8887-8B861EA760E9}"/>
                </a:ext>
              </a:extLst>
            </p:cNvPr>
            <p:cNvSpPr txBox="1"/>
            <p:nvPr/>
          </p:nvSpPr>
          <p:spPr>
            <a:xfrm>
              <a:off x="6205634" y="3556873"/>
              <a:ext cx="738861" cy="274686"/>
            </a:xfrm>
            <a:prstGeom prst="rect">
              <a:avLst/>
            </a:prstGeom>
            <a:solidFill>
              <a:schemeClr val="bg1">
                <a:lumMod val="85000"/>
              </a:schemeClr>
            </a:solidFill>
          </p:spPr>
          <p:txBody>
            <a:bodyPr wrap="square" rtlCol="0">
              <a:spAutoFit/>
            </a:bodyPr>
            <a:lstStyle/>
            <a:p>
              <a:pPr algn="ctr"/>
              <a:r>
                <a:rPr lang="en-GB" sz="600" b="1" dirty="0"/>
                <a:t>CD45RO</a:t>
              </a:r>
              <a:endParaRPr lang="it-IT" sz="800" b="1" dirty="0"/>
            </a:p>
          </p:txBody>
        </p:sp>
        <p:sp>
          <p:nvSpPr>
            <p:cNvPr id="21" name="CasellaDiTesto 20">
              <a:extLst>
                <a:ext uri="{FF2B5EF4-FFF2-40B4-BE49-F238E27FC236}">
                  <a16:creationId xmlns:a16="http://schemas.microsoft.com/office/drawing/2014/main" id="{3FD73622-86E1-4388-A1CD-6CA83C00A477}"/>
                </a:ext>
              </a:extLst>
            </p:cNvPr>
            <p:cNvSpPr txBox="1"/>
            <p:nvPr/>
          </p:nvSpPr>
          <p:spPr>
            <a:xfrm>
              <a:off x="4348473" y="3556873"/>
              <a:ext cx="798116" cy="274686"/>
            </a:xfrm>
            <a:prstGeom prst="rect">
              <a:avLst/>
            </a:prstGeom>
            <a:solidFill>
              <a:schemeClr val="bg1">
                <a:lumMod val="85000"/>
              </a:schemeClr>
            </a:solidFill>
          </p:spPr>
          <p:txBody>
            <a:bodyPr wrap="square" rtlCol="0">
              <a:spAutoFit/>
            </a:bodyPr>
            <a:lstStyle/>
            <a:p>
              <a:pPr algn="ctr"/>
              <a:r>
                <a:rPr lang="en-GB" sz="600" b="1" dirty="0"/>
                <a:t>CD45RA</a:t>
              </a:r>
              <a:endParaRPr lang="it-IT" sz="800" b="1" dirty="0"/>
            </a:p>
          </p:txBody>
        </p:sp>
      </p:grpSp>
      <p:sp>
        <p:nvSpPr>
          <p:cNvPr id="22" name="CasellaDiTesto 21"/>
          <p:cNvSpPr txBox="1"/>
          <p:nvPr/>
        </p:nvSpPr>
        <p:spPr>
          <a:xfrm>
            <a:off x="392" y="8774668"/>
            <a:ext cx="2418739" cy="369332"/>
          </a:xfrm>
          <a:prstGeom prst="rect">
            <a:avLst/>
          </a:prstGeom>
          <a:noFill/>
        </p:spPr>
        <p:txBody>
          <a:bodyPr wrap="none" rtlCol="0">
            <a:spAutoFit/>
          </a:bodyPr>
          <a:lstStyle/>
          <a:p>
            <a:r>
              <a:rPr lang="it-IT" dirty="0" err="1"/>
              <a:t>Supplementary</a:t>
            </a:r>
            <a:r>
              <a:rPr lang="it-IT" dirty="0"/>
              <a:t> Figure 2</a:t>
            </a:r>
          </a:p>
        </p:txBody>
      </p:sp>
      <p:sp>
        <p:nvSpPr>
          <p:cNvPr id="23" name="Rettangolo 22"/>
          <p:cNvSpPr/>
          <p:nvPr/>
        </p:nvSpPr>
        <p:spPr>
          <a:xfrm>
            <a:off x="1" y="8332881"/>
            <a:ext cx="6857608" cy="461665"/>
          </a:xfrm>
          <a:prstGeom prst="rect">
            <a:avLst/>
          </a:prstGeom>
        </p:spPr>
        <p:txBody>
          <a:bodyPr wrap="square">
            <a:spAutoFit/>
          </a:bodyPr>
          <a:lstStyle/>
          <a:p>
            <a:r>
              <a:rPr lang="it-IT" sz="1200" dirty="0" err="1"/>
              <a:t>Neural</a:t>
            </a:r>
            <a:r>
              <a:rPr lang="it-IT" sz="1200" dirty="0"/>
              <a:t> network </a:t>
            </a:r>
            <a:r>
              <a:rPr lang="it-IT" sz="1200" dirty="0" err="1"/>
              <a:t>analysis</a:t>
            </a:r>
            <a:r>
              <a:rPr lang="it-IT" sz="1200" dirty="0"/>
              <a:t> </a:t>
            </a:r>
            <a:r>
              <a:rPr lang="it-IT" sz="1200" dirty="0" err="1"/>
              <a:t>run</a:t>
            </a:r>
            <a:r>
              <a:rPr lang="it-IT" sz="1200" dirty="0"/>
              <a:t> </a:t>
            </a:r>
            <a:r>
              <a:rPr lang="it-IT" sz="1200" dirty="0" err="1"/>
              <a:t>after</a:t>
            </a:r>
            <a:r>
              <a:rPr lang="it-IT" sz="1200" dirty="0"/>
              <a:t> the </a:t>
            </a:r>
            <a:r>
              <a:rPr lang="it-IT" sz="1200" dirty="0" err="1"/>
              <a:t>removal</a:t>
            </a:r>
            <a:r>
              <a:rPr lang="it-IT" sz="1200" dirty="0"/>
              <a:t> of NK </a:t>
            </a:r>
            <a:r>
              <a:rPr lang="it-IT" sz="1200" dirty="0" err="1"/>
              <a:t>cells</a:t>
            </a:r>
            <a:r>
              <a:rPr lang="it-IT" sz="1200" dirty="0"/>
              <a:t>. </a:t>
            </a:r>
            <a:r>
              <a:rPr lang="it-IT" sz="1200" dirty="0" err="1"/>
              <a:t>This</a:t>
            </a:r>
            <a:r>
              <a:rPr lang="it-IT" sz="1200" dirty="0"/>
              <a:t> </a:t>
            </a:r>
            <a:r>
              <a:rPr lang="it-IT" sz="1200" dirty="0" err="1"/>
              <a:t>analysis</a:t>
            </a:r>
            <a:r>
              <a:rPr lang="it-IT" sz="1200" dirty="0"/>
              <a:t> </a:t>
            </a:r>
            <a:r>
              <a:rPr lang="it-IT" sz="1200" dirty="0" err="1"/>
              <a:t>compares</a:t>
            </a:r>
            <a:r>
              <a:rPr lang="it-IT" sz="1200" dirty="0"/>
              <a:t> gene and </a:t>
            </a:r>
            <a:r>
              <a:rPr lang="it-IT" sz="1200" dirty="0" err="1"/>
              <a:t>protein</a:t>
            </a:r>
            <a:r>
              <a:rPr lang="it-IT" sz="1200" dirty="0"/>
              <a:t> </a:t>
            </a:r>
            <a:r>
              <a:rPr lang="it-IT" sz="1200" dirty="0" err="1"/>
              <a:t>expression</a:t>
            </a:r>
            <a:r>
              <a:rPr lang="it-IT" sz="1200" dirty="0"/>
              <a:t>. The </a:t>
            </a:r>
            <a:r>
              <a:rPr lang="it-IT" sz="1200" dirty="0" err="1"/>
              <a:t>most</a:t>
            </a:r>
            <a:r>
              <a:rPr lang="it-IT" sz="1200" dirty="0"/>
              <a:t> </a:t>
            </a:r>
            <a:r>
              <a:rPr lang="it-IT" sz="1200" dirty="0" err="1"/>
              <a:t>representative</a:t>
            </a:r>
            <a:r>
              <a:rPr lang="it-IT" sz="1200" dirty="0"/>
              <a:t> </a:t>
            </a:r>
            <a:r>
              <a:rPr lang="it-IT" sz="1200" dirty="0" err="1"/>
              <a:t>genes</a:t>
            </a:r>
            <a:r>
              <a:rPr lang="it-IT" sz="1200" dirty="0"/>
              <a:t> </a:t>
            </a:r>
            <a:r>
              <a:rPr lang="it-IT" sz="1200" dirty="0" err="1"/>
              <a:t>expressed</a:t>
            </a:r>
            <a:r>
              <a:rPr lang="it-IT" sz="1200" dirty="0"/>
              <a:t> by CD8+ T </a:t>
            </a:r>
            <a:r>
              <a:rPr lang="it-IT" sz="1200" dirty="0" err="1"/>
              <a:t>cells</a:t>
            </a:r>
            <a:r>
              <a:rPr lang="it-IT" sz="1200" dirty="0"/>
              <a:t> are </a:t>
            </a:r>
            <a:r>
              <a:rPr lang="it-IT" sz="1200" dirty="0" err="1"/>
              <a:t>shown</a:t>
            </a:r>
            <a:r>
              <a:rPr lang="it-IT" sz="1200" dirty="0"/>
              <a:t>. </a:t>
            </a:r>
          </a:p>
        </p:txBody>
      </p:sp>
      <p:pic>
        <p:nvPicPr>
          <p:cNvPr id="25" name="Immagine 24">
            <a:extLst>
              <a:ext uri="{FF2B5EF4-FFF2-40B4-BE49-F238E27FC236}">
                <a16:creationId xmlns:a16="http://schemas.microsoft.com/office/drawing/2014/main" id="{B5A17570-8DF8-B24E-8068-061BDC514A90}"/>
              </a:ext>
            </a:extLst>
          </p:cNvPr>
          <p:cNvPicPr>
            <a:picLocks noChangeAspect="1"/>
          </p:cNvPicPr>
          <p:nvPr/>
        </p:nvPicPr>
        <p:blipFill rotWithShape="1">
          <a:blip r:embed="rId6"/>
          <a:srcRect r="33678"/>
          <a:stretch/>
        </p:blipFill>
        <p:spPr>
          <a:xfrm>
            <a:off x="2306646" y="1751156"/>
            <a:ext cx="2244708" cy="1738563"/>
          </a:xfrm>
          <a:prstGeom prst="rect">
            <a:avLst/>
          </a:prstGeom>
        </p:spPr>
      </p:pic>
      <p:pic>
        <p:nvPicPr>
          <p:cNvPr id="27" name="Immagine 26">
            <a:extLst>
              <a:ext uri="{FF2B5EF4-FFF2-40B4-BE49-F238E27FC236}">
                <a16:creationId xmlns:a16="http://schemas.microsoft.com/office/drawing/2014/main" id="{E4B4D923-019A-2B4F-8994-ED945D328EB5}"/>
              </a:ext>
            </a:extLst>
          </p:cNvPr>
          <p:cNvPicPr>
            <a:picLocks noChangeAspect="1"/>
          </p:cNvPicPr>
          <p:nvPr/>
        </p:nvPicPr>
        <p:blipFill rotWithShape="1">
          <a:blip r:embed="rId7"/>
          <a:srcRect r="33678"/>
          <a:stretch/>
        </p:blipFill>
        <p:spPr>
          <a:xfrm>
            <a:off x="2306646" y="139908"/>
            <a:ext cx="2244708" cy="1738562"/>
          </a:xfrm>
          <a:prstGeom prst="rect">
            <a:avLst/>
          </a:prstGeom>
        </p:spPr>
      </p:pic>
      <p:sp>
        <p:nvSpPr>
          <p:cNvPr id="28" name="CasellaDiTesto 27">
            <a:extLst>
              <a:ext uri="{FF2B5EF4-FFF2-40B4-BE49-F238E27FC236}">
                <a16:creationId xmlns:a16="http://schemas.microsoft.com/office/drawing/2014/main" id="{86FF2CD9-0750-B848-9E6F-16EE82AC6422}"/>
              </a:ext>
            </a:extLst>
          </p:cNvPr>
          <p:cNvSpPr txBox="1"/>
          <p:nvPr/>
        </p:nvSpPr>
        <p:spPr>
          <a:xfrm>
            <a:off x="692807" y="309375"/>
            <a:ext cx="803105" cy="369332"/>
          </a:xfrm>
          <a:prstGeom prst="rect">
            <a:avLst/>
          </a:prstGeom>
          <a:noFill/>
        </p:spPr>
        <p:txBody>
          <a:bodyPr wrap="none" rtlCol="0">
            <a:spAutoFit/>
          </a:bodyPr>
          <a:lstStyle/>
          <a:p>
            <a:r>
              <a:rPr lang="it-IT" dirty="0" err="1"/>
              <a:t>Before</a:t>
            </a:r>
            <a:endParaRPr lang="it-IT" dirty="0"/>
          </a:p>
        </p:txBody>
      </p:sp>
      <p:sp>
        <p:nvSpPr>
          <p:cNvPr id="29" name="CasellaDiTesto 28">
            <a:extLst>
              <a:ext uri="{FF2B5EF4-FFF2-40B4-BE49-F238E27FC236}">
                <a16:creationId xmlns:a16="http://schemas.microsoft.com/office/drawing/2014/main" id="{062382E1-F340-D04F-9CF0-268A6DA66D63}"/>
              </a:ext>
            </a:extLst>
          </p:cNvPr>
          <p:cNvSpPr txBox="1"/>
          <p:nvPr/>
        </p:nvSpPr>
        <p:spPr>
          <a:xfrm>
            <a:off x="692807" y="1731427"/>
            <a:ext cx="658257" cy="369332"/>
          </a:xfrm>
          <a:prstGeom prst="rect">
            <a:avLst/>
          </a:prstGeom>
          <a:noFill/>
        </p:spPr>
        <p:txBody>
          <a:bodyPr wrap="none" rtlCol="0">
            <a:spAutoFit/>
          </a:bodyPr>
          <a:lstStyle/>
          <a:p>
            <a:r>
              <a:rPr lang="it-IT" dirty="0" err="1"/>
              <a:t>After</a:t>
            </a:r>
            <a:endParaRPr lang="it-IT" dirty="0"/>
          </a:p>
        </p:txBody>
      </p:sp>
      <p:sp>
        <p:nvSpPr>
          <p:cNvPr id="30" name="Rettangolo 29">
            <a:extLst>
              <a:ext uri="{FF2B5EF4-FFF2-40B4-BE49-F238E27FC236}">
                <a16:creationId xmlns:a16="http://schemas.microsoft.com/office/drawing/2014/main" id="{01E12800-C3D5-AA4C-9572-79987C80409B}"/>
              </a:ext>
            </a:extLst>
          </p:cNvPr>
          <p:cNvSpPr/>
          <p:nvPr/>
        </p:nvSpPr>
        <p:spPr>
          <a:xfrm>
            <a:off x="3687" y="3530941"/>
            <a:ext cx="6857608" cy="276999"/>
          </a:xfrm>
          <a:prstGeom prst="rect">
            <a:avLst/>
          </a:prstGeom>
        </p:spPr>
        <p:txBody>
          <a:bodyPr wrap="square">
            <a:spAutoFit/>
          </a:bodyPr>
          <a:lstStyle/>
          <a:p>
            <a:r>
              <a:rPr lang="it-IT" sz="1200" dirty="0"/>
              <a:t>Gene </a:t>
            </a:r>
            <a:r>
              <a:rPr lang="it-IT" sz="1200" dirty="0" err="1"/>
              <a:t>expression</a:t>
            </a:r>
            <a:r>
              <a:rPr lang="it-IT" sz="1200" dirty="0"/>
              <a:t> </a:t>
            </a:r>
            <a:r>
              <a:rPr lang="it-IT" sz="1200" dirty="0" err="1"/>
              <a:t>analysis</a:t>
            </a:r>
            <a:r>
              <a:rPr lang="it-IT" sz="1200" dirty="0"/>
              <a:t> of </a:t>
            </a:r>
            <a:r>
              <a:rPr lang="it-IT" sz="1200" i="1" dirty="0"/>
              <a:t>TYROBP</a:t>
            </a:r>
            <a:r>
              <a:rPr lang="it-IT" sz="1200" dirty="0"/>
              <a:t>, </a:t>
            </a:r>
            <a:r>
              <a:rPr lang="it-IT" sz="1200" i="1" dirty="0"/>
              <a:t>FCGR3A</a:t>
            </a:r>
            <a:r>
              <a:rPr lang="it-IT" sz="1200" dirty="0"/>
              <a:t> and </a:t>
            </a:r>
            <a:r>
              <a:rPr lang="it-IT" sz="1200" i="1" dirty="0"/>
              <a:t>KLRB1</a:t>
            </a:r>
            <a:r>
              <a:rPr lang="it-IT" sz="1200" dirty="0"/>
              <a:t> </a:t>
            </a:r>
            <a:r>
              <a:rPr lang="it-IT" sz="1200" dirty="0" err="1"/>
              <a:t>before</a:t>
            </a:r>
            <a:r>
              <a:rPr lang="it-IT" sz="1200" dirty="0"/>
              <a:t> and </a:t>
            </a:r>
            <a:r>
              <a:rPr lang="it-IT" sz="1200" dirty="0" err="1"/>
              <a:t>after</a:t>
            </a:r>
            <a:r>
              <a:rPr lang="it-IT" sz="1200" dirty="0"/>
              <a:t> the </a:t>
            </a:r>
            <a:r>
              <a:rPr lang="it-IT" sz="1200" dirty="0" err="1"/>
              <a:t>removal</a:t>
            </a:r>
            <a:r>
              <a:rPr lang="it-IT" sz="1200" dirty="0"/>
              <a:t> of NK </a:t>
            </a:r>
            <a:r>
              <a:rPr lang="it-IT" sz="1200" dirty="0" err="1"/>
              <a:t>cells</a:t>
            </a:r>
            <a:r>
              <a:rPr lang="it-IT" sz="1200" dirty="0"/>
              <a:t>. </a:t>
            </a:r>
            <a:endParaRPr lang="it-IT" sz="1200" i="1" dirty="0"/>
          </a:p>
        </p:txBody>
      </p:sp>
    </p:spTree>
    <p:extLst>
      <p:ext uri="{BB962C8B-B14F-4D97-AF65-F5344CB8AC3E}">
        <p14:creationId xmlns:p14="http://schemas.microsoft.com/office/powerpoint/2010/main" val="1733040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rotWithShape="1">
          <a:blip r:embed="rId2">
            <a:extLst>
              <a:ext uri="{28A0092B-C50C-407E-A947-70E740481C1C}">
                <a14:useLocalDpi xmlns:a14="http://schemas.microsoft.com/office/drawing/2010/main" val="0"/>
              </a:ext>
            </a:extLst>
          </a:blip>
          <a:srcRect l="95306" t="28724" b="37138"/>
          <a:stretch/>
        </p:blipFill>
        <p:spPr>
          <a:xfrm>
            <a:off x="4945634" y="-404606"/>
            <a:ext cx="554747" cy="2880423"/>
          </a:xfrm>
          <a:prstGeom prst="rect">
            <a:avLst/>
          </a:prstGeom>
        </p:spPr>
      </p:pic>
      <p:sp>
        <p:nvSpPr>
          <p:cNvPr id="8" name="CasellaDiTesto 7"/>
          <p:cNvSpPr txBox="1"/>
          <p:nvPr/>
        </p:nvSpPr>
        <p:spPr>
          <a:xfrm>
            <a:off x="5222656" y="234850"/>
            <a:ext cx="801823" cy="276999"/>
          </a:xfrm>
          <a:prstGeom prst="rect">
            <a:avLst/>
          </a:prstGeom>
          <a:solidFill>
            <a:schemeClr val="bg1"/>
          </a:solidFill>
          <a:ln>
            <a:solidFill>
              <a:schemeClr val="bg1"/>
            </a:solidFill>
          </a:ln>
        </p:spPr>
        <p:txBody>
          <a:bodyPr wrap="none" rtlCol="0">
            <a:spAutoFit/>
          </a:bodyPr>
          <a:lstStyle/>
          <a:p>
            <a:r>
              <a:rPr lang="it-IT" sz="1200" dirty="0"/>
              <a:t>NAIVE (</a:t>
            </a:r>
            <a:r>
              <a:rPr lang="it-IT" sz="1200" dirty="0" err="1"/>
              <a:t>N</a:t>
            </a:r>
            <a:r>
              <a:rPr lang="it-IT" sz="1200" dirty="0"/>
              <a:t>)</a:t>
            </a:r>
          </a:p>
        </p:txBody>
      </p:sp>
      <p:sp>
        <p:nvSpPr>
          <p:cNvPr id="9" name="CasellaDiTesto 8"/>
          <p:cNvSpPr txBox="1"/>
          <p:nvPr/>
        </p:nvSpPr>
        <p:spPr>
          <a:xfrm>
            <a:off x="5221586" y="1165751"/>
            <a:ext cx="819520" cy="276999"/>
          </a:xfrm>
          <a:prstGeom prst="rect">
            <a:avLst/>
          </a:prstGeom>
          <a:solidFill>
            <a:schemeClr val="bg1"/>
          </a:solidFill>
          <a:ln>
            <a:solidFill>
              <a:schemeClr val="bg1"/>
            </a:solidFill>
          </a:ln>
        </p:spPr>
        <p:txBody>
          <a:bodyPr wrap="none" rtlCol="0">
            <a:spAutoFit/>
          </a:bodyPr>
          <a:lstStyle/>
          <a:p>
            <a:r>
              <a:rPr lang="it-IT" sz="1200" dirty="0" err="1"/>
              <a:t>N</a:t>
            </a:r>
            <a:r>
              <a:rPr lang="it-IT" sz="1200" dirty="0"/>
              <a:t> (GATA3)</a:t>
            </a:r>
          </a:p>
        </p:txBody>
      </p:sp>
      <p:sp>
        <p:nvSpPr>
          <p:cNvPr id="10" name="CasellaDiTesto 9"/>
          <p:cNvSpPr txBox="1"/>
          <p:nvPr/>
        </p:nvSpPr>
        <p:spPr>
          <a:xfrm>
            <a:off x="5221586" y="932257"/>
            <a:ext cx="316112" cy="276999"/>
          </a:xfrm>
          <a:prstGeom prst="rect">
            <a:avLst/>
          </a:prstGeom>
          <a:solidFill>
            <a:schemeClr val="bg1"/>
          </a:solidFill>
          <a:ln>
            <a:solidFill>
              <a:schemeClr val="bg1"/>
            </a:solidFill>
          </a:ln>
        </p:spPr>
        <p:txBody>
          <a:bodyPr wrap="none" rtlCol="0">
            <a:spAutoFit/>
          </a:bodyPr>
          <a:lstStyle/>
          <a:p>
            <a:r>
              <a:rPr lang="it-IT" sz="1200" dirty="0"/>
              <a:t>M</a:t>
            </a:r>
            <a:endParaRPr lang="it-IT" sz="1200" baseline="-25000" dirty="0"/>
          </a:p>
        </p:txBody>
      </p:sp>
      <p:sp>
        <p:nvSpPr>
          <p:cNvPr id="11" name="CasellaDiTesto 10"/>
          <p:cNvSpPr txBox="1"/>
          <p:nvPr/>
        </p:nvSpPr>
        <p:spPr>
          <a:xfrm>
            <a:off x="5227208" y="1397634"/>
            <a:ext cx="976934" cy="276999"/>
          </a:xfrm>
          <a:prstGeom prst="rect">
            <a:avLst/>
          </a:prstGeom>
          <a:solidFill>
            <a:schemeClr val="bg1"/>
          </a:solidFill>
          <a:ln>
            <a:solidFill>
              <a:schemeClr val="bg1"/>
            </a:solidFill>
          </a:ln>
        </p:spPr>
        <p:txBody>
          <a:bodyPr wrap="none" rtlCol="0">
            <a:spAutoFit/>
          </a:bodyPr>
          <a:lstStyle/>
          <a:p>
            <a:r>
              <a:rPr lang="it-IT" sz="1200" dirty="0" err="1"/>
              <a:t>N</a:t>
            </a:r>
            <a:r>
              <a:rPr lang="it-IT" sz="1200" dirty="0"/>
              <a:t> (JUN, FOS)</a:t>
            </a:r>
          </a:p>
        </p:txBody>
      </p:sp>
      <p:sp>
        <p:nvSpPr>
          <p:cNvPr id="12" name="CasellaDiTesto 11"/>
          <p:cNvSpPr txBox="1"/>
          <p:nvPr/>
        </p:nvSpPr>
        <p:spPr>
          <a:xfrm>
            <a:off x="5227208" y="1629517"/>
            <a:ext cx="1114150" cy="276999"/>
          </a:xfrm>
          <a:prstGeom prst="rect">
            <a:avLst/>
          </a:prstGeom>
          <a:solidFill>
            <a:schemeClr val="bg1"/>
          </a:solidFill>
          <a:ln>
            <a:solidFill>
              <a:schemeClr val="bg1"/>
            </a:solidFill>
          </a:ln>
        </p:spPr>
        <p:txBody>
          <a:bodyPr wrap="none" rtlCol="0">
            <a:spAutoFit/>
          </a:bodyPr>
          <a:lstStyle/>
          <a:p>
            <a:r>
              <a:rPr lang="it-IT" sz="1200" dirty="0"/>
              <a:t>ACTIVATED EM</a:t>
            </a:r>
            <a:endParaRPr lang="it-IT" sz="1200" baseline="-25000" dirty="0"/>
          </a:p>
        </p:txBody>
      </p:sp>
      <p:sp>
        <p:nvSpPr>
          <p:cNvPr id="13" name="CasellaDiTesto 12"/>
          <p:cNvSpPr txBox="1"/>
          <p:nvPr/>
        </p:nvSpPr>
        <p:spPr>
          <a:xfrm>
            <a:off x="5221585" y="1844677"/>
            <a:ext cx="519694" cy="276999"/>
          </a:xfrm>
          <a:prstGeom prst="rect">
            <a:avLst/>
          </a:prstGeom>
          <a:solidFill>
            <a:schemeClr val="bg1"/>
          </a:solidFill>
          <a:ln>
            <a:solidFill>
              <a:schemeClr val="bg1"/>
            </a:solidFill>
          </a:ln>
        </p:spPr>
        <p:txBody>
          <a:bodyPr wrap="none" rtlCol="0">
            <a:spAutoFit/>
          </a:bodyPr>
          <a:lstStyle/>
          <a:p>
            <a:r>
              <a:rPr lang="it-IT" sz="1200" dirty="0"/>
              <a:t>MAIT</a:t>
            </a:r>
          </a:p>
        </p:txBody>
      </p:sp>
      <p:sp>
        <p:nvSpPr>
          <p:cNvPr id="14" name="CasellaDiTesto 13"/>
          <p:cNvSpPr txBox="1"/>
          <p:nvPr/>
        </p:nvSpPr>
        <p:spPr>
          <a:xfrm>
            <a:off x="5227208" y="712848"/>
            <a:ext cx="391454" cy="276999"/>
          </a:xfrm>
          <a:prstGeom prst="rect">
            <a:avLst/>
          </a:prstGeom>
          <a:solidFill>
            <a:schemeClr val="bg1"/>
          </a:solidFill>
          <a:ln>
            <a:solidFill>
              <a:schemeClr val="bg1"/>
            </a:solidFill>
          </a:ln>
        </p:spPr>
        <p:txBody>
          <a:bodyPr wrap="none" rtlCol="0">
            <a:spAutoFit/>
          </a:bodyPr>
          <a:lstStyle/>
          <a:p>
            <a:r>
              <a:rPr lang="it-IT" sz="1200" dirty="0"/>
              <a:t>TM</a:t>
            </a:r>
            <a:endParaRPr lang="it-IT" sz="1200" baseline="-25000" dirty="0"/>
          </a:p>
        </p:txBody>
      </p:sp>
      <p:sp>
        <p:nvSpPr>
          <p:cNvPr id="15" name="CasellaDiTesto 14"/>
          <p:cNvSpPr txBox="1"/>
          <p:nvPr/>
        </p:nvSpPr>
        <p:spPr>
          <a:xfrm>
            <a:off x="5227138" y="472593"/>
            <a:ext cx="1214115" cy="276999"/>
          </a:xfrm>
          <a:prstGeom prst="rect">
            <a:avLst/>
          </a:prstGeom>
          <a:solidFill>
            <a:schemeClr val="bg1"/>
          </a:solidFill>
          <a:ln>
            <a:solidFill>
              <a:schemeClr val="bg1"/>
            </a:solidFill>
          </a:ln>
        </p:spPr>
        <p:txBody>
          <a:bodyPr wrap="none" rtlCol="0">
            <a:spAutoFit/>
          </a:bodyPr>
          <a:lstStyle/>
          <a:p>
            <a:r>
              <a:rPr lang="it-IT" sz="1200" dirty="0"/>
              <a:t>CYTOTOX, EMRA</a:t>
            </a:r>
            <a:endParaRPr lang="it-IT" sz="1200" baseline="-25000" dirty="0"/>
          </a:p>
        </p:txBody>
      </p:sp>
      <p:pic>
        <p:nvPicPr>
          <p:cNvPr id="2" name="Immagine 1"/>
          <p:cNvPicPr>
            <a:picLocks noChangeAspect="1"/>
          </p:cNvPicPr>
          <p:nvPr/>
        </p:nvPicPr>
        <p:blipFill rotWithShape="1">
          <a:blip r:embed="rId3">
            <a:extLst>
              <a:ext uri="{28A0092B-C50C-407E-A947-70E740481C1C}">
                <a14:useLocalDpi xmlns:a14="http://schemas.microsoft.com/office/drawing/2010/main" val="0"/>
              </a:ext>
            </a:extLst>
          </a:blip>
          <a:srcRect r="6017"/>
          <a:stretch/>
        </p:blipFill>
        <p:spPr>
          <a:xfrm>
            <a:off x="971619" y="204870"/>
            <a:ext cx="3888732" cy="2193875"/>
          </a:xfrm>
          <a:prstGeom prst="rect">
            <a:avLst/>
          </a:prstGeom>
        </p:spPr>
      </p:pic>
      <p:pic>
        <p:nvPicPr>
          <p:cNvPr id="3" name="Immagine 2"/>
          <p:cNvPicPr>
            <a:picLocks noChangeAspect="1"/>
          </p:cNvPicPr>
          <p:nvPr/>
        </p:nvPicPr>
        <p:blipFill rotWithShape="1">
          <a:blip r:embed="rId4">
            <a:extLst>
              <a:ext uri="{28A0092B-C50C-407E-A947-70E740481C1C}">
                <a14:useLocalDpi xmlns:a14="http://schemas.microsoft.com/office/drawing/2010/main" val="0"/>
              </a:ext>
            </a:extLst>
          </a:blip>
          <a:srcRect r="6281"/>
          <a:stretch/>
        </p:blipFill>
        <p:spPr>
          <a:xfrm>
            <a:off x="956585" y="2768069"/>
            <a:ext cx="4219701" cy="2387305"/>
          </a:xfrm>
          <a:prstGeom prst="rect">
            <a:avLst/>
          </a:prstGeom>
        </p:spPr>
      </p:pic>
      <p:sp>
        <p:nvSpPr>
          <p:cNvPr id="16" name="CasellaDiTesto 15"/>
          <p:cNvSpPr txBox="1"/>
          <p:nvPr/>
        </p:nvSpPr>
        <p:spPr>
          <a:xfrm>
            <a:off x="2542898" y="2337318"/>
            <a:ext cx="1372201" cy="276999"/>
          </a:xfrm>
          <a:prstGeom prst="rect">
            <a:avLst/>
          </a:prstGeom>
          <a:solidFill>
            <a:schemeClr val="bg1"/>
          </a:solidFill>
        </p:spPr>
        <p:txBody>
          <a:bodyPr wrap="square" rtlCol="0">
            <a:spAutoFit/>
          </a:bodyPr>
          <a:lstStyle/>
          <a:p>
            <a:r>
              <a:rPr lang="it-IT" sz="1200" dirty="0"/>
              <a:t>COMPONENT1</a:t>
            </a:r>
          </a:p>
        </p:txBody>
      </p:sp>
      <p:sp>
        <p:nvSpPr>
          <p:cNvPr id="17" name="CasellaDiTesto 16"/>
          <p:cNvSpPr txBox="1"/>
          <p:nvPr/>
        </p:nvSpPr>
        <p:spPr>
          <a:xfrm rot="16200000">
            <a:off x="279366" y="1092628"/>
            <a:ext cx="1232426" cy="276999"/>
          </a:xfrm>
          <a:prstGeom prst="rect">
            <a:avLst/>
          </a:prstGeom>
          <a:solidFill>
            <a:schemeClr val="bg1"/>
          </a:solidFill>
        </p:spPr>
        <p:txBody>
          <a:bodyPr wrap="square" rtlCol="0">
            <a:spAutoFit/>
          </a:bodyPr>
          <a:lstStyle/>
          <a:p>
            <a:r>
              <a:rPr lang="it-IT" sz="1200"/>
              <a:t>COMPONENT2</a:t>
            </a:r>
          </a:p>
        </p:txBody>
      </p:sp>
      <p:sp>
        <p:nvSpPr>
          <p:cNvPr id="20" name="CasellaDiTesto 19"/>
          <p:cNvSpPr txBox="1"/>
          <p:nvPr/>
        </p:nvSpPr>
        <p:spPr>
          <a:xfrm rot="16200000">
            <a:off x="269432" y="3820955"/>
            <a:ext cx="1252294" cy="276999"/>
          </a:xfrm>
          <a:prstGeom prst="rect">
            <a:avLst/>
          </a:prstGeom>
          <a:solidFill>
            <a:schemeClr val="bg1"/>
          </a:solidFill>
        </p:spPr>
        <p:txBody>
          <a:bodyPr wrap="square" rtlCol="0">
            <a:spAutoFit/>
          </a:bodyPr>
          <a:lstStyle/>
          <a:p>
            <a:r>
              <a:rPr lang="it-IT" sz="1200" dirty="0"/>
              <a:t>COMPONENT2</a:t>
            </a:r>
          </a:p>
        </p:txBody>
      </p:sp>
      <p:sp>
        <p:nvSpPr>
          <p:cNvPr id="21" name="Rettangolo 20"/>
          <p:cNvSpPr/>
          <p:nvPr/>
        </p:nvSpPr>
        <p:spPr>
          <a:xfrm>
            <a:off x="1440227" y="3846648"/>
            <a:ext cx="3459611" cy="1514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100"/>
          </a:p>
        </p:txBody>
      </p:sp>
      <p:sp>
        <p:nvSpPr>
          <p:cNvPr id="22" name="Rettangolo 21"/>
          <p:cNvSpPr/>
          <p:nvPr/>
        </p:nvSpPr>
        <p:spPr>
          <a:xfrm>
            <a:off x="1250788" y="2780565"/>
            <a:ext cx="3649050" cy="2007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100"/>
          </a:p>
        </p:txBody>
      </p:sp>
      <p:sp>
        <p:nvSpPr>
          <p:cNvPr id="23" name="CasellaDiTesto 22"/>
          <p:cNvSpPr txBox="1"/>
          <p:nvPr/>
        </p:nvSpPr>
        <p:spPr>
          <a:xfrm>
            <a:off x="392" y="8767173"/>
            <a:ext cx="2418739" cy="369332"/>
          </a:xfrm>
          <a:prstGeom prst="rect">
            <a:avLst/>
          </a:prstGeom>
          <a:noFill/>
        </p:spPr>
        <p:txBody>
          <a:bodyPr wrap="none" rtlCol="0">
            <a:spAutoFit/>
          </a:bodyPr>
          <a:lstStyle/>
          <a:p>
            <a:r>
              <a:rPr lang="it-IT" dirty="0" err="1"/>
              <a:t>Supplementary</a:t>
            </a:r>
            <a:r>
              <a:rPr lang="it-IT" dirty="0"/>
              <a:t> Figure 3</a:t>
            </a:r>
          </a:p>
        </p:txBody>
      </p:sp>
      <p:sp>
        <p:nvSpPr>
          <p:cNvPr id="24" name="CasellaDiTesto 23"/>
          <p:cNvSpPr txBox="1"/>
          <p:nvPr/>
        </p:nvSpPr>
        <p:spPr>
          <a:xfrm>
            <a:off x="60475" y="8078254"/>
            <a:ext cx="6740537" cy="769441"/>
          </a:xfrm>
          <a:prstGeom prst="rect">
            <a:avLst/>
          </a:prstGeom>
          <a:noFill/>
        </p:spPr>
        <p:txBody>
          <a:bodyPr wrap="square" rtlCol="0">
            <a:spAutoFit/>
          </a:bodyPr>
          <a:lstStyle/>
          <a:p>
            <a:r>
              <a:rPr lang="en-GB" sz="1100" dirty="0"/>
              <a:t>Trajectory analysis for the eight CD3</a:t>
            </a:r>
            <a:r>
              <a:rPr lang="en-GB" sz="1100" baseline="30000" dirty="0"/>
              <a:t>+</a:t>
            </a:r>
            <a:r>
              <a:rPr lang="en-GB" sz="1100" dirty="0"/>
              <a:t>CD8</a:t>
            </a:r>
            <a:r>
              <a:rPr lang="en-GB" sz="1100" baseline="30000" dirty="0"/>
              <a:t>+</a:t>
            </a:r>
            <a:r>
              <a:rPr lang="en-GB" sz="1100" dirty="0"/>
              <a:t> T cells clusters. Cell expression profiles in a two-dimensional independent space. Solid black line indicates the main diameter path of the minimum spanning tree (MST) and provides the backbone of Monocle’s </a:t>
            </a:r>
            <a:r>
              <a:rPr lang="en-GB" sz="1100" dirty="0" err="1"/>
              <a:t>pseudotime</a:t>
            </a:r>
            <a:r>
              <a:rPr lang="en-GB" sz="1100" dirty="0"/>
              <a:t> ordering of the cells. </a:t>
            </a:r>
          </a:p>
          <a:p>
            <a:r>
              <a:rPr lang="en-GB" sz="1100" dirty="0"/>
              <a:t>Each dot represents an individual cell </a:t>
            </a:r>
            <a:r>
              <a:rPr lang="en-GB" sz="1100" dirty="0" err="1"/>
              <a:t>colored</a:t>
            </a:r>
            <a:r>
              <a:rPr lang="en-GB" sz="1100" dirty="0"/>
              <a:t> by cluster or by </a:t>
            </a:r>
            <a:r>
              <a:rPr lang="en-GB" sz="1100" dirty="0" err="1"/>
              <a:t>pseudotime</a:t>
            </a:r>
            <a:r>
              <a:rPr lang="en-GB" sz="1100" dirty="0"/>
              <a:t>. </a:t>
            </a:r>
            <a:endParaRPr lang="it-IT" sz="1100" dirty="0"/>
          </a:p>
        </p:txBody>
      </p:sp>
      <p:pic>
        <p:nvPicPr>
          <p:cNvPr id="27" name="Immagine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8936" y="5346053"/>
            <a:ext cx="4430028" cy="2531444"/>
          </a:xfrm>
          <a:prstGeom prst="rect">
            <a:avLst/>
          </a:prstGeom>
        </p:spPr>
      </p:pic>
      <p:sp>
        <p:nvSpPr>
          <p:cNvPr id="30" name="CasellaDiTesto 29"/>
          <p:cNvSpPr txBox="1"/>
          <p:nvPr/>
        </p:nvSpPr>
        <p:spPr>
          <a:xfrm>
            <a:off x="2620086" y="7791177"/>
            <a:ext cx="1249548" cy="276999"/>
          </a:xfrm>
          <a:prstGeom prst="rect">
            <a:avLst/>
          </a:prstGeom>
          <a:solidFill>
            <a:schemeClr val="bg1"/>
          </a:solidFill>
        </p:spPr>
        <p:txBody>
          <a:bodyPr wrap="square" rtlCol="0">
            <a:spAutoFit/>
          </a:bodyPr>
          <a:lstStyle/>
          <a:p>
            <a:r>
              <a:rPr lang="it-IT" sz="1200" dirty="0"/>
              <a:t>COMPONENT1</a:t>
            </a:r>
          </a:p>
        </p:txBody>
      </p:sp>
      <p:sp>
        <p:nvSpPr>
          <p:cNvPr id="31" name="CasellaDiTesto 30"/>
          <p:cNvSpPr txBox="1"/>
          <p:nvPr/>
        </p:nvSpPr>
        <p:spPr>
          <a:xfrm rot="16200000">
            <a:off x="280913" y="6318378"/>
            <a:ext cx="1232426" cy="276999"/>
          </a:xfrm>
          <a:prstGeom prst="rect">
            <a:avLst/>
          </a:prstGeom>
          <a:solidFill>
            <a:schemeClr val="bg1"/>
          </a:solidFill>
        </p:spPr>
        <p:txBody>
          <a:bodyPr wrap="square" rtlCol="0">
            <a:spAutoFit/>
          </a:bodyPr>
          <a:lstStyle/>
          <a:p>
            <a:r>
              <a:rPr lang="it-IT" sz="1200"/>
              <a:t>COMPONENT2</a:t>
            </a:r>
          </a:p>
        </p:txBody>
      </p:sp>
      <p:sp>
        <p:nvSpPr>
          <p:cNvPr id="32" name="CasellaDiTesto 31"/>
          <p:cNvSpPr txBox="1"/>
          <p:nvPr/>
        </p:nvSpPr>
        <p:spPr>
          <a:xfrm>
            <a:off x="2552429" y="5088625"/>
            <a:ext cx="1249548" cy="276999"/>
          </a:xfrm>
          <a:prstGeom prst="rect">
            <a:avLst/>
          </a:prstGeom>
          <a:solidFill>
            <a:schemeClr val="bg1"/>
          </a:solidFill>
        </p:spPr>
        <p:txBody>
          <a:bodyPr wrap="square" rtlCol="0">
            <a:spAutoFit/>
          </a:bodyPr>
          <a:lstStyle/>
          <a:p>
            <a:r>
              <a:rPr lang="it-IT" sz="1200" dirty="0"/>
              <a:t>COMPONENT1</a:t>
            </a:r>
          </a:p>
        </p:txBody>
      </p:sp>
      <p:sp>
        <p:nvSpPr>
          <p:cNvPr id="33" name="CasellaDiTesto 32"/>
          <p:cNvSpPr txBox="1"/>
          <p:nvPr/>
        </p:nvSpPr>
        <p:spPr>
          <a:xfrm>
            <a:off x="5001140" y="6086292"/>
            <a:ext cx="1249548" cy="246221"/>
          </a:xfrm>
          <a:prstGeom prst="rect">
            <a:avLst/>
          </a:prstGeom>
          <a:solidFill>
            <a:schemeClr val="bg1"/>
          </a:solidFill>
        </p:spPr>
        <p:txBody>
          <a:bodyPr wrap="square" rtlCol="0">
            <a:spAutoFit/>
          </a:bodyPr>
          <a:lstStyle/>
          <a:p>
            <a:r>
              <a:rPr lang="it-IT" sz="1000"/>
              <a:t>PSEUDOTIME</a:t>
            </a:r>
            <a:endParaRPr lang="it-IT" sz="1000" dirty="0"/>
          </a:p>
        </p:txBody>
      </p:sp>
      <p:sp>
        <p:nvSpPr>
          <p:cNvPr id="34" name="CasellaDiTesto 33"/>
          <p:cNvSpPr txBox="1"/>
          <p:nvPr/>
        </p:nvSpPr>
        <p:spPr>
          <a:xfrm>
            <a:off x="1206945" y="2756114"/>
            <a:ext cx="646331" cy="230832"/>
          </a:xfrm>
          <a:prstGeom prst="rect">
            <a:avLst/>
          </a:prstGeom>
          <a:solidFill>
            <a:schemeClr val="bg1"/>
          </a:solidFill>
          <a:ln>
            <a:solidFill>
              <a:schemeClr val="bg1"/>
            </a:solidFill>
          </a:ln>
        </p:spPr>
        <p:txBody>
          <a:bodyPr wrap="none" rtlCol="0">
            <a:spAutoFit/>
          </a:bodyPr>
          <a:lstStyle/>
          <a:p>
            <a:r>
              <a:rPr lang="it-IT" sz="900" dirty="0"/>
              <a:t>NAIVE (</a:t>
            </a:r>
            <a:r>
              <a:rPr lang="it-IT" sz="900" dirty="0" err="1"/>
              <a:t>N</a:t>
            </a:r>
            <a:r>
              <a:rPr lang="it-IT" sz="900" dirty="0"/>
              <a:t>)</a:t>
            </a:r>
          </a:p>
        </p:txBody>
      </p:sp>
      <p:sp>
        <p:nvSpPr>
          <p:cNvPr id="35" name="CasellaDiTesto 34"/>
          <p:cNvSpPr txBox="1"/>
          <p:nvPr/>
        </p:nvSpPr>
        <p:spPr>
          <a:xfrm>
            <a:off x="2060882" y="2752170"/>
            <a:ext cx="966931" cy="230832"/>
          </a:xfrm>
          <a:prstGeom prst="rect">
            <a:avLst/>
          </a:prstGeom>
          <a:solidFill>
            <a:schemeClr val="bg1"/>
          </a:solidFill>
          <a:ln>
            <a:solidFill>
              <a:schemeClr val="bg1"/>
            </a:solidFill>
          </a:ln>
        </p:spPr>
        <p:txBody>
          <a:bodyPr wrap="none" rtlCol="0">
            <a:spAutoFit/>
          </a:bodyPr>
          <a:lstStyle/>
          <a:p>
            <a:r>
              <a:rPr lang="it-IT" sz="900" dirty="0"/>
              <a:t>CYTOTOX, EMRA</a:t>
            </a:r>
            <a:endParaRPr lang="it-IT" sz="900" baseline="-25000" dirty="0"/>
          </a:p>
        </p:txBody>
      </p:sp>
      <p:sp>
        <p:nvSpPr>
          <p:cNvPr id="36" name="CasellaDiTesto 35"/>
          <p:cNvSpPr txBox="1"/>
          <p:nvPr/>
        </p:nvSpPr>
        <p:spPr>
          <a:xfrm>
            <a:off x="3494393" y="2762659"/>
            <a:ext cx="340158" cy="230832"/>
          </a:xfrm>
          <a:prstGeom prst="rect">
            <a:avLst/>
          </a:prstGeom>
          <a:solidFill>
            <a:schemeClr val="bg1"/>
          </a:solidFill>
          <a:ln>
            <a:solidFill>
              <a:schemeClr val="bg1"/>
            </a:solidFill>
          </a:ln>
        </p:spPr>
        <p:txBody>
          <a:bodyPr wrap="none" rtlCol="0">
            <a:spAutoFit/>
          </a:bodyPr>
          <a:lstStyle/>
          <a:p>
            <a:r>
              <a:rPr lang="it-IT" sz="900" dirty="0"/>
              <a:t>TM</a:t>
            </a:r>
            <a:endParaRPr lang="it-IT" sz="900" baseline="-25000" dirty="0"/>
          </a:p>
        </p:txBody>
      </p:sp>
      <p:sp>
        <p:nvSpPr>
          <p:cNvPr id="37" name="CasellaDiTesto 36"/>
          <p:cNvSpPr txBox="1"/>
          <p:nvPr/>
        </p:nvSpPr>
        <p:spPr>
          <a:xfrm>
            <a:off x="4586262" y="2762798"/>
            <a:ext cx="284052" cy="230832"/>
          </a:xfrm>
          <a:prstGeom prst="rect">
            <a:avLst/>
          </a:prstGeom>
          <a:solidFill>
            <a:schemeClr val="bg1"/>
          </a:solidFill>
          <a:ln>
            <a:solidFill>
              <a:schemeClr val="bg1"/>
            </a:solidFill>
          </a:ln>
        </p:spPr>
        <p:txBody>
          <a:bodyPr wrap="none" rtlCol="0">
            <a:spAutoFit/>
          </a:bodyPr>
          <a:lstStyle/>
          <a:p>
            <a:r>
              <a:rPr lang="it-IT" sz="900" dirty="0"/>
              <a:t>M</a:t>
            </a:r>
            <a:endParaRPr lang="it-IT" sz="900" baseline="-25000" dirty="0"/>
          </a:p>
        </p:txBody>
      </p:sp>
      <p:sp>
        <p:nvSpPr>
          <p:cNvPr id="38" name="CasellaDiTesto 37"/>
          <p:cNvSpPr txBox="1"/>
          <p:nvPr/>
        </p:nvSpPr>
        <p:spPr>
          <a:xfrm>
            <a:off x="1250788" y="3951800"/>
            <a:ext cx="675185" cy="230832"/>
          </a:xfrm>
          <a:prstGeom prst="rect">
            <a:avLst/>
          </a:prstGeom>
          <a:solidFill>
            <a:schemeClr val="bg1"/>
          </a:solidFill>
          <a:ln>
            <a:solidFill>
              <a:schemeClr val="bg1"/>
            </a:solidFill>
          </a:ln>
        </p:spPr>
        <p:txBody>
          <a:bodyPr wrap="none" rtlCol="0">
            <a:spAutoFit/>
          </a:bodyPr>
          <a:lstStyle/>
          <a:p>
            <a:r>
              <a:rPr lang="it-IT" sz="900" dirty="0" err="1"/>
              <a:t>N</a:t>
            </a:r>
            <a:r>
              <a:rPr lang="it-IT" sz="900" dirty="0"/>
              <a:t> (GATA3)</a:t>
            </a:r>
          </a:p>
        </p:txBody>
      </p:sp>
      <p:sp>
        <p:nvSpPr>
          <p:cNvPr id="39" name="CasellaDiTesto 38"/>
          <p:cNvSpPr txBox="1"/>
          <p:nvPr/>
        </p:nvSpPr>
        <p:spPr>
          <a:xfrm>
            <a:off x="2046196" y="3933356"/>
            <a:ext cx="776175" cy="230832"/>
          </a:xfrm>
          <a:prstGeom prst="rect">
            <a:avLst/>
          </a:prstGeom>
          <a:solidFill>
            <a:schemeClr val="bg1"/>
          </a:solidFill>
          <a:ln>
            <a:solidFill>
              <a:schemeClr val="bg1"/>
            </a:solidFill>
          </a:ln>
        </p:spPr>
        <p:txBody>
          <a:bodyPr wrap="none" rtlCol="0">
            <a:spAutoFit/>
          </a:bodyPr>
          <a:lstStyle/>
          <a:p>
            <a:r>
              <a:rPr lang="it-IT" sz="900" dirty="0" err="1"/>
              <a:t>N</a:t>
            </a:r>
            <a:r>
              <a:rPr lang="it-IT" sz="900" dirty="0"/>
              <a:t> (JUN, FOS)</a:t>
            </a:r>
          </a:p>
        </p:txBody>
      </p:sp>
      <p:sp>
        <p:nvSpPr>
          <p:cNvPr id="40" name="CasellaDiTesto 39"/>
          <p:cNvSpPr txBox="1"/>
          <p:nvPr/>
        </p:nvSpPr>
        <p:spPr>
          <a:xfrm>
            <a:off x="3351055" y="3955625"/>
            <a:ext cx="894797" cy="230832"/>
          </a:xfrm>
          <a:prstGeom prst="rect">
            <a:avLst/>
          </a:prstGeom>
          <a:solidFill>
            <a:schemeClr val="bg1"/>
          </a:solidFill>
          <a:ln>
            <a:solidFill>
              <a:schemeClr val="bg1"/>
            </a:solidFill>
          </a:ln>
        </p:spPr>
        <p:txBody>
          <a:bodyPr wrap="none" rtlCol="0">
            <a:spAutoFit/>
          </a:bodyPr>
          <a:lstStyle/>
          <a:p>
            <a:r>
              <a:rPr lang="it-IT" sz="900" dirty="0"/>
              <a:t>ACTIVATED EM</a:t>
            </a:r>
            <a:endParaRPr lang="it-IT" sz="900" baseline="-25000" dirty="0"/>
          </a:p>
        </p:txBody>
      </p:sp>
      <p:sp>
        <p:nvSpPr>
          <p:cNvPr id="41" name="CasellaDiTesto 40"/>
          <p:cNvSpPr txBox="1"/>
          <p:nvPr/>
        </p:nvSpPr>
        <p:spPr>
          <a:xfrm>
            <a:off x="4522300" y="3899556"/>
            <a:ext cx="436338" cy="230832"/>
          </a:xfrm>
          <a:prstGeom prst="rect">
            <a:avLst/>
          </a:prstGeom>
          <a:solidFill>
            <a:schemeClr val="bg1"/>
          </a:solidFill>
          <a:ln>
            <a:solidFill>
              <a:schemeClr val="bg1"/>
            </a:solidFill>
          </a:ln>
        </p:spPr>
        <p:txBody>
          <a:bodyPr wrap="none" rtlCol="0">
            <a:spAutoFit/>
          </a:bodyPr>
          <a:lstStyle/>
          <a:p>
            <a:r>
              <a:rPr lang="it-IT" sz="900" dirty="0"/>
              <a:t>MAIT</a:t>
            </a:r>
          </a:p>
        </p:txBody>
      </p:sp>
    </p:spTree>
    <p:extLst>
      <p:ext uri="{BB962C8B-B14F-4D97-AF65-F5344CB8AC3E}">
        <p14:creationId xmlns:p14="http://schemas.microsoft.com/office/powerpoint/2010/main" val="1554340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rotWithShape="1">
          <a:blip r:embed="rId2">
            <a:extLst>
              <a:ext uri="{28A0092B-C50C-407E-A947-70E740481C1C}">
                <a14:useLocalDpi xmlns:a14="http://schemas.microsoft.com/office/drawing/2010/main" val="0"/>
              </a:ext>
            </a:extLst>
          </a:blip>
          <a:srcRect r="3726"/>
          <a:stretch/>
        </p:blipFill>
        <p:spPr>
          <a:xfrm>
            <a:off x="76459" y="188607"/>
            <a:ext cx="5296432" cy="3562498"/>
          </a:xfrm>
          <a:prstGeom prst="rect">
            <a:avLst/>
          </a:prstGeom>
        </p:spPr>
      </p:pic>
      <p:sp>
        <p:nvSpPr>
          <p:cNvPr id="3" name="CasellaDiTesto 2"/>
          <p:cNvSpPr txBox="1"/>
          <p:nvPr/>
        </p:nvSpPr>
        <p:spPr>
          <a:xfrm rot="16200000">
            <a:off x="-294797" y="1783308"/>
            <a:ext cx="742511" cy="304978"/>
          </a:xfrm>
          <a:prstGeom prst="rect">
            <a:avLst/>
          </a:prstGeom>
          <a:solidFill>
            <a:schemeClr val="bg1"/>
          </a:solidFill>
          <a:ln>
            <a:solidFill>
              <a:schemeClr val="bg1"/>
            </a:solidFill>
          </a:ln>
        </p:spPr>
        <p:txBody>
          <a:bodyPr wrap="none" rtlCol="0">
            <a:spAutoFit/>
          </a:bodyPr>
          <a:lstStyle/>
          <a:p>
            <a:r>
              <a:rPr lang="it-IT" sz="1400" dirty="0"/>
              <a:t>UMAP2</a:t>
            </a:r>
          </a:p>
        </p:txBody>
      </p:sp>
      <p:sp>
        <p:nvSpPr>
          <p:cNvPr id="4" name="CasellaDiTesto 3"/>
          <p:cNvSpPr txBox="1"/>
          <p:nvPr/>
        </p:nvSpPr>
        <p:spPr>
          <a:xfrm>
            <a:off x="2753430" y="3604766"/>
            <a:ext cx="735758" cy="307777"/>
          </a:xfrm>
          <a:prstGeom prst="rect">
            <a:avLst/>
          </a:prstGeom>
          <a:solidFill>
            <a:schemeClr val="bg1"/>
          </a:solidFill>
          <a:ln>
            <a:solidFill>
              <a:schemeClr val="bg1"/>
            </a:solidFill>
          </a:ln>
        </p:spPr>
        <p:txBody>
          <a:bodyPr wrap="none" rtlCol="0">
            <a:spAutoFit/>
          </a:bodyPr>
          <a:lstStyle/>
          <a:p>
            <a:r>
              <a:rPr lang="it-IT" sz="1400" dirty="0"/>
              <a:t>UMAP1</a:t>
            </a:r>
          </a:p>
        </p:txBody>
      </p:sp>
      <p:sp>
        <p:nvSpPr>
          <p:cNvPr id="5" name="CasellaDiTesto 4"/>
          <p:cNvSpPr txBox="1"/>
          <p:nvPr/>
        </p:nvSpPr>
        <p:spPr>
          <a:xfrm>
            <a:off x="1027632" y="134914"/>
            <a:ext cx="389198" cy="219509"/>
          </a:xfrm>
          <a:prstGeom prst="rect">
            <a:avLst/>
          </a:prstGeom>
          <a:solidFill>
            <a:schemeClr val="bg1"/>
          </a:solidFill>
          <a:ln>
            <a:solidFill>
              <a:schemeClr val="bg1"/>
            </a:solidFill>
          </a:ln>
        </p:spPr>
        <p:txBody>
          <a:bodyPr wrap="none" rtlCol="0">
            <a:spAutoFit/>
          </a:bodyPr>
          <a:lstStyle/>
          <a:p>
            <a:r>
              <a:rPr lang="it-IT" sz="1200"/>
              <a:t>NR T0</a:t>
            </a:r>
            <a:endParaRPr lang="it-IT" sz="1200" dirty="0"/>
          </a:p>
        </p:txBody>
      </p:sp>
      <p:sp>
        <p:nvSpPr>
          <p:cNvPr id="6" name="CasellaDiTesto 5"/>
          <p:cNvSpPr txBox="1"/>
          <p:nvPr/>
        </p:nvSpPr>
        <p:spPr>
          <a:xfrm>
            <a:off x="2749078" y="134913"/>
            <a:ext cx="389198" cy="219509"/>
          </a:xfrm>
          <a:prstGeom prst="rect">
            <a:avLst/>
          </a:prstGeom>
          <a:solidFill>
            <a:schemeClr val="bg1"/>
          </a:solidFill>
          <a:ln>
            <a:solidFill>
              <a:schemeClr val="bg1"/>
            </a:solidFill>
          </a:ln>
        </p:spPr>
        <p:txBody>
          <a:bodyPr wrap="none" rtlCol="0">
            <a:spAutoFit/>
          </a:bodyPr>
          <a:lstStyle/>
          <a:p>
            <a:r>
              <a:rPr lang="it-IT" sz="1200" dirty="0"/>
              <a:t>NR T1</a:t>
            </a:r>
          </a:p>
        </p:txBody>
      </p:sp>
      <p:sp>
        <p:nvSpPr>
          <p:cNvPr id="7" name="CasellaDiTesto 6"/>
          <p:cNvSpPr txBox="1"/>
          <p:nvPr/>
        </p:nvSpPr>
        <p:spPr>
          <a:xfrm>
            <a:off x="1065418" y="1826044"/>
            <a:ext cx="319698" cy="219509"/>
          </a:xfrm>
          <a:prstGeom prst="rect">
            <a:avLst/>
          </a:prstGeom>
          <a:solidFill>
            <a:schemeClr val="bg1"/>
          </a:solidFill>
          <a:ln>
            <a:solidFill>
              <a:schemeClr val="bg1"/>
            </a:solidFill>
          </a:ln>
        </p:spPr>
        <p:txBody>
          <a:bodyPr wrap="none" rtlCol="0">
            <a:spAutoFit/>
          </a:bodyPr>
          <a:lstStyle/>
          <a:p>
            <a:r>
              <a:rPr lang="it-IT" sz="1200" dirty="0" err="1"/>
              <a:t>R</a:t>
            </a:r>
            <a:r>
              <a:rPr lang="it-IT" sz="1200" dirty="0"/>
              <a:t> T0</a:t>
            </a:r>
          </a:p>
        </p:txBody>
      </p:sp>
      <p:sp>
        <p:nvSpPr>
          <p:cNvPr id="8" name="CasellaDiTesto 7"/>
          <p:cNvSpPr txBox="1"/>
          <p:nvPr/>
        </p:nvSpPr>
        <p:spPr>
          <a:xfrm>
            <a:off x="4314432" y="134912"/>
            <a:ext cx="389198" cy="219509"/>
          </a:xfrm>
          <a:prstGeom prst="rect">
            <a:avLst/>
          </a:prstGeom>
          <a:solidFill>
            <a:schemeClr val="bg1"/>
          </a:solidFill>
          <a:ln>
            <a:solidFill>
              <a:schemeClr val="bg1"/>
            </a:solidFill>
          </a:ln>
        </p:spPr>
        <p:txBody>
          <a:bodyPr wrap="none" rtlCol="0">
            <a:spAutoFit/>
          </a:bodyPr>
          <a:lstStyle/>
          <a:p>
            <a:r>
              <a:rPr lang="it-IT" sz="1200" dirty="0"/>
              <a:t>NR T2</a:t>
            </a:r>
          </a:p>
        </p:txBody>
      </p:sp>
      <p:sp>
        <p:nvSpPr>
          <p:cNvPr id="9" name="CasellaDiTesto 8"/>
          <p:cNvSpPr txBox="1"/>
          <p:nvPr/>
        </p:nvSpPr>
        <p:spPr>
          <a:xfrm>
            <a:off x="2724675" y="1808007"/>
            <a:ext cx="319698" cy="219509"/>
          </a:xfrm>
          <a:prstGeom prst="rect">
            <a:avLst/>
          </a:prstGeom>
          <a:solidFill>
            <a:schemeClr val="bg1"/>
          </a:solidFill>
          <a:ln>
            <a:solidFill>
              <a:schemeClr val="bg1"/>
            </a:solidFill>
          </a:ln>
        </p:spPr>
        <p:txBody>
          <a:bodyPr wrap="none" rtlCol="0">
            <a:spAutoFit/>
          </a:bodyPr>
          <a:lstStyle/>
          <a:p>
            <a:r>
              <a:rPr lang="it-IT" sz="1200" dirty="0" err="1"/>
              <a:t>R</a:t>
            </a:r>
            <a:r>
              <a:rPr lang="it-IT" sz="1200" dirty="0"/>
              <a:t> T1</a:t>
            </a:r>
          </a:p>
        </p:txBody>
      </p:sp>
      <p:sp>
        <p:nvSpPr>
          <p:cNvPr id="10" name="CasellaDiTesto 9"/>
          <p:cNvSpPr txBox="1"/>
          <p:nvPr/>
        </p:nvSpPr>
        <p:spPr>
          <a:xfrm>
            <a:off x="4383932" y="1798859"/>
            <a:ext cx="319698" cy="219509"/>
          </a:xfrm>
          <a:prstGeom prst="rect">
            <a:avLst/>
          </a:prstGeom>
          <a:solidFill>
            <a:schemeClr val="bg1"/>
          </a:solidFill>
          <a:ln>
            <a:solidFill>
              <a:schemeClr val="bg1"/>
            </a:solidFill>
          </a:ln>
        </p:spPr>
        <p:txBody>
          <a:bodyPr wrap="none" rtlCol="0">
            <a:spAutoFit/>
          </a:bodyPr>
          <a:lstStyle/>
          <a:p>
            <a:r>
              <a:rPr lang="it-IT" sz="1200" dirty="0" err="1"/>
              <a:t>R</a:t>
            </a:r>
            <a:r>
              <a:rPr lang="it-IT" sz="1200" dirty="0"/>
              <a:t> T2</a:t>
            </a:r>
          </a:p>
        </p:txBody>
      </p:sp>
      <p:grpSp>
        <p:nvGrpSpPr>
          <p:cNvPr id="22" name="Gruppo 21"/>
          <p:cNvGrpSpPr/>
          <p:nvPr/>
        </p:nvGrpSpPr>
        <p:grpSpPr>
          <a:xfrm>
            <a:off x="172387" y="4313366"/>
            <a:ext cx="6503973" cy="3868538"/>
            <a:chOff x="372932" y="1102995"/>
            <a:chExt cx="8557032" cy="5046307"/>
          </a:xfrm>
        </p:grpSpPr>
        <p:pic>
          <p:nvPicPr>
            <p:cNvPr id="23" name="Immagine 22"/>
            <p:cNvPicPr>
              <a:picLocks noChangeAspect="1"/>
            </p:cNvPicPr>
            <p:nvPr/>
          </p:nvPicPr>
          <p:blipFill>
            <a:blip r:embed="rId3"/>
            <a:stretch>
              <a:fillRect/>
            </a:stretch>
          </p:blipFill>
          <p:spPr>
            <a:xfrm>
              <a:off x="705053" y="1349351"/>
              <a:ext cx="2476500" cy="2222500"/>
            </a:xfrm>
            <a:prstGeom prst="rect">
              <a:avLst/>
            </a:prstGeom>
          </p:spPr>
        </p:pic>
        <p:sp>
          <p:nvSpPr>
            <p:cNvPr id="24" name="CasellaDiTesto 23"/>
            <p:cNvSpPr txBox="1"/>
            <p:nvPr/>
          </p:nvSpPr>
          <p:spPr>
            <a:xfrm rot="16200000">
              <a:off x="-200424" y="2278380"/>
              <a:ext cx="1511150" cy="364437"/>
            </a:xfrm>
            <a:prstGeom prst="rect">
              <a:avLst/>
            </a:prstGeom>
            <a:noFill/>
          </p:spPr>
          <p:txBody>
            <a:bodyPr wrap="none" rtlCol="0">
              <a:spAutoFit/>
            </a:bodyPr>
            <a:lstStyle/>
            <a:p>
              <a:r>
                <a:rPr lang="it-IT" sz="1200" dirty="0" err="1"/>
                <a:t>proportion</a:t>
              </a:r>
              <a:r>
                <a:rPr lang="it-IT" sz="1200" dirty="0"/>
                <a:t> of </a:t>
              </a:r>
              <a:r>
                <a:rPr lang="it-IT" sz="1200" dirty="0" err="1"/>
                <a:t>N</a:t>
              </a:r>
              <a:endParaRPr lang="it-IT" sz="1200" dirty="0"/>
            </a:p>
          </p:txBody>
        </p:sp>
        <p:pic>
          <p:nvPicPr>
            <p:cNvPr id="25" name="Immagine 24"/>
            <p:cNvPicPr>
              <a:picLocks noChangeAspect="1"/>
            </p:cNvPicPr>
            <p:nvPr/>
          </p:nvPicPr>
          <p:blipFill>
            <a:blip r:embed="rId4"/>
            <a:stretch>
              <a:fillRect/>
            </a:stretch>
          </p:blipFill>
          <p:spPr>
            <a:xfrm>
              <a:off x="705053" y="3916852"/>
              <a:ext cx="2476500" cy="2222500"/>
            </a:xfrm>
            <a:prstGeom prst="rect">
              <a:avLst/>
            </a:prstGeom>
          </p:spPr>
        </p:pic>
        <p:sp>
          <p:nvSpPr>
            <p:cNvPr id="26" name="CasellaDiTesto 25"/>
            <p:cNvSpPr txBox="1"/>
            <p:nvPr/>
          </p:nvSpPr>
          <p:spPr>
            <a:xfrm rot="16200000">
              <a:off x="-270472" y="4819759"/>
              <a:ext cx="1651247" cy="364437"/>
            </a:xfrm>
            <a:prstGeom prst="rect">
              <a:avLst/>
            </a:prstGeom>
            <a:noFill/>
          </p:spPr>
          <p:txBody>
            <a:bodyPr wrap="none" rtlCol="0">
              <a:spAutoFit/>
            </a:bodyPr>
            <a:lstStyle/>
            <a:p>
              <a:r>
                <a:rPr lang="it-IT" sz="1200" dirty="0" err="1"/>
                <a:t>proportion</a:t>
              </a:r>
              <a:r>
                <a:rPr lang="it-IT" sz="1200" dirty="0"/>
                <a:t> of TM</a:t>
              </a:r>
            </a:p>
          </p:txBody>
        </p:sp>
        <p:pic>
          <p:nvPicPr>
            <p:cNvPr id="27" name="Immagine 26"/>
            <p:cNvPicPr>
              <a:picLocks noChangeAspect="1"/>
            </p:cNvPicPr>
            <p:nvPr/>
          </p:nvPicPr>
          <p:blipFill>
            <a:blip r:embed="rId5"/>
            <a:stretch>
              <a:fillRect/>
            </a:stretch>
          </p:blipFill>
          <p:spPr>
            <a:xfrm>
              <a:off x="3410137" y="3916852"/>
              <a:ext cx="2514600" cy="2222500"/>
            </a:xfrm>
            <a:prstGeom prst="rect">
              <a:avLst/>
            </a:prstGeom>
          </p:spPr>
        </p:pic>
        <p:sp>
          <p:nvSpPr>
            <p:cNvPr id="28" name="CasellaDiTesto 27"/>
            <p:cNvSpPr txBox="1"/>
            <p:nvPr/>
          </p:nvSpPr>
          <p:spPr>
            <a:xfrm rot="16200000">
              <a:off x="2354289" y="4763654"/>
              <a:ext cx="1552970" cy="364437"/>
            </a:xfrm>
            <a:prstGeom prst="rect">
              <a:avLst/>
            </a:prstGeom>
            <a:noFill/>
          </p:spPr>
          <p:txBody>
            <a:bodyPr wrap="none" rtlCol="0">
              <a:spAutoFit/>
            </a:bodyPr>
            <a:lstStyle/>
            <a:p>
              <a:r>
                <a:rPr lang="it-IT" sz="1200" dirty="0" err="1"/>
                <a:t>proportion</a:t>
              </a:r>
              <a:r>
                <a:rPr lang="it-IT" sz="1200" dirty="0"/>
                <a:t> of M</a:t>
              </a:r>
            </a:p>
          </p:txBody>
        </p:sp>
        <p:pic>
          <p:nvPicPr>
            <p:cNvPr id="29" name="Immagine 28"/>
            <p:cNvPicPr>
              <a:picLocks noChangeAspect="1"/>
            </p:cNvPicPr>
            <p:nvPr/>
          </p:nvPicPr>
          <p:blipFill>
            <a:blip r:embed="rId6"/>
            <a:stretch>
              <a:fillRect/>
            </a:stretch>
          </p:blipFill>
          <p:spPr>
            <a:xfrm>
              <a:off x="3354150" y="1349351"/>
              <a:ext cx="2514600" cy="2222500"/>
            </a:xfrm>
            <a:prstGeom prst="rect">
              <a:avLst/>
            </a:prstGeom>
          </p:spPr>
        </p:pic>
        <p:sp>
          <p:nvSpPr>
            <p:cNvPr id="30" name="CasellaDiTesto 29"/>
            <p:cNvSpPr txBox="1"/>
            <p:nvPr/>
          </p:nvSpPr>
          <p:spPr>
            <a:xfrm rot="16200000">
              <a:off x="2014710" y="2158886"/>
              <a:ext cx="2209637" cy="364437"/>
            </a:xfrm>
            <a:prstGeom prst="rect">
              <a:avLst/>
            </a:prstGeom>
            <a:noFill/>
          </p:spPr>
          <p:txBody>
            <a:bodyPr wrap="none" rtlCol="0">
              <a:spAutoFit/>
            </a:bodyPr>
            <a:lstStyle/>
            <a:p>
              <a:r>
                <a:rPr lang="it-IT" sz="1200" dirty="0" err="1"/>
                <a:t>proportion</a:t>
              </a:r>
              <a:r>
                <a:rPr lang="it-IT" sz="1200" dirty="0"/>
                <a:t> of </a:t>
              </a:r>
              <a:r>
                <a:rPr lang="it-IT" sz="1200" dirty="0" err="1"/>
                <a:t>N</a:t>
              </a:r>
              <a:r>
                <a:rPr lang="it-IT" sz="1200" dirty="0"/>
                <a:t> (GATA3)</a:t>
              </a:r>
            </a:p>
          </p:txBody>
        </p:sp>
        <p:pic>
          <p:nvPicPr>
            <p:cNvPr id="31" name="Immagine 30"/>
            <p:cNvPicPr>
              <a:picLocks noChangeAspect="1"/>
            </p:cNvPicPr>
            <p:nvPr/>
          </p:nvPicPr>
          <p:blipFill>
            <a:blip r:embed="rId7"/>
            <a:stretch>
              <a:fillRect/>
            </a:stretch>
          </p:blipFill>
          <p:spPr>
            <a:xfrm>
              <a:off x="6218358" y="1342820"/>
              <a:ext cx="2514600" cy="2222500"/>
            </a:xfrm>
            <a:prstGeom prst="rect">
              <a:avLst/>
            </a:prstGeom>
          </p:spPr>
        </p:pic>
        <p:sp>
          <p:nvSpPr>
            <p:cNvPr id="32" name="CasellaDiTesto 31"/>
            <p:cNvSpPr txBox="1"/>
            <p:nvPr/>
          </p:nvSpPr>
          <p:spPr>
            <a:xfrm rot="16200000">
              <a:off x="4834090" y="2105264"/>
              <a:ext cx="2368976" cy="364437"/>
            </a:xfrm>
            <a:prstGeom prst="rect">
              <a:avLst/>
            </a:prstGeom>
            <a:noFill/>
          </p:spPr>
          <p:txBody>
            <a:bodyPr wrap="none" rtlCol="0">
              <a:spAutoFit/>
            </a:bodyPr>
            <a:lstStyle/>
            <a:p>
              <a:r>
                <a:rPr lang="it-IT" sz="1200" dirty="0" err="1"/>
                <a:t>proportion</a:t>
              </a:r>
              <a:r>
                <a:rPr lang="it-IT" sz="1200" dirty="0"/>
                <a:t> of </a:t>
              </a:r>
              <a:r>
                <a:rPr lang="it-IT" sz="1200" dirty="0" err="1"/>
                <a:t>N</a:t>
              </a:r>
              <a:r>
                <a:rPr lang="it-IT" sz="1200" dirty="0"/>
                <a:t> (JUN,FOS)</a:t>
              </a:r>
            </a:p>
          </p:txBody>
        </p:sp>
        <p:sp>
          <p:nvSpPr>
            <p:cNvPr id="33" name="Rettangolo 32"/>
            <p:cNvSpPr/>
            <p:nvPr/>
          </p:nvSpPr>
          <p:spPr>
            <a:xfrm>
              <a:off x="8338489" y="1511017"/>
              <a:ext cx="158400" cy="151200"/>
            </a:xfrm>
            <a:prstGeom prst="rect">
              <a:avLst/>
            </a:prstGeom>
            <a:solidFill>
              <a:srgbClr val="0432FF"/>
            </a:solidFill>
            <a:ln>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34" name="Rettangolo 33"/>
            <p:cNvSpPr/>
            <p:nvPr/>
          </p:nvSpPr>
          <p:spPr>
            <a:xfrm>
              <a:off x="8338489" y="1272244"/>
              <a:ext cx="158400" cy="151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35" name="CasellaDiTesto 34"/>
            <p:cNvSpPr txBox="1"/>
            <p:nvPr/>
          </p:nvSpPr>
          <p:spPr>
            <a:xfrm>
              <a:off x="8486649" y="1204321"/>
              <a:ext cx="443315" cy="321183"/>
            </a:xfrm>
            <a:prstGeom prst="rect">
              <a:avLst/>
            </a:prstGeom>
            <a:noFill/>
          </p:spPr>
          <p:txBody>
            <a:bodyPr wrap="none" rtlCol="0">
              <a:spAutoFit/>
            </a:bodyPr>
            <a:lstStyle/>
            <a:p>
              <a:r>
                <a:rPr lang="it-IT" sz="1000"/>
                <a:t>NR</a:t>
              </a:r>
            </a:p>
          </p:txBody>
        </p:sp>
        <p:sp>
          <p:nvSpPr>
            <p:cNvPr id="36" name="CasellaDiTesto 35"/>
            <p:cNvSpPr txBox="1"/>
            <p:nvPr/>
          </p:nvSpPr>
          <p:spPr>
            <a:xfrm>
              <a:off x="8508509" y="1438026"/>
              <a:ext cx="333647" cy="321183"/>
            </a:xfrm>
            <a:prstGeom prst="rect">
              <a:avLst/>
            </a:prstGeom>
            <a:noFill/>
          </p:spPr>
          <p:txBody>
            <a:bodyPr wrap="none" rtlCol="0">
              <a:spAutoFit/>
            </a:bodyPr>
            <a:lstStyle/>
            <a:p>
              <a:r>
                <a:rPr lang="it-IT" sz="1000" dirty="0" err="1"/>
                <a:t>R</a:t>
              </a:r>
              <a:endParaRPr lang="it-IT" sz="1000" dirty="0"/>
            </a:p>
          </p:txBody>
        </p:sp>
        <p:sp>
          <p:nvSpPr>
            <p:cNvPr id="37" name="CasellaDiTesto 36"/>
            <p:cNvSpPr txBox="1"/>
            <p:nvPr/>
          </p:nvSpPr>
          <p:spPr>
            <a:xfrm rot="16200000">
              <a:off x="4966827" y="4827782"/>
              <a:ext cx="2129676" cy="364437"/>
            </a:xfrm>
            <a:prstGeom prst="rect">
              <a:avLst/>
            </a:prstGeom>
            <a:noFill/>
          </p:spPr>
          <p:txBody>
            <a:bodyPr wrap="none" rtlCol="0">
              <a:spAutoFit/>
            </a:bodyPr>
            <a:lstStyle/>
            <a:p>
              <a:r>
                <a:rPr lang="it-IT" sz="1200" dirty="0" err="1"/>
                <a:t>proportion</a:t>
              </a:r>
              <a:r>
                <a:rPr lang="it-IT" sz="1200" dirty="0"/>
                <a:t> of T </a:t>
              </a:r>
              <a:r>
                <a:rPr lang="it-IT" sz="1200" dirty="0" err="1"/>
                <a:t>cytotox</a:t>
              </a:r>
              <a:endParaRPr lang="it-IT" sz="1200" baseline="-25000" dirty="0"/>
            </a:p>
          </p:txBody>
        </p:sp>
        <p:pic>
          <p:nvPicPr>
            <p:cNvPr id="38" name="Immagine 37"/>
            <p:cNvPicPr>
              <a:picLocks noChangeAspect="1"/>
            </p:cNvPicPr>
            <p:nvPr/>
          </p:nvPicPr>
          <p:blipFill>
            <a:blip r:embed="rId8"/>
            <a:stretch>
              <a:fillRect/>
            </a:stretch>
          </p:blipFill>
          <p:spPr>
            <a:xfrm>
              <a:off x="6289806" y="3926802"/>
              <a:ext cx="2476500" cy="2222500"/>
            </a:xfrm>
            <a:prstGeom prst="rect">
              <a:avLst/>
            </a:prstGeom>
          </p:spPr>
        </p:pic>
      </p:grpSp>
      <p:sp>
        <p:nvSpPr>
          <p:cNvPr id="39" name="CasellaDiTesto 38"/>
          <p:cNvSpPr txBox="1"/>
          <p:nvPr/>
        </p:nvSpPr>
        <p:spPr>
          <a:xfrm>
            <a:off x="392" y="8774668"/>
            <a:ext cx="2418739" cy="369332"/>
          </a:xfrm>
          <a:prstGeom prst="rect">
            <a:avLst/>
          </a:prstGeom>
          <a:noFill/>
        </p:spPr>
        <p:txBody>
          <a:bodyPr wrap="none" rtlCol="0">
            <a:spAutoFit/>
          </a:bodyPr>
          <a:lstStyle/>
          <a:p>
            <a:r>
              <a:rPr lang="it-IT" dirty="0" err="1"/>
              <a:t>Supplementary</a:t>
            </a:r>
            <a:r>
              <a:rPr lang="it-IT" dirty="0"/>
              <a:t> Figure 4</a:t>
            </a:r>
          </a:p>
        </p:txBody>
      </p:sp>
      <p:sp>
        <p:nvSpPr>
          <p:cNvPr id="40" name="Rettangolo 39"/>
          <p:cNvSpPr/>
          <p:nvPr/>
        </p:nvSpPr>
        <p:spPr>
          <a:xfrm>
            <a:off x="11971" y="8398703"/>
            <a:ext cx="6846029" cy="461665"/>
          </a:xfrm>
          <a:prstGeom prst="rect">
            <a:avLst/>
          </a:prstGeom>
        </p:spPr>
        <p:txBody>
          <a:bodyPr wrap="square">
            <a:spAutoFit/>
          </a:bodyPr>
          <a:lstStyle/>
          <a:p>
            <a:r>
              <a:rPr lang="it-IT" sz="1200" dirty="0" err="1"/>
              <a:t>Proportion</a:t>
            </a:r>
            <a:r>
              <a:rPr lang="it-IT" sz="1200" dirty="0"/>
              <a:t> of </a:t>
            </a:r>
            <a:r>
              <a:rPr lang="it-IT" sz="1200" dirty="0" err="1"/>
              <a:t>different</a:t>
            </a:r>
            <a:r>
              <a:rPr lang="it-IT" sz="1200" dirty="0"/>
              <a:t> </a:t>
            </a:r>
            <a:r>
              <a:rPr lang="it-IT" sz="1200" dirty="0" err="1"/>
              <a:t>cell</a:t>
            </a:r>
            <a:r>
              <a:rPr lang="it-IT" sz="1200" dirty="0"/>
              <a:t> clusters </a:t>
            </a:r>
            <a:r>
              <a:rPr lang="it-IT" sz="1200" dirty="0" err="1"/>
              <a:t>identified</a:t>
            </a:r>
            <a:r>
              <a:rPr lang="it-IT" sz="1200" dirty="0"/>
              <a:t> by sc-</a:t>
            </a:r>
            <a:r>
              <a:rPr lang="it-IT" sz="1200" dirty="0" err="1"/>
              <a:t>RNAseq</a:t>
            </a:r>
            <a:r>
              <a:rPr lang="it-IT" sz="1200" dirty="0"/>
              <a:t> </a:t>
            </a:r>
            <a:r>
              <a:rPr lang="it-IT" sz="1200" dirty="0" err="1"/>
              <a:t>analysis</a:t>
            </a:r>
            <a:r>
              <a:rPr lang="it-IT" sz="1200" dirty="0"/>
              <a:t> </a:t>
            </a:r>
            <a:r>
              <a:rPr lang="en-GB" sz="1200" dirty="0"/>
              <a:t>Statistical analysis by two-sided Mann–Whitney nonparametric test. </a:t>
            </a:r>
            <a:endParaRPr lang="it-IT" sz="1200" dirty="0"/>
          </a:p>
        </p:txBody>
      </p:sp>
      <p:sp>
        <p:nvSpPr>
          <p:cNvPr id="41" name="Rettangolo 40"/>
          <p:cNvSpPr/>
          <p:nvPr/>
        </p:nvSpPr>
        <p:spPr>
          <a:xfrm>
            <a:off x="70794" y="3912543"/>
            <a:ext cx="6658652" cy="276999"/>
          </a:xfrm>
          <a:prstGeom prst="rect">
            <a:avLst/>
          </a:prstGeom>
        </p:spPr>
        <p:txBody>
          <a:bodyPr wrap="square">
            <a:spAutoFit/>
          </a:bodyPr>
          <a:lstStyle/>
          <a:p>
            <a:r>
              <a:rPr lang="it-IT" sz="1200"/>
              <a:t>Distribution of </a:t>
            </a:r>
            <a:r>
              <a:rPr lang="it-IT" sz="1200" dirty="0" err="1"/>
              <a:t>different</a:t>
            </a:r>
            <a:r>
              <a:rPr lang="it-IT" sz="1200" dirty="0"/>
              <a:t> </a:t>
            </a:r>
            <a:r>
              <a:rPr lang="it-IT" sz="1200" dirty="0" err="1"/>
              <a:t>cell</a:t>
            </a:r>
            <a:r>
              <a:rPr lang="it-IT" sz="1200" dirty="0"/>
              <a:t> clusters </a:t>
            </a:r>
            <a:r>
              <a:rPr lang="it-IT" sz="1200" dirty="0" err="1"/>
              <a:t>identified</a:t>
            </a:r>
            <a:r>
              <a:rPr lang="it-IT" sz="1200" dirty="0"/>
              <a:t> by sc-</a:t>
            </a:r>
            <a:r>
              <a:rPr lang="it-IT" sz="1200" dirty="0" err="1"/>
              <a:t>RNAseq</a:t>
            </a:r>
            <a:r>
              <a:rPr lang="it-IT" sz="1200" dirty="0"/>
              <a:t> </a:t>
            </a:r>
            <a:r>
              <a:rPr lang="it-IT" sz="1200" dirty="0" err="1"/>
              <a:t>analysis</a:t>
            </a:r>
            <a:r>
              <a:rPr lang="it-IT" sz="1200" dirty="0"/>
              <a:t>. </a:t>
            </a:r>
          </a:p>
        </p:txBody>
      </p:sp>
      <p:pic>
        <p:nvPicPr>
          <p:cNvPr id="62" name="Immagine 61"/>
          <p:cNvPicPr>
            <a:picLocks noChangeAspect="1"/>
          </p:cNvPicPr>
          <p:nvPr/>
        </p:nvPicPr>
        <p:blipFill rotWithShape="1">
          <a:blip r:embed="rId9">
            <a:extLst>
              <a:ext uri="{28A0092B-C50C-407E-A947-70E740481C1C}">
                <a14:useLocalDpi xmlns:a14="http://schemas.microsoft.com/office/drawing/2010/main" val="0"/>
              </a:ext>
            </a:extLst>
          </a:blip>
          <a:srcRect l="95306" t="28724" b="37138"/>
          <a:stretch/>
        </p:blipFill>
        <p:spPr>
          <a:xfrm>
            <a:off x="5374226" y="330264"/>
            <a:ext cx="554747" cy="2880423"/>
          </a:xfrm>
          <a:prstGeom prst="rect">
            <a:avLst/>
          </a:prstGeom>
        </p:spPr>
      </p:pic>
      <p:sp>
        <p:nvSpPr>
          <p:cNvPr id="63" name="CasellaDiTesto 62"/>
          <p:cNvSpPr txBox="1"/>
          <p:nvPr/>
        </p:nvSpPr>
        <p:spPr>
          <a:xfrm>
            <a:off x="5651248" y="969720"/>
            <a:ext cx="801823" cy="276999"/>
          </a:xfrm>
          <a:prstGeom prst="rect">
            <a:avLst/>
          </a:prstGeom>
          <a:solidFill>
            <a:schemeClr val="bg1"/>
          </a:solidFill>
          <a:ln>
            <a:solidFill>
              <a:schemeClr val="bg1"/>
            </a:solidFill>
          </a:ln>
        </p:spPr>
        <p:txBody>
          <a:bodyPr wrap="none" rtlCol="0">
            <a:spAutoFit/>
          </a:bodyPr>
          <a:lstStyle/>
          <a:p>
            <a:r>
              <a:rPr lang="it-IT" sz="1200" dirty="0"/>
              <a:t>NAIVE (</a:t>
            </a:r>
            <a:r>
              <a:rPr lang="it-IT" sz="1200" dirty="0" err="1"/>
              <a:t>N</a:t>
            </a:r>
            <a:r>
              <a:rPr lang="it-IT" sz="1200" dirty="0"/>
              <a:t>)</a:t>
            </a:r>
          </a:p>
        </p:txBody>
      </p:sp>
      <p:sp>
        <p:nvSpPr>
          <p:cNvPr id="64" name="CasellaDiTesto 63"/>
          <p:cNvSpPr txBox="1"/>
          <p:nvPr/>
        </p:nvSpPr>
        <p:spPr>
          <a:xfrm>
            <a:off x="5650178" y="1900621"/>
            <a:ext cx="819520" cy="276999"/>
          </a:xfrm>
          <a:prstGeom prst="rect">
            <a:avLst/>
          </a:prstGeom>
          <a:solidFill>
            <a:schemeClr val="bg1"/>
          </a:solidFill>
          <a:ln>
            <a:solidFill>
              <a:schemeClr val="bg1"/>
            </a:solidFill>
          </a:ln>
        </p:spPr>
        <p:txBody>
          <a:bodyPr wrap="none" rtlCol="0">
            <a:spAutoFit/>
          </a:bodyPr>
          <a:lstStyle/>
          <a:p>
            <a:r>
              <a:rPr lang="it-IT" sz="1200" dirty="0" err="1"/>
              <a:t>N</a:t>
            </a:r>
            <a:r>
              <a:rPr lang="it-IT" sz="1200" dirty="0"/>
              <a:t> (GATA3)</a:t>
            </a:r>
          </a:p>
        </p:txBody>
      </p:sp>
      <p:sp>
        <p:nvSpPr>
          <p:cNvPr id="65" name="CasellaDiTesto 64"/>
          <p:cNvSpPr txBox="1"/>
          <p:nvPr/>
        </p:nvSpPr>
        <p:spPr>
          <a:xfrm>
            <a:off x="5650178" y="1667127"/>
            <a:ext cx="316112" cy="276999"/>
          </a:xfrm>
          <a:prstGeom prst="rect">
            <a:avLst/>
          </a:prstGeom>
          <a:solidFill>
            <a:schemeClr val="bg1"/>
          </a:solidFill>
          <a:ln>
            <a:solidFill>
              <a:schemeClr val="bg1"/>
            </a:solidFill>
          </a:ln>
        </p:spPr>
        <p:txBody>
          <a:bodyPr wrap="none" rtlCol="0">
            <a:spAutoFit/>
          </a:bodyPr>
          <a:lstStyle/>
          <a:p>
            <a:r>
              <a:rPr lang="it-IT" sz="1200" dirty="0"/>
              <a:t>M</a:t>
            </a:r>
            <a:endParaRPr lang="it-IT" sz="1200" baseline="-25000" dirty="0"/>
          </a:p>
        </p:txBody>
      </p:sp>
      <p:sp>
        <p:nvSpPr>
          <p:cNvPr id="66" name="CasellaDiTesto 65"/>
          <p:cNvSpPr txBox="1"/>
          <p:nvPr/>
        </p:nvSpPr>
        <p:spPr>
          <a:xfrm>
            <a:off x="5655800" y="2132504"/>
            <a:ext cx="976934" cy="276999"/>
          </a:xfrm>
          <a:prstGeom prst="rect">
            <a:avLst/>
          </a:prstGeom>
          <a:solidFill>
            <a:schemeClr val="bg1"/>
          </a:solidFill>
          <a:ln>
            <a:solidFill>
              <a:schemeClr val="bg1"/>
            </a:solidFill>
          </a:ln>
        </p:spPr>
        <p:txBody>
          <a:bodyPr wrap="none" rtlCol="0">
            <a:spAutoFit/>
          </a:bodyPr>
          <a:lstStyle/>
          <a:p>
            <a:r>
              <a:rPr lang="it-IT" sz="1200" dirty="0" err="1"/>
              <a:t>N</a:t>
            </a:r>
            <a:r>
              <a:rPr lang="it-IT" sz="1200" dirty="0"/>
              <a:t> (JUN, FOS)</a:t>
            </a:r>
          </a:p>
        </p:txBody>
      </p:sp>
      <p:sp>
        <p:nvSpPr>
          <p:cNvPr id="67" name="CasellaDiTesto 66"/>
          <p:cNvSpPr txBox="1"/>
          <p:nvPr/>
        </p:nvSpPr>
        <p:spPr>
          <a:xfrm>
            <a:off x="5655800" y="2364387"/>
            <a:ext cx="1114150" cy="276999"/>
          </a:xfrm>
          <a:prstGeom prst="rect">
            <a:avLst/>
          </a:prstGeom>
          <a:solidFill>
            <a:schemeClr val="bg1"/>
          </a:solidFill>
          <a:ln>
            <a:solidFill>
              <a:schemeClr val="bg1"/>
            </a:solidFill>
          </a:ln>
        </p:spPr>
        <p:txBody>
          <a:bodyPr wrap="none" rtlCol="0">
            <a:spAutoFit/>
          </a:bodyPr>
          <a:lstStyle/>
          <a:p>
            <a:r>
              <a:rPr lang="it-IT" sz="1200" dirty="0"/>
              <a:t>ACTIVATED EM</a:t>
            </a:r>
            <a:endParaRPr lang="it-IT" sz="1200" baseline="-25000" dirty="0"/>
          </a:p>
        </p:txBody>
      </p:sp>
      <p:sp>
        <p:nvSpPr>
          <p:cNvPr id="68" name="CasellaDiTesto 67"/>
          <p:cNvSpPr txBox="1"/>
          <p:nvPr/>
        </p:nvSpPr>
        <p:spPr>
          <a:xfrm>
            <a:off x="5650177" y="2579547"/>
            <a:ext cx="519694" cy="276999"/>
          </a:xfrm>
          <a:prstGeom prst="rect">
            <a:avLst/>
          </a:prstGeom>
          <a:solidFill>
            <a:schemeClr val="bg1"/>
          </a:solidFill>
          <a:ln>
            <a:solidFill>
              <a:schemeClr val="bg1"/>
            </a:solidFill>
          </a:ln>
        </p:spPr>
        <p:txBody>
          <a:bodyPr wrap="none" rtlCol="0">
            <a:spAutoFit/>
          </a:bodyPr>
          <a:lstStyle/>
          <a:p>
            <a:r>
              <a:rPr lang="it-IT" sz="1200" dirty="0"/>
              <a:t>MAIT</a:t>
            </a:r>
          </a:p>
        </p:txBody>
      </p:sp>
      <p:sp>
        <p:nvSpPr>
          <p:cNvPr id="69" name="CasellaDiTesto 68"/>
          <p:cNvSpPr txBox="1"/>
          <p:nvPr/>
        </p:nvSpPr>
        <p:spPr>
          <a:xfrm>
            <a:off x="5655800" y="1447718"/>
            <a:ext cx="391454" cy="276999"/>
          </a:xfrm>
          <a:prstGeom prst="rect">
            <a:avLst/>
          </a:prstGeom>
          <a:solidFill>
            <a:schemeClr val="bg1"/>
          </a:solidFill>
          <a:ln>
            <a:solidFill>
              <a:schemeClr val="bg1"/>
            </a:solidFill>
          </a:ln>
        </p:spPr>
        <p:txBody>
          <a:bodyPr wrap="none" rtlCol="0">
            <a:spAutoFit/>
          </a:bodyPr>
          <a:lstStyle/>
          <a:p>
            <a:r>
              <a:rPr lang="it-IT" sz="1200" dirty="0"/>
              <a:t>TM</a:t>
            </a:r>
            <a:endParaRPr lang="it-IT" sz="1200" baseline="-25000" dirty="0"/>
          </a:p>
        </p:txBody>
      </p:sp>
      <p:sp>
        <p:nvSpPr>
          <p:cNvPr id="70" name="CasellaDiTesto 69"/>
          <p:cNvSpPr txBox="1"/>
          <p:nvPr/>
        </p:nvSpPr>
        <p:spPr>
          <a:xfrm>
            <a:off x="5655730" y="1207463"/>
            <a:ext cx="1214115" cy="276999"/>
          </a:xfrm>
          <a:prstGeom prst="rect">
            <a:avLst/>
          </a:prstGeom>
          <a:solidFill>
            <a:schemeClr val="bg1"/>
          </a:solidFill>
          <a:ln>
            <a:solidFill>
              <a:schemeClr val="bg1"/>
            </a:solidFill>
          </a:ln>
        </p:spPr>
        <p:txBody>
          <a:bodyPr wrap="none" rtlCol="0">
            <a:spAutoFit/>
          </a:bodyPr>
          <a:lstStyle/>
          <a:p>
            <a:r>
              <a:rPr lang="it-IT" sz="1200" dirty="0"/>
              <a:t>CYTOTOX, EMRA</a:t>
            </a:r>
            <a:endParaRPr lang="it-IT" sz="1200" baseline="-25000" dirty="0"/>
          </a:p>
        </p:txBody>
      </p:sp>
    </p:spTree>
    <p:extLst>
      <p:ext uri="{BB962C8B-B14F-4D97-AF65-F5344CB8AC3E}">
        <p14:creationId xmlns:p14="http://schemas.microsoft.com/office/powerpoint/2010/main" val="1712613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rot="16200000">
            <a:off x="3531870" y="6381727"/>
            <a:ext cx="1327609" cy="369332"/>
          </a:xfrm>
          <a:prstGeom prst="rect">
            <a:avLst/>
          </a:prstGeom>
          <a:noFill/>
        </p:spPr>
        <p:txBody>
          <a:bodyPr wrap="none" rtlCol="0">
            <a:spAutoFit/>
          </a:bodyPr>
          <a:lstStyle/>
          <a:p>
            <a:pPr algn="ctr"/>
            <a:r>
              <a:rPr lang="it-IT" sz="900" dirty="0"/>
              <a:t>% of </a:t>
            </a:r>
            <a:r>
              <a:rPr lang="it-IT" sz="900" b="1" dirty="0"/>
              <a:t>MAIT, CXCR4+ </a:t>
            </a:r>
            <a:r>
              <a:rPr lang="it-IT" sz="900" dirty="0" err="1"/>
              <a:t>cells</a:t>
            </a:r>
            <a:endParaRPr lang="it-IT" sz="900" dirty="0"/>
          </a:p>
          <a:p>
            <a:pPr algn="ctr"/>
            <a:r>
              <a:rPr lang="it-IT" sz="900" dirty="0"/>
              <a:t> </a:t>
            </a:r>
            <a:r>
              <a:rPr lang="it-IT" sz="900" dirty="0" err="1"/>
              <a:t>among</a:t>
            </a:r>
            <a:r>
              <a:rPr lang="it-IT" sz="900" dirty="0"/>
              <a:t> CD8+ T </a:t>
            </a:r>
            <a:r>
              <a:rPr lang="it-IT" sz="900" dirty="0" err="1"/>
              <a:t>cells</a:t>
            </a:r>
            <a:endParaRPr lang="it-IT" sz="900" dirty="0"/>
          </a:p>
        </p:txBody>
      </p:sp>
      <p:pic>
        <p:nvPicPr>
          <p:cNvPr id="3" name="Immagine 2"/>
          <p:cNvPicPr>
            <a:picLocks noChangeAspect="1"/>
          </p:cNvPicPr>
          <p:nvPr/>
        </p:nvPicPr>
        <p:blipFill>
          <a:blip r:embed="rId2"/>
          <a:stretch>
            <a:fillRect/>
          </a:stretch>
        </p:blipFill>
        <p:spPr>
          <a:xfrm>
            <a:off x="752066" y="5764311"/>
            <a:ext cx="1566732" cy="1506583"/>
          </a:xfrm>
          <a:prstGeom prst="rect">
            <a:avLst/>
          </a:prstGeom>
        </p:spPr>
      </p:pic>
      <p:pic>
        <p:nvPicPr>
          <p:cNvPr id="4" name="Immagine 3"/>
          <p:cNvPicPr>
            <a:picLocks noChangeAspect="1"/>
          </p:cNvPicPr>
          <p:nvPr/>
        </p:nvPicPr>
        <p:blipFill>
          <a:blip r:embed="rId3"/>
          <a:stretch>
            <a:fillRect/>
          </a:stretch>
        </p:blipFill>
        <p:spPr>
          <a:xfrm>
            <a:off x="2317943" y="5761747"/>
            <a:ext cx="1571118" cy="1510801"/>
          </a:xfrm>
          <a:prstGeom prst="rect">
            <a:avLst/>
          </a:prstGeom>
        </p:spPr>
      </p:pic>
      <p:sp>
        <p:nvSpPr>
          <p:cNvPr id="6" name="CasellaDiTesto 5"/>
          <p:cNvSpPr txBox="1"/>
          <p:nvPr/>
        </p:nvSpPr>
        <p:spPr>
          <a:xfrm>
            <a:off x="810984" y="7290527"/>
            <a:ext cx="974947" cy="261610"/>
          </a:xfrm>
          <a:prstGeom prst="rect">
            <a:avLst/>
          </a:prstGeom>
          <a:noFill/>
        </p:spPr>
        <p:txBody>
          <a:bodyPr wrap="none" rtlCol="0">
            <a:spAutoFit/>
          </a:bodyPr>
          <a:lstStyle/>
          <a:p>
            <a:r>
              <a:rPr lang="it-IT" sz="1050" dirty="0"/>
              <a:t>CXCR4-BV421</a:t>
            </a:r>
          </a:p>
        </p:txBody>
      </p:sp>
      <p:sp>
        <p:nvSpPr>
          <p:cNvPr id="8" name="CasellaDiTesto 7"/>
          <p:cNvSpPr txBox="1"/>
          <p:nvPr/>
        </p:nvSpPr>
        <p:spPr>
          <a:xfrm rot="16200000">
            <a:off x="251179" y="6773126"/>
            <a:ext cx="901209" cy="261610"/>
          </a:xfrm>
          <a:prstGeom prst="rect">
            <a:avLst/>
          </a:prstGeom>
          <a:noFill/>
        </p:spPr>
        <p:txBody>
          <a:bodyPr wrap="none" rtlCol="0">
            <a:spAutoFit/>
          </a:bodyPr>
          <a:lstStyle/>
          <a:p>
            <a:r>
              <a:rPr lang="it-IT" sz="1050"/>
              <a:t>CCR7-BV605</a:t>
            </a:r>
            <a:endParaRPr lang="it-IT" sz="1050" dirty="0"/>
          </a:p>
        </p:txBody>
      </p:sp>
      <p:sp>
        <p:nvSpPr>
          <p:cNvPr id="9" name="Rettangolo 8"/>
          <p:cNvSpPr/>
          <p:nvPr/>
        </p:nvSpPr>
        <p:spPr>
          <a:xfrm>
            <a:off x="1376585" y="6453327"/>
            <a:ext cx="487120" cy="627276"/>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050"/>
          </a:p>
        </p:txBody>
      </p:sp>
      <p:sp>
        <p:nvSpPr>
          <p:cNvPr id="10" name="Rettangolo 9"/>
          <p:cNvSpPr/>
          <p:nvPr/>
        </p:nvSpPr>
        <p:spPr>
          <a:xfrm>
            <a:off x="2952790" y="6454912"/>
            <a:ext cx="487120" cy="627276"/>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050"/>
          </a:p>
        </p:txBody>
      </p:sp>
      <p:sp>
        <p:nvSpPr>
          <p:cNvPr id="11" name="CasellaDiTesto 10"/>
          <p:cNvSpPr txBox="1"/>
          <p:nvPr/>
        </p:nvSpPr>
        <p:spPr>
          <a:xfrm>
            <a:off x="1432292" y="5616113"/>
            <a:ext cx="470000" cy="261610"/>
          </a:xfrm>
          <a:prstGeom prst="rect">
            <a:avLst/>
          </a:prstGeom>
          <a:noFill/>
        </p:spPr>
        <p:txBody>
          <a:bodyPr wrap="none" rtlCol="0">
            <a:spAutoFit/>
          </a:bodyPr>
          <a:lstStyle/>
          <a:p>
            <a:r>
              <a:rPr lang="it-IT" sz="1050" dirty="0" err="1"/>
              <a:t>R</a:t>
            </a:r>
            <a:r>
              <a:rPr lang="it-IT" sz="1050" dirty="0"/>
              <a:t>, T0</a:t>
            </a:r>
          </a:p>
        </p:txBody>
      </p:sp>
      <p:sp>
        <p:nvSpPr>
          <p:cNvPr id="12" name="CasellaDiTesto 11"/>
          <p:cNvSpPr txBox="1"/>
          <p:nvPr/>
        </p:nvSpPr>
        <p:spPr>
          <a:xfrm>
            <a:off x="3024944" y="5583251"/>
            <a:ext cx="470000" cy="261610"/>
          </a:xfrm>
          <a:prstGeom prst="rect">
            <a:avLst/>
          </a:prstGeom>
          <a:noFill/>
        </p:spPr>
        <p:txBody>
          <a:bodyPr wrap="none" rtlCol="0">
            <a:spAutoFit/>
          </a:bodyPr>
          <a:lstStyle/>
          <a:p>
            <a:r>
              <a:rPr lang="it-IT" sz="1050" dirty="0" err="1"/>
              <a:t>R</a:t>
            </a:r>
            <a:r>
              <a:rPr lang="it-IT" sz="1050" dirty="0"/>
              <a:t>, T2</a:t>
            </a:r>
          </a:p>
        </p:txBody>
      </p:sp>
      <p:sp>
        <p:nvSpPr>
          <p:cNvPr id="13" name="CasellaDiTesto 12"/>
          <p:cNvSpPr txBox="1"/>
          <p:nvPr/>
        </p:nvSpPr>
        <p:spPr>
          <a:xfrm>
            <a:off x="732271" y="5639296"/>
            <a:ext cx="814647" cy="215444"/>
          </a:xfrm>
          <a:prstGeom prst="rect">
            <a:avLst/>
          </a:prstGeom>
          <a:noFill/>
        </p:spPr>
        <p:txBody>
          <a:bodyPr wrap="none" rtlCol="0">
            <a:spAutoFit/>
          </a:bodyPr>
          <a:lstStyle/>
          <a:p>
            <a:r>
              <a:rPr lang="it-IT" sz="800" dirty="0" err="1"/>
              <a:t>Gated</a:t>
            </a:r>
            <a:r>
              <a:rPr lang="it-IT" sz="800" dirty="0"/>
              <a:t> on MAIT</a:t>
            </a:r>
          </a:p>
        </p:txBody>
      </p:sp>
      <p:sp>
        <p:nvSpPr>
          <p:cNvPr id="14" name="CasellaDiTesto 13"/>
          <p:cNvSpPr txBox="1"/>
          <p:nvPr/>
        </p:nvSpPr>
        <p:spPr>
          <a:xfrm>
            <a:off x="1426167" y="6306034"/>
            <a:ext cx="437940" cy="215444"/>
          </a:xfrm>
          <a:prstGeom prst="rect">
            <a:avLst/>
          </a:prstGeom>
          <a:noFill/>
        </p:spPr>
        <p:txBody>
          <a:bodyPr wrap="none" rtlCol="0">
            <a:spAutoFit/>
          </a:bodyPr>
          <a:lstStyle/>
          <a:p>
            <a:r>
              <a:rPr lang="it-IT" sz="800" dirty="0"/>
              <a:t>20.4%</a:t>
            </a:r>
          </a:p>
        </p:txBody>
      </p:sp>
      <p:sp>
        <p:nvSpPr>
          <p:cNvPr id="15" name="CasellaDiTesto 14"/>
          <p:cNvSpPr txBox="1"/>
          <p:nvPr/>
        </p:nvSpPr>
        <p:spPr>
          <a:xfrm>
            <a:off x="2999496" y="6304454"/>
            <a:ext cx="437940" cy="215444"/>
          </a:xfrm>
          <a:prstGeom prst="rect">
            <a:avLst/>
          </a:prstGeom>
          <a:noFill/>
        </p:spPr>
        <p:txBody>
          <a:bodyPr wrap="none" rtlCol="0">
            <a:spAutoFit/>
          </a:bodyPr>
          <a:lstStyle/>
          <a:p>
            <a:r>
              <a:rPr lang="it-IT" sz="800" dirty="0"/>
              <a:t>46.0%</a:t>
            </a:r>
          </a:p>
        </p:txBody>
      </p:sp>
      <p:pic>
        <p:nvPicPr>
          <p:cNvPr id="16" name="Immagine 15"/>
          <p:cNvPicPr>
            <a:picLocks noChangeAspect="1"/>
          </p:cNvPicPr>
          <p:nvPr/>
        </p:nvPicPr>
        <p:blipFill>
          <a:blip r:embed="rId4"/>
          <a:stretch>
            <a:fillRect/>
          </a:stretch>
        </p:blipFill>
        <p:spPr>
          <a:xfrm>
            <a:off x="4428494" y="5786668"/>
            <a:ext cx="1673864" cy="1484226"/>
          </a:xfrm>
          <a:prstGeom prst="rect">
            <a:avLst/>
          </a:prstGeom>
        </p:spPr>
      </p:pic>
      <p:cxnSp>
        <p:nvCxnSpPr>
          <p:cNvPr id="17" name="Connettore 1 16"/>
          <p:cNvCxnSpPr/>
          <p:nvPr/>
        </p:nvCxnSpPr>
        <p:spPr>
          <a:xfrm>
            <a:off x="4911929" y="6013452"/>
            <a:ext cx="802877" cy="57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asellaDiTesto 17"/>
          <p:cNvSpPr txBox="1"/>
          <p:nvPr/>
        </p:nvSpPr>
        <p:spPr>
          <a:xfrm>
            <a:off x="5229291" y="5849020"/>
            <a:ext cx="216726" cy="169277"/>
          </a:xfrm>
          <a:prstGeom prst="rect">
            <a:avLst/>
          </a:prstGeom>
          <a:noFill/>
        </p:spPr>
        <p:txBody>
          <a:bodyPr wrap="none" rtlCol="0">
            <a:spAutoFit/>
          </a:bodyPr>
          <a:lstStyle/>
          <a:p>
            <a:r>
              <a:rPr lang="it-IT" sz="500"/>
              <a:t>*</a:t>
            </a:r>
          </a:p>
        </p:txBody>
      </p:sp>
      <p:sp>
        <p:nvSpPr>
          <p:cNvPr id="21" name="CasellaDiTesto 20"/>
          <p:cNvSpPr txBox="1"/>
          <p:nvPr/>
        </p:nvSpPr>
        <p:spPr>
          <a:xfrm>
            <a:off x="392" y="8774668"/>
            <a:ext cx="2418739" cy="369332"/>
          </a:xfrm>
          <a:prstGeom prst="rect">
            <a:avLst/>
          </a:prstGeom>
          <a:noFill/>
        </p:spPr>
        <p:txBody>
          <a:bodyPr wrap="none" rtlCol="0">
            <a:spAutoFit/>
          </a:bodyPr>
          <a:lstStyle/>
          <a:p>
            <a:r>
              <a:rPr lang="it-IT" dirty="0" err="1"/>
              <a:t>Supplementary</a:t>
            </a:r>
            <a:r>
              <a:rPr lang="it-IT" dirty="0"/>
              <a:t> Figure 5</a:t>
            </a:r>
          </a:p>
        </p:txBody>
      </p:sp>
      <p:sp>
        <p:nvSpPr>
          <p:cNvPr id="22" name="Rettangolo 21"/>
          <p:cNvSpPr/>
          <p:nvPr/>
        </p:nvSpPr>
        <p:spPr>
          <a:xfrm>
            <a:off x="35814" y="7805759"/>
            <a:ext cx="6798039" cy="461665"/>
          </a:xfrm>
          <a:prstGeom prst="rect">
            <a:avLst/>
          </a:prstGeom>
        </p:spPr>
        <p:txBody>
          <a:bodyPr wrap="square">
            <a:spAutoFit/>
          </a:bodyPr>
          <a:lstStyle/>
          <a:p>
            <a:r>
              <a:rPr lang="it-IT" sz="1200" dirty="0" err="1"/>
              <a:t>Representative</a:t>
            </a:r>
            <a:r>
              <a:rPr lang="it-IT" sz="1200" dirty="0"/>
              <a:t> dot plots of MAIT </a:t>
            </a:r>
            <a:r>
              <a:rPr lang="it-IT" sz="1200" dirty="0" err="1"/>
              <a:t>cells</a:t>
            </a:r>
            <a:r>
              <a:rPr lang="it-IT" sz="1200" dirty="0"/>
              <a:t> </a:t>
            </a:r>
            <a:r>
              <a:rPr lang="it-IT" sz="1200" dirty="0" err="1"/>
              <a:t>expressing</a:t>
            </a:r>
            <a:r>
              <a:rPr lang="it-IT" sz="1200" dirty="0"/>
              <a:t> CXCR4 of </a:t>
            </a:r>
            <a:r>
              <a:rPr lang="it-IT" sz="1200" dirty="0" err="1"/>
              <a:t>one</a:t>
            </a:r>
            <a:r>
              <a:rPr lang="it-IT" sz="1200" dirty="0"/>
              <a:t> </a:t>
            </a:r>
            <a:r>
              <a:rPr lang="it-IT" sz="1200" dirty="0" err="1"/>
              <a:t>R</a:t>
            </a:r>
            <a:r>
              <a:rPr lang="it-IT" sz="1200" dirty="0"/>
              <a:t> </a:t>
            </a:r>
            <a:r>
              <a:rPr lang="it-IT" sz="1200" dirty="0" err="1"/>
              <a:t>analyzed</a:t>
            </a:r>
            <a:r>
              <a:rPr lang="it-IT" sz="1200" dirty="0"/>
              <a:t> </a:t>
            </a:r>
            <a:r>
              <a:rPr lang="it-IT" sz="1200" dirty="0" err="1"/>
              <a:t>at</a:t>
            </a:r>
            <a:r>
              <a:rPr lang="it-IT" sz="1200" dirty="0"/>
              <a:t> T0 (</a:t>
            </a:r>
            <a:r>
              <a:rPr lang="it-IT" sz="1200" dirty="0" err="1"/>
              <a:t>left</a:t>
            </a:r>
            <a:r>
              <a:rPr lang="it-IT" sz="1200" dirty="0"/>
              <a:t>) and T2 (</a:t>
            </a:r>
            <a:r>
              <a:rPr lang="it-IT" sz="1200" dirty="0" err="1"/>
              <a:t>central</a:t>
            </a:r>
            <a:r>
              <a:rPr lang="it-IT" sz="1200" dirty="0"/>
              <a:t> panel). On the right, </a:t>
            </a:r>
            <a:r>
              <a:rPr lang="it-IT" sz="1200" dirty="0" err="1"/>
              <a:t>proportion</a:t>
            </a:r>
            <a:r>
              <a:rPr lang="it-IT" sz="1200" dirty="0"/>
              <a:t> of MAIT </a:t>
            </a:r>
            <a:r>
              <a:rPr lang="it-IT" sz="1200" dirty="0" err="1"/>
              <a:t>cells</a:t>
            </a:r>
            <a:r>
              <a:rPr lang="it-IT" sz="1200" dirty="0"/>
              <a:t> </a:t>
            </a:r>
            <a:r>
              <a:rPr lang="it-IT" sz="1200" dirty="0" err="1"/>
              <a:t>expressing</a:t>
            </a:r>
            <a:r>
              <a:rPr lang="it-IT" sz="1200" dirty="0"/>
              <a:t> CXCR4 </a:t>
            </a:r>
            <a:r>
              <a:rPr lang="it-IT" sz="1200" dirty="0" err="1"/>
              <a:t>between</a:t>
            </a:r>
            <a:r>
              <a:rPr lang="it-IT" sz="1200" dirty="0"/>
              <a:t> </a:t>
            </a:r>
            <a:r>
              <a:rPr lang="it-IT" sz="1200" dirty="0" err="1"/>
              <a:t>R</a:t>
            </a:r>
            <a:r>
              <a:rPr lang="it-IT" sz="1200" dirty="0"/>
              <a:t> and NR </a:t>
            </a:r>
            <a:r>
              <a:rPr lang="it-IT" sz="1200" dirty="0" err="1"/>
              <a:t>at</a:t>
            </a:r>
            <a:r>
              <a:rPr lang="it-IT" sz="1200" dirty="0"/>
              <a:t> T0, T1, T2. *</a:t>
            </a:r>
            <a:r>
              <a:rPr lang="it-IT" sz="1200" dirty="0" err="1"/>
              <a:t>p</a:t>
            </a:r>
            <a:r>
              <a:rPr lang="it-IT" sz="1200" dirty="0"/>
              <a:t>&lt;0.05 </a:t>
            </a:r>
          </a:p>
        </p:txBody>
      </p:sp>
      <p:pic>
        <p:nvPicPr>
          <p:cNvPr id="24" name="Immagine 23"/>
          <p:cNvPicPr>
            <a:picLocks noChangeAspect="1"/>
          </p:cNvPicPr>
          <p:nvPr/>
        </p:nvPicPr>
        <p:blipFill>
          <a:blip r:embed="rId5"/>
          <a:stretch>
            <a:fillRect/>
          </a:stretch>
        </p:blipFill>
        <p:spPr>
          <a:xfrm>
            <a:off x="184909" y="488029"/>
            <a:ext cx="6203250" cy="3922909"/>
          </a:xfrm>
          <a:prstGeom prst="rect">
            <a:avLst/>
          </a:prstGeom>
        </p:spPr>
      </p:pic>
      <p:sp>
        <p:nvSpPr>
          <p:cNvPr id="25" name="Rettangolo 24"/>
          <p:cNvSpPr/>
          <p:nvPr/>
        </p:nvSpPr>
        <p:spPr>
          <a:xfrm>
            <a:off x="5341712" y="1401579"/>
            <a:ext cx="422006" cy="389745"/>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Rettangolo 25"/>
          <p:cNvSpPr/>
          <p:nvPr/>
        </p:nvSpPr>
        <p:spPr>
          <a:xfrm>
            <a:off x="637299" y="3192905"/>
            <a:ext cx="1116550" cy="599606"/>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Rettangolo 26"/>
          <p:cNvSpPr/>
          <p:nvPr/>
        </p:nvSpPr>
        <p:spPr>
          <a:xfrm>
            <a:off x="3060709" y="3562663"/>
            <a:ext cx="551921" cy="477186"/>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Rettangolo 27"/>
          <p:cNvSpPr/>
          <p:nvPr/>
        </p:nvSpPr>
        <p:spPr>
          <a:xfrm>
            <a:off x="5561670" y="3096493"/>
            <a:ext cx="404095" cy="392241"/>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Figura a mano libera 28"/>
          <p:cNvSpPr/>
          <p:nvPr/>
        </p:nvSpPr>
        <p:spPr>
          <a:xfrm>
            <a:off x="562131" y="1806315"/>
            <a:ext cx="637082" cy="269823"/>
          </a:xfrm>
          <a:custGeom>
            <a:avLst/>
            <a:gdLst>
              <a:gd name="connsiteX0" fmla="*/ 0 w 637082"/>
              <a:gd name="connsiteY0" fmla="*/ 142406 h 269823"/>
              <a:gd name="connsiteX1" fmla="*/ 0 w 637082"/>
              <a:gd name="connsiteY1" fmla="*/ 142406 h 269823"/>
              <a:gd name="connsiteX2" fmla="*/ 119921 w 637082"/>
              <a:gd name="connsiteY2" fmla="*/ 269823 h 269823"/>
              <a:gd name="connsiteX3" fmla="*/ 262328 w 637082"/>
              <a:gd name="connsiteY3" fmla="*/ 269823 h 269823"/>
              <a:gd name="connsiteX4" fmla="*/ 344774 w 637082"/>
              <a:gd name="connsiteY4" fmla="*/ 269823 h 269823"/>
              <a:gd name="connsiteX5" fmla="*/ 622092 w 637082"/>
              <a:gd name="connsiteY5" fmla="*/ 269823 h 269823"/>
              <a:gd name="connsiteX6" fmla="*/ 637082 w 637082"/>
              <a:gd name="connsiteY6" fmla="*/ 149901 h 269823"/>
              <a:gd name="connsiteX7" fmla="*/ 419725 w 637082"/>
              <a:gd name="connsiteY7" fmla="*/ 22485 h 269823"/>
              <a:gd name="connsiteX8" fmla="*/ 232348 w 637082"/>
              <a:gd name="connsiteY8" fmla="*/ 0 h 269823"/>
              <a:gd name="connsiteX9" fmla="*/ 37476 w 637082"/>
              <a:gd name="connsiteY9" fmla="*/ 22485 h 269823"/>
              <a:gd name="connsiteX10" fmla="*/ 0 w 637082"/>
              <a:gd name="connsiteY10" fmla="*/ 142406 h 269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7082" h="269823">
                <a:moveTo>
                  <a:pt x="0" y="142406"/>
                </a:moveTo>
                <a:lnTo>
                  <a:pt x="0" y="142406"/>
                </a:lnTo>
                <a:lnTo>
                  <a:pt x="119921" y="269823"/>
                </a:lnTo>
                <a:lnTo>
                  <a:pt x="262328" y="269823"/>
                </a:lnTo>
                <a:lnTo>
                  <a:pt x="344774" y="269823"/>
                </a:lnTo>
                <a:lnTo>
                  <a:pt x="622092" y="269823"/>
                </a:lnTo>
                <a:lnTo>
                  <a:pt x="637082" y="149901"/>
                </a:lnTo>
                <a:lnTo>
                  <a:pt x="419725" y="22485"/>
                </a:lnTo>
                <a:lnTo>
                  <a:pt x="232348" y="0"/>
                </a:lnTo>
                <a:lnTo>
                  <a:pt x="37476" y="22485"/>
                </a:lnTo>
                <a:lnTo>
                  <a:pt x="0" y="142406"/>
                </a:lnTo>
                <a:close/>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Figura a mano libera 29"/>
          <p:cNvSpPr/>
          <p:nvPr/>
        </p:nvSpPr>
        <p:spPr>
          <a:xfrm>
            <a:off x="2690734" y="1409075"/>
            <a:ext cx="532151" cy="622092"/>
          </a:xfrm>
          <a:custGeom>
            <a:avLst/>
            <a:gdLst>
              <a:gd name="connsiteX0" fmla="*/ 0 w 532151"/>
              <a:gd name="connsiteY0" fmla="*/ 607102 h 622092"/>
              <a:gd name="connsiteX1" fmla="*/ 172387 w 532151"/>
              <a:gd name="connsiteY1" fmla="*/ 622092 h 622092"/>
              <a:gd name="connsiteX2" fmla="*/ 532151 w 532151"/>
              <a:gd name="connsiteY2" fmla="*/ 29981 h 622092"/>
              <a:gd name="connsiteX3" fmla="*/ 292309 w 532151"/>
              <a:gd name="connsiteY3" fmla="*/ 0 h 622092"/>
              <a:gd name="connsiteX4" fmla="*/ 0 w 532151"/>
              <a:gd name="connsiteY4" fmla="*/ 607102 h 622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151" h="622092">
                <a:moveTo>
                  <a:pt x="0" y="607102"/>
                </a:moveTo>
                <a:lnTo>
                  <a:pt x="172387" y="622092"/>
                </a:lnTo>
                <a:lnTo>
                  <a:pt x="532151" y="29981"/>
                </a:lnTo>
                <a:lnTo>
                  <a:pt x="292309" y="0"/>
                </a:lnTo>
                <a:lnTo>
                  <a:pt x="0" y="607102"/>
                </a:lnTo>
                <a:close/>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1" name="Connettore 2 30"/>
          <p:cNvCxnSpPr/>
          <p:nvPr/>
        </p:nvCxnSpPr>
        <p:spPr>
          <a:xfrm flipV="1">
            <a:off x="1146777" y="2016177"/>
            <a:ext cx="1491492" cy="5512"/>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33" name="Connettore 2 32"/>
          <p:cNvCxnSpPr/>
          <p:nvPr/>
        </p:nvCxnSpPr>
        <p:spPr>
          <a:xfrm flipV="1">
            <a:off x="3083006" y="1499016"/>
            <a:ext cx="1751322" cy="515"/>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35" name="Connettore 2 34"/>
          <p:cNvCxnSpPr/>
          <p:nvPr/>
        </p:nvCxnSpPr>
        <p:spPr>
          <a:xfrm flipH="1">
            <a:off x="1626433" y="1721330"/>
            <a:ext cx="4092431" cy="1006880"/>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37" name="Connettore 2 36"/>
          <p:cNvCxnSpPr/>
          <p:nvPr/>
        </p:nvCxnSpPr>
        <p:spPr>
          <a:xfrm>
            <a:off x="1661533" y="3259719"/>
            <a:ext cx="991726" cy="642"/>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41" name="Connettore 2 40"/>
          <p:cNvCxnSpPr/>
          <p:nvPr/>
        </p:nvCxnSpPr>
        <p:spPr>
          <a:xfrm>
            <a:off x="3500659" y="3628521"/>
            <a:ext cx="1333669" cy="21585"/>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sp>
        <p:nvSpPr>
          <p:cNvPr id="43" name="CasellaDiTesto 42"/>
          <p:cNvSpPr txBox="1"/>
          <p:nvPr/>
        </p:nvSpPr>
        <p:spPr>
          <a:xfrm>
            <a:off x="505918" y="2202284"/>
            <a:ext cx="547971" cy="276999"/>
          </a:xfrm>
          <a:prstGeom prst="rect">
            <a:avLst/>
          </a:prstGeom>
          <a:noFill/>
        </p:spPr>
        <p:txBody>
          <a:bodyPr wrap="none" rtlCol="0">
            <a:spAutoFit/>
          </a:bodyPr>
          <a:lstStyle/>
          <a:p>
            <a:r>
              <a:rPr lang="it-IT" sz="1200"/>
              <a:t>FSC-H</a:t>
            </a:r>
          </a:p>
        </p:txBody>
      </p:sp>
      <p:sp>
        <p:nvSpPr>
          <p:cNvPr id="44" name="CasellaDiTesto 43"/>
          <p:cNvSpPr txBox="1"/>
          <p:nvPr/>
        </p:nvSpPr>
        <p:spPr>
          <a:xfrm rot="16200000">
            <a:off x="-110859" y="1660308"/>
            <a:ext cx="550151" cy="276999"/>
          </a:xfrm>
          <a:prstGeom prst="rect">
            <a:avLst/>
          </a:prstGeom>
          <a:noFill/>
        </p:spPr>
        <p:txBody>
          <a:bodyPr wrap="none" rtlCol="0">
            <a:spAutoFit/>
          </a:bodyPr>
          <a:lstStyle/>
          <a:p>
            <a:r>
              <a:rPr lang="it-IT" sz="1200"/>
              <a:t>SSC-H</a:t>
            </a:r>
            <a:endParaRPr lang="it-IT" sz="1200" dirty="0"/>
          </a:p>
        </p:txBody>
      </p:sp>
      <p:sp>
        <p:nvSpPr>
          <p:cNvPr id="45" name="CasellaDiTesto 44"/>
          <p:cNvSpPr txBox="1"/>
          <p:nvPr/>
        </p:nvSpPr>
        <p:spPr>
          <a:xfrm>
            <a:off x="2661272" y="2174936"/>
            <a:ext cx="541559" cy="276999"/>
          </a:xfrm>
          <a:prstGeom prst="rect">
            <a:avLst/>
          </a:prstGeom>
          <a:noFill/>
        </p:spPr>
        <p:txBody>
          <a:bodyPr wrap="none" rtlCol="0">
            <a:spAutoFit/>
          </a:bodyPr>
          <a:lstStyle/>
          <a:p>
            <a:r>
              <a:rPr lang="it-IT" sz="1200" dirty="0"/>
              <a:t>FSC-A</a:t>
            </a:r>
          </a:p>
        </p:txBody>
      </p:sp>
      <p:sp>
        <p:nvSpPr>
          <p:cNvPr id="46" name="CasellaDiTesto 45"/>
          <p:cNvSpPr txBox="1"/>
          <p:nvPr/>
        </p:nvSpPr>
        <p:spPr>
          <a:xfrm rot="16200000">
            <a:off x="2044495" y="1632960"/>
            <a:ext cx="550151" cy="276999"/>
          </a:xfrm>
          <a:prstGeom prst="rect">
            <a:avLst/>
          </a:prstGeom>
          <a:noFill/>
        </p:spPr>
        <p:txBody>
          <a:bodyPr wrap="none" rtlCol="0">
            <a:spAutoFit/>
          </a:bodyPr>
          <a:lstStyle/>
          <a:p>
            <a:r>
              <a:rPr lang="it-IT" sz="1200" dirty="0"/>
              <a:t>FSC-H</a:t>
            </a:r>
          </a:p>
        </p:txBody>
      </p:sp>
      <p:sp>
        <p:nvSpPr>
          <p:cNvPr id="47" name="CasellaDiTesto 46"/>
          <p:cNvSpPr txBox="1"/>
          <p:nvPr/>
        </p:nvSpPr>
        <p:spPr>
          <a:xfrm>
            <a:off x="4873314" y="2202284"/>
            <a:ext cx="881973" cy="276999"/>
          </a:xfrm>
          <a:prstGeom prst="rect">
            <a:avLst/>
          </a:prstGeom>
          <a:noFill/>
        </p:spPr>
        <p:txBody>
          <a:bodyPr wrap="none" rtlCol="0">
            <a:spAutoFit/>
          </a:bodyPr>
          <a:lstStyle/>
          <a:p>
            <a:r>
              <a:rPr lang="it-IT" sz="1200" dirty="0"/>
              <a:t>CD3-AF700</a:t>
            </a:r>
          </a:p>
        </p:txBody>
      </p:sp>
      <p:sp>
        <p:nvSpPr>
          <p:cNvPr id="48" name="CasellaDiTesto 47"/>
          <p:cNvSpPr txBox="1"/>
          <p:nvPr/>
        </p:nvSpPr>
        <p:spPr>
          <a:xfrm rot="16200000">
            <a:off x="3903172" y="1660308"/>
            <a:ext cx="1256883" cy="276999"/>
          </a:xfrm>
          <a:prstGeom prst="rect">
            <a:avLst/>
          </a:prstGeom>
          <a:noFill/>
        </p:spPr>
        <p:txBody>
          <a:bodyPr wrap="none" rtlCol="0">
            <a:spAutoFit/>
          </a:bodyPr>
          <a:lstStyle/>
          <a:p>
            <a:r>
              <a:rPr lang="it-IT" sz="1200" dirty="0"/>
              <a:t>PROMOKINE-840</a:t>
            </a:r>
          </a:p>
        </p:txBody>
      </p:sp>
      <p:sp>
        <p:nvSpPr>
          <p:cNvPr id="49" name="CasellaDiTesto 48"/>
          <p:cNvSpPr txBox="1"/>
          <p:nvPr/>
        </p:nvSpPr>
        <p:spPr>
          <a:xfrm rot="16200000">
            <a:off x="-266673" y="3865150"/>
            <a:ext cx="881973" cy="276999"/>
          </a:xfrm>
          <a:prstGeom prst="rect">
            <a:avLst/>
          </a:prstGeom>
          <a:noFill/>
        </p:spPr>
        <p:txBody>
          <a:bodyPr wrap="none" rtlCol="0">
            <a:spAutoFit/>
          </a:bodyPr>
          <a:lstStyle/>
          <a:p>
            <a:r>
              <a:rPr lang="it-IT" sz="1200"/>
              <a:t>CD3-AF700</a:t>
            </a:r>
            <a:endParaRPr lang="it-IT" sz="1200" dirty="0"/>
          </a:p>
        </p:txBody>
      </p:sp>
      <p:sp>
        <p:nvSpPr>
          <p:cNvPr id="50" name="CasellaDiTesto 49"/>
          <p:cNvSpPr txBox="1"/>
          <p:nvPr/>
        </p:nvSpPr>
        <p:spPr>
          <a:xfrm>
            <a:off x="811351" y="4416093"/>
            <a:ext cx="495649" cy="276999"/>
          </a:xfrm>
          <a:prstGeom prst="rect">
            <a:avLst/>
          </a:prstGeom>
          <a:noFill/>
        </p:spPr>
        <p:txBody>
          <a:bodyPr wrap="none" rtlCol="0">
            <a:spAutoFit/>
          </a:bodyPr>
          <a:lstStyle/>
          <a:p>
            <a:r>
              <a:rPr lang="it-IT" sz="1200" dirty="0"/>
              <a:t>Time</a:t>
            </a:r>
          </a:p>
        </p:txBody>
      </p:sp>
      <p:sp>
        <p:nvSpPr>
          <p:cNvPr id="51" name="CasellaDiTesto 50"/>
          <p:cNvSpPr txBox="1"/>
          <p:nvPr/>
        </p:nvSpPr>
        <p:spPr>
          <a:xfrm rot="16200000">
            <a:off x="2026216" y="3836618"/>
            <a:ext cx="543739" cy="276999"/>
          </a:xfrm>
          <a:prstGeom prst="rect">
            <a:avLst/>
          </a:prstGeom>
          <a:noFill/>
        </p:spPr>
        <p:txBody>
          <a:bodyPr wrap="none" rtlCol="0">
            <a:spAutoFit/>
          </a:bodyPr>
          <a:lstStyle/>
          <a:p>
            <a:r>
              <a:rPr lang="it-IT" sz="1200" dirty="0"/>
              <a:t>SSC-A</a:t>
            </a:r>
          </a:p>
        </p:txBody>
      </p:sp>
      <p:sp>
        <p:nvSpPr>
          <p:cNvPr id="52" name="CasellaDiTesto 51"/>
          <p:cNvSpPr txBox="1"/>
          <p:nvPr/>
        </p:nvSpPr>
        <p:spPr>
          <a:xfrm>
            <a:off x="2935123" y="4387561"/>
            <a:ext cx="1013419" cy="276999"/>
          </a:xfrm>
          <a:prstGeom prst="rect">
            <a:avLst/>
          </a:prstGeom>
          <a:noFill/>
        </p:spPr>
        <p:txBody>
          <a:bodyPr wrap="none" rtlCol="0">
            <a:spAutoFit/>
          </a:bodyPr>
          <a:lstStyle/>
          <a:p>
            <a:r>
              <a:rPr lang="it-IT" sz="1200"/>
              <a:t>CD8-APC-Cy7</a:t>
            </a:r>
            <a:endParaRPr lang="it-IT" sz="1200" dirty="0"/>
          </a:p>
        </p:txBody>
      </p:sp>
      <p:sp>
        <p:nvSpPr>
          <p:cNvPr id="53" name="CasellaDiTesto 52"/>
          <p:cNvSpPr txBox="1"/>
          <p:nvPr/>
        </p:nvSpPr>
        <p:spPr>
          <a:xfrm rot="16200000">
            <a:off x="3956464" y="3893423"/>
            <a:ext cx="854849" cy="276999"/>
          </a:xfrm>
          <a:prstGeom prst="rect">
            <a:avLst/>
          </a:prstGeom>
          <a:noFill/>
        </p:spPr>
        <p:txBody>
          <a:bodyPr wrap="none" rtlCol="0">
            <a:spAutoFit/>
          </a:bodyPr>
          <a:lstStyle/>
          <a:p>
            <a:r>
              <a:rPr lang="it-IT" sz="1200" dirty="0"/>
              <a:t>TCR 7.2-PE</a:t>
            </a:r>
          </a:p>
        </p:txBody>
      </p:sp>
      <p:sp>
        <p:nvSpPr>
          <p:cNvPr id="54" name="CasellaDiTesto 53"/>
          <p:cNvSpPr txBox="1"/>
          <p:nvPr/>
        </p:nvSpPr>
        <p:spPr>
          <a:xfrm>
            <a:off x="5020925" y="4444366"/>
            <a:ext cx="883575" cy="276999"/>
          </a:xfrm>
          <a:prstGeom prst="rect">
            <a:avLst/>
          </a:prstGeom>
          <a:noFill/>
        </p:spPr>
        <p:txBody>
          <a:bodyPr wrap="none" rtlCol="0">
            <a:spAutoFit/>
          </a:bodyPr>
          <a:lstStyle/>
          <a:p>
            <a:r>
              <a:rPr lang="it-IT" sz="1200" dirty="0"/>
              <a:t>CD161-PC7</a:t>
            </a:r>
          </a:p>
        </p:txBody>
      </p:sp>
      <p:sp>
        <p:nvSpPr>
          <p:cNvPr id="55" name="CasellaDiTesto 54"/>
          <p:cNvSpPr txBox="1"/>
          <p:nvPr/>
        </p:nvSpPr>
        <p:spPr>
          <a:xfrm>
            <a:off x="1324249" y="1843051"/>
            <a:ext cx="300082" cy="230832"/>
          </a:xfrm>
          <a:prstGeom prst="rect">
            <a:avLst/>
          </a:prstGeom>
          <a:noFill/>
        </p:spPr>
        <p:txBody>
          <a:bodyPr wrap="none" rtlCol="0">
            <a:spAutoFit/>
          </a:bodyPr>
          <a:lstStyle/>
          <a:p>
            <a:r>
              <a:rPr lang="it-IT" sz="900"/>
              <a:t>90</a:t>
            </a:r>
          </a:p>
        </p:txBody>
      </p:sp>
      <p:sp>
        <p:nvSpPr>
          <p:cNvPr id="56" name="CasellaDiTesto 55"/>
          <p:cNvSpPr txBox="1"/>
          <p:nvPr/>
        </p:nvSpPr>
        <p:spPr>
          <a:xfrm>
            <a:off x="2986452" y="1201624"/>
            <a:ext cx="386644" cy="230832"/>
          </a:xfrm>
          <a:prstGeom prst="rect">
            <a:avLst/>
          </a:prstGeom>
          <a:noFill/>
        </p:spPr>
        <p:txBody>
          <a:bodyPr wrap="none" rtlCol="0">
            <a:spAutoFit/>
          </a:bodyPr>
          <a:lstStyle/>
          <a:p>
            <a:r>
              <a:rPr lang="it-IT" sz="900" dirty="0"/>
              <a:t>96.9</a:t>
            </a:r>
          </a:p>
        </p:txBody>
      </p:sp>
      <p:sp>
        <p:nvSpPr>
          <p:cNvPr id="57" name="CasellaDiTesto 56"/>
          <p:cNvSpPr txBox="1"/>
          <p:nvPr/>
        </p:nvSpPr>
        <p:spPr>
          <a:xfrm>
            <a:off x="5748788" y="1522013"/>
            <a:ext cx="386644" cy="230832"/>
          </a:xfrm>
          <a:prstGeom prst="rect">
            <a:avLst/>
          </a:prstGeom>
          <a:noFill/>
        </p:spPr>
        <p:txBody>
          <a:bodyPr wrap="none" rtlCol="0">
            <a:spAutoFit/>
          </a:bodyPr>
          <a:lstStyle/>
          <a:p>
            <a:r>
              <a:rPr lang="it-IT" sz="900"/>
              <a:t>51.7</a:t>
            </a:r>
          </a:p>
        </p:txBody>
      </p:sp>
      <p:sp>
        <p:nvSpPr>
          <p:cNvPr id="58" name="CasellaDiTesto 57"/>
          <p:cNvSpPr txBox="1"/>
          <p:nvPr/>
        </p:nvSpPr>
        <p:spPr>
          <a:xfrm>
            <a:off x="832589" y="2969263"/>
            <a:ext cx="386644" cy="230832"/>
          </a:xfrm>
          <a:prstGeom prst="rect">
            <a:avLst/>
          </a:prstGeom>
          <a:noFill/>
        </p:spPr>
        <p:txBody>
          <a:bodyPr wrap="none" rtlCol="0">
            <a:spAutoFit/>
          </a:bodyPr>
          <a:lstStyle/>
          <a:p>
            <a:r>
              <a:rPr lang="it-IT" sz="900" dirty="0"/>
              <a:t>80.2</a:t>
            </a:r>
          </a:p>
        </p:txBody>
      </p:sp>
      <p:sp>
        <p:nvSpPr>
          <p:cNvPr id="59" name="CasellaDiTesto 58"/>
          <p:cNvSpPr txBox="1"/>
          <p:nvPr/>
        </p:nvSpPr>
        <p:spPr>
          <a:xfrm>
            <a:off x="3248510" y="3373665"/>
            <a:ext cx="386644" cy="230832"/>
          </a:xfrm>
          <a:prstGeom prst="rect">
            <a:avLst/>
          </a:prstGeom>
          <a:noFill/>
        </p:spPr>
        <p:txBody>
          <a:bodyPr wrap="none" rtlCol="0">
            <a:spAutoFit/>
          </a:bodyPr>
          <a:lstStyle/>
          <a:p>
            <a:r>
              <a:rPr lang="it-IT" sz="900" dirty="0"/>
              <a:t>45.4</a:t>
            </a:r>
          </a:p>
        </p:txBody>
      </p:sp>
      <p:sp>
        <p:nvSpPr>
          <p:cNvPr id="60" name="CasellaDiTesto 59"/>
          <p:cNvSpPr txBox="1"/>
          <p:nvPr/>
        </p:nvSpPr>
        <p:spPr>
          <a:xfrm>
            <a:off x="5596996" y="2896519"/>
            <a:ext cx="386644" cy="230832"/>
          </a:xfrm>
          <a:prstGeom prst="rect">
            <a:avLst/>
          </a:prstGeom>
          <a:noFill/>
        </p:spPr>
        <p:txBody>
          <a:bodyPr wrap="none" rtlCol="0">
            <a:spAutoFit/>
          </a:bodyPr>
          <a:lstStyle/>
          <a:p>
            <a:r>
              <a:rPr lang="it-IT" sz="900" dirty="0"/>
              <a:t>0.79</a:t>
            </a:r>
          </a:p>
        </p:txBody>
      </p:sp>
      <p:sp>
        <p:nvSpPr>
          <p:cNvPr id="61" name="Rettangolo 60"/>
          <p:cNvSpPr/>
          <p:nvPr/>
        </p:nvSpPr>
        <p:spPr>
          <a:xfrm>
            <a:off x="59961" y="4803947"/>
            <a:ext cx="6773892" cy="276999"/>
          </a:xfrm>
          <a:prstGeom prst="rect">
            <a:avLst/>
          </a:prstGeom>
        </p:spPr>
        <p:txBody>
          <a:bodyPr wrap="square">
            <a:spAutoFit/>
          </a:bodyPr>
          <a:lstStyle/>
          <a:p>
            <a:r>
              <a:rPr lang="it-IT" sz="1200" dirty="0" err="1"/>
              <a:t>Gating</a:t>
            </a:r>
            <a:r>
              <a:rPr lang="it-IT" sz="1200" dirty="0"/>
              <a:t> </a:t>
            </a:r>
            <a:r>
              <a:rPr lang="it-IT" sz="1200" dirty="0" err="1"/>
              <a:t>strategy</a:t>
            </a:r>
            <a:r>
              <a:rPr lang="it-IT" sz="1200" dirty="0"/>
              <a:t> </a:t>
            </a:r>
            <a:r>
              <a:rPr lang="it-IT" sz="1200" dirty="0" err="1"/>
              <a:t>used</a:t>
            </a:r>
            <a:r>
              <a:rPr lang="it-IT" sz="1200" dirty="0"/>
              <a:t> for the </a:t>
            </a:r>
            <a:r>
              <a:rPr lang="it-IT" sz="1200" dirty="0" err="1"/>
              <a:t>analysis</a:t>
            </a:r>
            <a:r>
              <a:rPr lang="it-IT" sz="1200" dirty="0"/>
              <a:t> of MAIT </a:t>
            </a:r>
            <a:r>
              <a:rPr lang="it-IT" sz="1200" dirty="0" err="1"/>
              <a:t>cells</a:t>
            </a:r>
            <a:r>
              <a:rPr lang="it-IT" sz="1200" dirty="0"/>
              <a:t>.</a:t>
            </a:r>
          </a:p>
        </p:txBody>
      </p:sp>
    </p:spTree>
    <p:extLst>
      <p:ext uri="{BB962C8B-B14F-4D97-AF65-F5344CB8AC3E}">
        <p14:creationId xmlns:p14="http://schemas.microsoft.com/office/powerpoint/2010/main" val="214915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C529E394-DC79-F94C-83B2-46F668CE5C4A}"/>
              </a:ext>
            </a:extLst>
          </p:cNvPr>
          <p:cNvSpPr/>
          <p:nvPr/>
        </p:nvSpPr>
        <p:spPr>
          <a:xfrm>
            <a:off x="110218" y="7285535"/>
            <a:ext cx="6637564" cy="1169551"/>
          </a:xfrm>
          <a:prstGeom prst="rect">
            <a:avLst/>
          </a:prstGeom>
        </p:spPr>
        <p:txBody>
          <a:bodyPr wrap="square">
            <a:spAutoFit/>
          </a:bodyPr>
          <a:lstStyle/>
          <a:p>
            <a:r>
              <a:rPr lang="en-GB" sz="1400" dirty="0">
                <a:latin typeface="Calibri" panose="020F0502020204030204" pitchFamily="34" charset="0"/>
                <a:ea typeface="Calibri" panose="020F0502020204030204" pitchFamily="34" charset="0"/>
                <a:cs typeface="Calibri" panose="020F0502020204030204" pitchFamily="34" charset="0"/>
              </a:rPr>
              <a:t>MAIT signature in TIL dataset. MAIT signature was confirmed by using </a:t>
            </a:r>
            <a:r>
              <a:rPr lang="en-GB" sz="1400" dirty="0" err="1">
                <a:latin typeface="Calibri" panose="020F0502020204030204" pitchFamily="34" charset="0"/>
                <a:ea typeface="Calibri" panose="020F0502020204030204" pitchFamily="34" charset="0"/>
                <a:cs typeface="Calibri" panose="020F0502020204030204" pitchFamily="34" charset="0"/>
              </a:rPr>
              <a:t>GeneOverlap</a:t>
            </a:r>
            <a:r>
              <a:rPr lang="en-GB" sz="1400" dirty="0">
                <a:latin typeface="Calibri" panose="020F0502020204030204" pitchFamily="34" charset="0"/>
                <a:ea typeface="Calibri" panose="020F0502020204030204" pitchFamily="34" charset="0"/>
                <a:cs typeface="Calibri" panose="020F0502020204030204" pitchFamily="34" charset="0"/>
              </a:rPr>
              <a:t>. In blue circle (left)  numbers (percentage) of genes identifying MAIT cluster in our </a:t>
            </a:r>
            <a:r>
              <a:rPr lang="en-GB" sz="1400" dirty="0" err="1">
                <a:latin typeface="Calibri" panose="020F0502020204030204" pitchFamily="34" charset="0"/>
                <a:ea typeface="Calibri" panose="020F0502020204030204" pitchFamily="34" charset="0"/>
                <a:cs typeface="Calibri" panose="020F0502020204030204" pitchFamily="34" charset="0"/>
              </a:rPr>
              <a:t>scRNAseq</a:t>
            </a:r>
            <a:r>
              <a:rPr lang="en-GB" sz="1400" dirty="0">
                <a:latin typeface="Calibri" panose="020F0502020204030204" pitchFamily="34" charset="0"/>
                <a:ea typeface="Calibri" panose="020F0502020204030204" pitchFamily="34" charset="0"/>
                <a:cs typeface="Calibri" panose="020F0502020204030204" pitchFamily="34" charset="0"/>
              </a:rPr>
              <a:t> dataset; in yellow circle (right) numbers (percentage) of genes identifying MAIT cluster  in GSE148190. The intersection between the two circles represent the number of genes (percentage) shared by the MAIT signature found in the two different datasets. </a:t>
            </a:r>
          </a:p>
        </p:txBody>
      </p:sp>
      <p:sp>
        <p:nvSpPr>
          <p:cNvPr id="3" name="CasellaDiTesto 2">
            <a:extLst>
              <a:ext uri="{FF2B5EF4-FFF2-40B4-BE49-F238E27FC236}">
                <a16:creationId xmlns:a16="http://schemas.microsoft.com/office/drawing/2014/main" id="{9F7E57D8-1054-D14C-93D6-21BD40425269}"/>
              </a:ext>
            </a:extLst>
          </p:cNvPr>
          <p:cNvSpPr txBox="1"/>
          <p:nvPr/>
        </p:nvSpPr>
        <p:spPr>
          <a:xfrm>
            <a:off x="392" y="8774668"/>
            <a:ext cx="2418867" cy="369332"/>
          </a:xfrm>
          <a:prstGeom prst="rect">
            <a:avLst/>
          </a:prstGeom>
          <a:noFill/>
        </p:spPr>
        <p:txBody>
          <a:bodyPr wrap="none" rtlCol="0">
            <a:spAutoFit/>
          </a:bodyPr>
          <a:lstStyle/>
          <a:p>
            <a:r>
              <a:rPr lang="it-IT" dirty="0" err="1"/>
              <a:t>Supplementary</a:t>
            </a:r>
            <a:r>
              <a:rPr lang="it-IT" dirty="0"/>
              <a:t> Figure 6</a:t>
            </a:r>
          </a:p>
        </p:txBody>
      </p:sp>
      <p:pic>
        <p:nvPicPr>
          <p:cNvPr id="4" name="Immagine 3" descr="Immagine che contiene dispositivo&#10;&#10;Descrizione generata automaticamente">
            <a:extLst>
              <a:ext uri="{FF2B5EF4-FFF2-40B4-BE49-F238E27FC236}">
                <a16:creationId xmlns:a16="http://schemas.microsoft.com/office/drawing/2014/main" id="{A441D02B-DF53-E240-8D12-BE4470B4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940" y="1119383"/>
            <a:ext cx="4820817" cy="4820817"/>
          </a:xfrm>
          <a:prstGeom prst="rect">
            <a:avLst/>
          </a:prstGeom>
        </p:spPr>
      </p:pic>
      <p:cxnSp>
        <p:nvCxnSpPr>
          <p:cNvPr id="5" name="Connettore 2 4">
            <a:extLst>
              <a:ext uri="{FF2B5EF4-FFF2-40B4-BE49-F238E27FC236}">
                <a16:creationId xmlns:a16="http://schemas.microsoft.com/office/drawing/2014/main" id="{56FE0139-16BA-B546-9140-C82D73736925}"/>
              </a:ext>
            </a:extLst>
          </p:cNvPr>
          <p:cNvCxnSpPr/>
          <p:nvPr/>
        </p:nvCxnSpPr>
        <p:spPr>
          <a:xfrm>
            <a:off x="3181349" y="3818263"/>
            <a:ext cx="0" cy="9828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CasellaDiTesto 5">
            <a:extLst>
              <a:ext uri="{FF2B5EF4-FFF2-40B4-BE49-F238E27FC236}">
                <a16:creationId xmlns:a16="http://schemas.microsoft.com/office/drawing/2014/main" id="{F49A554E-CDF9-C940-8326-F200FAF760F0}"/>
              </a:ext>
            </a:extLst>
          </p:cNvPr>
          <p:cNvSpPr txBox="1"/>
          <p:nvPr/>
        </p:nvSpPr>
        <p:spPr>
          <a:xfrm>
            <a:off x="2186085" y="4875609"/>
            <a:ext cx="2245567" cy="430887"/>
          </a:xfrm>
          <a:prstGeom prst="rect">
            <a:avLst/>
          </a:prstGeom>
          <a:noFill/>
        </p:spPr>
        <p:txBody>
          <a:bodyPr wrap="square" rtlCol="0">
            <a:spAutoFit/>
          </a:bodyPr>
          <a:lstStyle/>
          <a:p>
            <a:pPr marL="171450" indent="-171450">
              <a:buFont typeface="Arial" panose="020B0604020202020204" pitchFamily="34" charset="0"/>
              <a:buChar char="•"/>
            </a:pPr>
            <a:r>
              <a:rPr lang="en-US" sz="1100" dirty="0"/>
              <a:t>Overlapping p-value=1.2e-42</a:t>
            </a:r>
          </a:p>
          <a:p>
            <a:pPr marL="171450" indent="-171450">
              <a:buFont typeface="Arial" panose="020B0604020202020204" pitchFamily="34" charset="0"/>
              <a:buChar char="•"/>
            </a:pPr>
            <a:r>
              <a:rPr lang="en-US" sz="1100" dirty="0"/>
              <a:t>Jaccard Index=0.2</a:t>
            </a:r>
            <a:endParaRPr lang="it-IT" sz="1100" dirty="0"/>
          </a:p>
        </p:txBody>
      </p:sp>
      <p:sp>
        <p:nvSpPr>
          <p:cNvPr id="7" name="CasellaDiTesto 6">
            <a:extLst>
              <a:ext uri="{FF2B5EF4-FFF2-40B4-BE49-F238E27FC236}">
                <a16:creationId xmlns:a16="http://schemas.microsoft.com/office/drawing/2014/main" id="{EAE58493-B130-0A47-8302-1F32629F7DC9}"/>
              </a:ext>
            </a:extLst>
          </p:cNvPr>
          <p:cNvSpPr txBox="1"/>
          <p:nvPr/>
        </p:nvSpPr>
        <p:spPr>
          <a:xfrm>
            <a:off x="978154" y="1727019"/>
            <a:ext cx="2565141" cy="646331"/>
          </a:xfrm>
          <a:prstGeom prst="rect">
            <a:avLst/>
          </a:prstGeom>
          <a:solidFill>
            <a:schemeClr val="bg1"/>
          </a:solidFill>
        </p:spPr>
        <p:txBody>
          <a:bodyPr wrap="square" rtlCol="0">
            <a:spAutoFit/>
          </a:bodyPr>
          <a:lstStyle/>
          <a:p>
            <a:r>
              <a:rPr lang="it-IT" dirty="0"/>
              <a:t>MAIT </a:t>
            </a:r>
            <a:r>
              <a:rPr lang="it-IT" dirty="0" err="1"/>
              <a:t>signature</a:t>
            </a:r>
            <a:r>
              <a:rPr lang="it-IT" dirty="0"/>
              <a:t> </a:t>
            </a:r>
          </a:p>
          <a:p>
            <a:r>
              <a:rPr lang="it-IT" dirty="0"/>
              <a:t>(</a:t>
            </a:r>
            <a:r>
              <a:rPr lang="it-IT" dirty="0" err="1"/>
              <a:t>our</a:t>
            </a:r>
            <a:r>
              <a:rPr lang="it-IT" dirty="0"/>
              <a:t> </a:t>
            </a:r>
            <a:r>
              <a:rPr lang="it-IT" dirty="0" err="1"/>
              <a:t>scRNAseq</a:t>
            </a:r>
            <a:r>
              <a:rPr lang="it-IT" dirty="0"/>
              <a:t> </a:t>
            </a:r>
            <a:r>
              <a:rPr lang="it-IT" dirty="0" err="1"/>
              <a:t>dataset</a:t>
            </a:r>
            <a:r>
              <a:rPr lang="it-IT" dirty="0"/>
              <a:t>)</a:t>
            </a:r>
          </a:p>
        </p:txBody>
      </p:sp>
      <p:sp>
        <p:nvSpPr>
          <p:cNvPr id="8" name="CasellaDiTesto 7">
            <a:extLst>
              <a:ext uri="{FF2B5EF4-FFF2-40B4-BE49-F238E27FC236}">
                <a16:creationId xmlns:a16="http://schemas.microsoft.com/office/drawing/2014/main" id="{CAEB3BFD-BD38-9C43-83B0-93663204F708}"/>
              </a:ext>
            </a:extLst>
          </p:cNvPr>
          <p:cNvSpPr txBox="1"/>
          <p:nvPr/>
        </p:nvSpPr>
        <p:spPr>
          <a:xfrm>
            <a:off x="3572847" y="1747702"/>
            <a:ext cx="1989357" cy="646331"/>
          </a:xfrm>
          <a:prstGeom prst="rect">
            <a:avLst/>
          </a:prstGeom>
          <a:solidFill>
            <a:schemeClr val="bg1"/>
          </a:solidFill>
        </p:spPr>
        <p:txBody>
          <a:bodyPr wrap="square" rtlCol="0">
            <a:spAutoFit/>
          </a:bodyPr>
          <a:lstStyle/>
          <a:p>
            <a:r>
              <a:rPr lang="it-IT" dirty="0"/>
              <a:t>MAIT </a:t>
            </a:r>
            <a:r>
              <a:rPr lang="it-IT" dirty="0" err="1"/>
              <a:t>signature</a:t>
            </a:r>
            <a:r>
              <a:rPr lang="it-IT" dirty="0"/>
              <a:t> (GSE148190)</a:t>
            </a:r>
          </a:p>
        </p:txBody>
      </p:sp>
    </p:spTree>
    <p:extLst>
      <p:ext uri="{BB962C8B-B14F-4D97-AF65-F5344CB8AC3E}">
        <p14:creationId xmlns:p14="http://schemas.microsoft.com/office/powerpoint/2010/main" val="2502907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392" y="8774668"/>
            <a:ext cx="2418867" cy="369332"/>
          </a:xfrm>
          <a:prstGeom prst="rect">
            <a:avLst/>
          </a:prstGeom>
          <a:noFill/>
        </p:spPr>
        <p:txBody>
          <a:bodyPr wrap="none" rtlCol="0">
            <a:spAutoFit/>
          </a:bodyPr>
          <a:lstStyle/>
          <a:p>
            <a:r>
              <a:rPr lang="it-IT" dirty="0" err="1"/>
              <a:t>Supplementary</a:t>
            </a:r>
            <a:r>
              <a:rPr lang="it-IT" dirty="0"/>
              <a:t> Figure 7</a:t>
            </a:r>
          </a:p>
        </p:txBody>
      </p:sp>
      <p:sp>
        <p:nvSpPr>
          <p:cNvPr id="4" name="Rettangolo 3"/>
          <p:cNvSpPr/>
          <p:nvPr/>
        </p:nvSpPr>
        <p:spPr>
          <a:xfrm>
            <a:off x="13999" y="8467445"/>
            <a:ext cx="6773892" cy="276999"/>
          </a:xfrm>
          <a:prstGeom prst="rect">
            <a:avLst/>
          </a:prstGeom>
        </p:spPr>
        <p:txBody>
          <a:bodyPr wrap="square">
            <a:spAutoFit/>
          </a:bodyPr>
          <a:lstStyle/>
          <a:p>
            <a:r>
              <a:rPr lang="it-IT" sz="1200" dirty="0" err="1"/>
              <a:t>Gating</a:t>
            </a:r>
            <a:r>
              <a:rPr lang="it-IT" sz="1200" dirty="0"/>
              <a:t> </a:t>
            </a:r>
            <a:r>
              <a:rPr lang="it-IT" sz="1200" dirty="0" err="1"/>
              <a:t>strategy</a:t>
            </a:r>
            <a:r>
              <a:rPr lang="it-IT" sz="1200" dirty="0"/>
              <a:t> </a:t>
            </a:r>
            <a:r>
              <a:rPr lang="it-IT" sz="1200" dirty="0" err="1"/>
              <a:t>used</a:t>
            </a:r>
            <a:r>
              <a:rPr lang="it-IT" sz="1200" dirty="0"/>
              <a:t> for the </a:t>
            </a:r>
            <a:r>
              <a:rPr lang="it-IT" sz="1200" dirty="0" err="1"/>
              <a:t>analysis</a:t>
            </a:r>
            <a:r>
              <a:rPr lang="it-IT" sz="1200" dirty="0"/>
              <a:t> </a:t>
            </a:r>
            <a:r>
              <a:rPr lang="it-IT" sz="1200" dirty="0" err="1"/>
              <a:t>cytokine</a:t>
            </a:r>
            <a:r>
              <a:rPr lang="it-IT" sz="1200" dirty="0"/>
              <a:t> production by MAIT </a:t>
            </a:r>
            <a:r>
              <a:rPr lang="it-IT" sz="1200" dirty="0" err="1"/>
              <a:t>cells</a:t>
            </a:r>
            <a:r>
              <a:rPr lang="it-IT" sz="1200" dirty="0"/>
              <a:t>.</a:t>
            </a:r>
          </a:p>
        </p:txBody>
      </p:sp>
      <p:pic>
        <p:nvPicPr>
          <p:cNvPr id="6" name="Immagine 5"/>
          <p:cNvPicPr>
            <a:picLocks noChangeAspect="1"/>
          </p:cNvPicPr>
          <p:nvPr/>
        </p:nvPicPr>
        <p:blipFill>
          <a:blip r:embed="rId2"/>
          <a:stretch>
            <a:fillRect/>
          </a:stretch>
        </p:blipFill>
        <p:spPr>
          <a:xfrm>
            <a:off x="317143" y="287767"/>
            <a:ext cx="1785235" cy="1695973"/>
          </a:xfrm>
          <a:prstGeom prst="rect">
            <a:avLst/>
          </a:prstGeom>
        </p:spPr>
      </p:pic>
      <p:pic>
        <p:nvPicPr>
          <p:cNvPr id="7" name="Immagine 6"/>
          <p:cNvPicPr>
            <a:picLocks noChangeAspect="1"/>
          </p:cNvPicPr>
          <p:nvPr/>
        </p:nvPicPr>
        <p:blipFill>
          <a:blip r:embed="rId3"/>
          <a:stretch>
            <a:fillRect/>
          </a:stretch>
        </p:blipFill>
        <p:spPr>
          <a:xfrm>
            <a:off x="2494720" y="279681"/>
            <a:ext cx="1785235" cy="1695973"/>
          </a:xfrm>
          <a:prstGeom prst="rect">
            <a:avLst/>
          </a:prstGeom>
        </p:spPr>
      </p:pic>
      <p:pic>
        <p:nvPicPr>
          <p:cNvPr id="8" name="Immagine 7"/>
          <p:cNvPicPr>
            <a:picLocks noChangeAspect="1"/>
          </p:cNvPicPr>
          <p:nvPr/>
        </p:nvPicPr>
        <p:blipFill>
          <a:blip r:embed="rId4"/>
          <a:stretch>
            <a:fillRect/>
          </a:stretch>
        </p:blipFill>
        <p:spPr>
          <a:xfrm>
            <a:off x="4608342" y="210407"/>
            <a:ext cx="1797136" cy="1773333"/>
          </a:xfrm>
          <a:prstGeom prst="rect">
            <a:avLst/>
          </a:prstGeom>
        </p:spPr>
      </p:pic>
      <p:pic>
        <p:nvPicPr>
          <p:cNvPr id="9" name="Immagine 8"/>
          <p:cNvPicPr>
            <a:picLocks noChangeAspect="1"/>
          </p:cNvPicPr>
          <p:nvPr/>
        </p:nvPicPr>
        <p:blipFill>
          <a:blip r:embed="rId5"/>
          <a:stretch>
            <a:fillRect/>
          </a:stretch>
        </p:blipFill>
        <p:spPr>
          <a:xfrm>
            <a:off x="4623595" y="2200818"/>
            <a:ext cx="1797136" cy="1773333"/>
          </a:xfrm>
          <a:prstGeom prst="rect">
            <a:avLst/>
          </a:prstGeom>
        </p:spPr>
      </p:pic>
      <p:sp>
        <p:nvSpPr>
          <p:cNvPr id="14" name="CasellaDiTesto 13"/>
          <p:cNvSpPr txBox="1"/>
          <p:nvPr/>
        </p:nvSpPr>
        <p:spPr>
          <a:xfrm>
            <a:off x="404735" y="1975654"/>
            <a:ext cx="541559" cy="276999"/>
          </a:xfrm>
          <a:prstGeom prst="rect">
            <a:avLst/>
          </a:prstGeom>
          <a:noFill/>
        </p:spPr>
        <p:txBody>
          <a:bodyPr wrap="none" rtlCol="0">
            <a:spAutoFit/>
          </a:bodyPr>
          <a:lstStyle/>
          <a:p>
            <a:r>
              <a:rPr lang="it-IT" sz="1200"/>
              <a:t>FSC-A</a:t>
            </a:r>
          </a:p>
        </p:txBody>
      </p:sp>
      <p:sp>
        <p:nvSpPr>
          <p:cNvPr id="15" name="CasellaDiTesto 14"/>
          <p:cNvSpPr txBox="1"/>
          <p:nvPr/>
        </p:nvSpPr>
        <p:spPr>
          <a:xfrm rot="16200000">
            <a:off x="-86812" y="1349201"/>
            <a:ext cx="543739" cy="276999"/>
          </a:xfrm>
          <a:prstGeom prst="rect">
            <a:avLst/>
          </a:prstGeom>
          <a:noFill/>
        </p:spPr>
        <p:txBody>
          <a:bodyPr wrap="none" rtlCol="0">
            <a:spAutoFit/>
          </a:bodyPr>
          <a:lstStyle/>
          <a:p>
            <a:r>
              <a:rPr lang="it-IT" sz="1200"/>
              <a:t>SSC-A</a:t>
            </a:r>
          </a:p>
        </p:txBody>
      </p:sp>
      <p:sp>
        <p:nvSpPr>
          <p:cNvPr id="16" name="CasellaDiTesto 15"/>
          <p:cNvSpPr txBox="1"/>
          <p:nvPr/>
        </p:nvSpPr>
        <p:spPr>
          <a:xfrm>
            <a:off x="2558741" y="1951307"/>
            <a:ext cx="541559" cy="276999"/>
          </a:xfrm>
          <a:prstGeom prst="rect">
            <a:avLst/>
          </a:prstGeom>
          <a:noFill/>
        </p:spPr>
        <p:txBody>
          <a:bodyPr wrap="none" rtlCol="0">
            <a:spAutoFit/>
          </a:bodyPr>
          <a:lstStyle/>
          <a:p>
            <a:r>
              <a:rPr lang="it-IT" sz="1200"/>
              <a:t>FSC-A</a:t>
            </a:r>
          </a:p>
        </p:txBody>
      </p:sp>
      <p:sp>
        <p:nvSpPr>
          <p:cNvPr id="17" name="CasellaDiTesto 16"/>
          <p:cNvSpPr txBox="1"/>
          <p:nvPr/>
        </p:nvSpPr>
        <p:spPr>
          <a:xfrm rot="16200000">
            <a:off x="2065078" y="1338633"/>
            <a:ext cx="547971" cy="276999"/>
          </a:xfrm>
          <a:prstGeom prst="rect">
            <a:avLst/>
          </a:prstGeom>
          <a:noFill/>
        </p:spPr>
        <p:txBody>
          <a:bodyPr wrap="none" rtlCol="0">
            <a:spAutoFit/>
          </a:bodyPr>
          <a:lstStyle/>
          <a:p>
            <a:r>
              <a:rPr lang="it-IT" sz="1200" dirty="0"/>
              <a:t>FSC-H</a:t>
            </a:r>
          </a:p>
        </p:txBody>
      </p:sp>
      <p:sp>
        <p:nvSpPr>
          <p:cNvPr id="18" name="CasellaDiTesto 17"/>
          <p:cNvSpPr txBox="1"/>
          <p:nvPr/>
        </p:nvSpPr>
        <p:spPr>
          <a:xfrm>
            <a:off x="4712747" y="1940042"/>
            <a:ext cx="737702" cy="276999"/>
          </a:xfrm>
          <a:prstGeom prst="rect">
            <a:avLst/>
          </a:prstGeom>
          <a:noFill/>
        </p:spPr>
        <p:txBody>
          <a:bodyPr wrap="none" rtlCol="0">
            <a:spAutoFit/>
          </a:bodyPr>
          <a:lstStyle/>
          <a:p>
            <a:r>
              <a:rPr lang="it-IT" sz="1200" dirty="0"/>
              <a:t>CD3-APC</a:t>
            </a:r>
          </a:p>
        </p:txBody>
      </p:sp>
      <p:sp>
        <p:nvSpPr>
          <p:cNvPr id="19" name="CasellaDiTesto 18"/>
          <p:cNvSpPr txBox="1"/>
          <p:nvPr/>
        </p:nvSpPr>
        <p:spPr>
          <a:xfrm rot="16200000">
            <a:off x="3867739" y="1245821"/>
            <a:ext cx="1250663" cy="276999"/>
          </a:xfrm>
          <a:prstGeom prst="rect">
            <a:avLst/>
          </a:prstGeom>
          <a:noFill/>
        </p:spPr>
        <p:txBody>
          <a:bodyPr wrap="none" rtlCol="0">
            <a:spAutoFit/>
          </a:bodyPr>
          <a:lstStyle/>
          <a:p>
            <a:r>
              <a:rPr lang="it-IT" sz="1200" dirty="0"/>
              <a:t>LIVE DEAD AQUA</a:t>
            </a:r>
          </a:p>
        </p:txBody>
      </p:sp>
      <p:sp>
        <p:nvSpPr>
          <p:cNvPr id="20" name="CasellaDiTesto 19"/>
          <p:cNvSpPr txBox="1"/>
          <p:nvPr/>
        </p:nvSpPr>
        <p:spPr>
          <a:xfrm>
            <a:off x="4767711" y="3913206"/>
            <a:ext cx="1078757" cy="276999"/>
          </a:xfrm>
          <a:prstGeom prst="rect">
            <a:avLst/>
          </a:prstGeom>
          <a:noFill/>
        </p:spPr>
        <p:txBody>
          <a:bodyPr wrap="none" rtlCol="0">
            <a:spAutoFit/>
          </a:bodyPr>
          <a:lstStyle/>
          <a:p>
            <a:r>
              <a:rPr lang="it-IT" sz="1200" dirty="0"/>
              <a:t>CD161-PE-CY7</a:t>
            </a:r>
          </a:p>
        </p:txBody>
      </p:sp>
      <p:sp>
        <p:nvSpPr>
          <p:cNvPr id="21" name="CasellaDiTesto 20"/>
          <p:cNvSpPr txBox="1"/>
          <p:nvPr/>
        </p:nvSpPr>
        <p:spPr>
          <a:xfrm rot="16200000">
            <a:off x="4120609" y="3218985"/>
            <a:ext cx="854849" cy="276999"/>
          </a:xfrm>
          <a:prstGeom prst="rect">
            <a:avLst/>
          </a:prstGeom>
          <a:noFill/>
        </p:spPr>
        <p:txBody>
          <a:bodyPr wrap="none" rtlCol="0">
            <a:spAutoFit/>
          </a:bodyPr>
          <a:lstStyle/>
          <a:p>
            <a:r>
              <a:rPr lang="it-IT" sz="1200" dirty="0"/>
              <a:t>TCR 7.2-PE</a:t>
            </a:r>
          </a:p>
        </p:txBody>
      </p:sp>
      <p:sp>
        <p:nvSpPr>
          <p:cNvPr id="22" name="CasellaDiTesto 21"/>
          <p:cNvSpPr txBox="1"/>
          <p:nvPr/>
        </p:nvSpPr>
        <p:spPr>
          <a:xfrm>
            <a:off x="1810162" y="6125809"/>
            <a:ext cx="1486817" cy="276999"/>
          </a:xfrm>
          <a:prstGeom prst="rect">
            <a:avLst/>
          </a:prstGeom>
          <a:noFill/>
        </p:spPr>
        <p:txBody>
          <a:bodyPr wrap="none" rtlCol="0">
            <a:spAutoFit/>
          </a:bodyPr>
          <a:lstStyle/>
          <a:p>
            <a:r>
              <a:rPr lang="it-IT" sz="1200" dirty="0"/>
              <a:t>GRANZYME-B-BV421</a:t>
            </a:r>
          </a:p>
        </p:txBody>
      </p:sp>
      <p:sp>
        <p:nvSpPr>
          <p:cNvPr id="23" name="CasellaDiTesto 22"/>
          <p:cNvSpPr txBox="1"/>
          <p:nvPr/>
        </p:nvSpPr>
        <p:spPr>
          <a:xfrm rot="16200000">
            <a:off x="1318615" y="5431588"/>
            <a:ext cx="543739" cy="276999"/>
          </a:xfrm>
          <a:prstGeom prst="rect">
            <a:avLst/>
          </a:prstGeom>
          <a:noFill/>
        </p:spPr>
        <p:txBody>
          <a:bodyPr wrap="none" rtlCol="0">
            <a:spAutoFit/>
          </a:bodyPr>
          <a:lstStyle/>
          <a:p>
            <a:r>
              <a:rPr lang="it-IT" sz="1200" dirty="0"/>
              <a:t>SSC-A</a:t>
            </a:r>
          </a:p>
        </p:txBody>
      </p:sp>
      <p:sp>
        <p:nvSpPr>
          <p:cNvPr id="24" name="CasellaDiTesto 23"/>
          <p:cNvSpPr txBox="1"/>
          <p:nvPr/>
        </p:nvSpPr>
        <p:spPr>
          <a:xfrm>
            <a:off x="1906855" y="8104057"/>
            <a:ext cx="811569" cy="276999"/>
          </a:xfrm>
          <a:prstGeom prst="rect">
            <a:avLst/>
          </a:prstGeom>
          <a:noFill/>
        </p:spPr>
        <p:txBody>
          <a:bodyPr wrap="none" rtlCol="0">
            <a:spAutoFit/>
          </a:bodyPr>
          <a:lstStyle/>
          <a:p>
            <a:r>
              <a:rPr lang="it-IT" sz="1200" dirty="0"/>
              <a:t>IFN-</a:t>
            </a:r>
            <a:r>
              <a:rPr lang="it-IT" sz="1200" dirty="0">
                <a:latin typeface="Symbol" charset="2"/>
                <a:ea typeface="Symbol" charset="2"/>
                <a:cs typeface="Symbol" charset="2"/>
              </a:rPr>
              <a:t>g</a:t>
            </a:r>
            <a:r>
              <a:rPr lang="it-IT" sz="1200" dirty="0"/>
              <a:t>-FITC</a:t>
            </a:r>
          </a:p>
        </p:txBody>
      </p:sp>
      <p:sp>
        <p:nvSpPr>
          <p:cNvPr id="25" name="CasellaDiTesto 24"/>
          <p:cNvSpPr txBox="1"/>
          <p:nvPr/>
        </p:nvSpPr>
        <p:spPr>
          <a:xfrm rot="16200000">
            <a:off x="1247122" y="7409836"/>
            <a:ext cx="880113" cy="276999"/>
          </a:xfrm>
          <a:prstGeom prst="rect">
            <a:avLst/>
          </a:prstGeom>
          <a:noFill/>
        </p:spPr>
        <p:txBody>
          <a:bodyPr wrap="none" rtlCol="0">
            <a:spAutoFit/>
          </a:bodyPr>
          <a:lstStyle/>
          <a:p>
            <a:r>
              <a:rPr lang="it-IT" sz="1200" dirty="0"/>
              <a:t>TNF-BV605</a:t>
            </a:r>
          </a:p>
        </p:txBody>
      </p:sp>
      <p:sp>
        <p:nvSpPr>
          <p:cNvPr id="26" name="Figura a mano libera 25"/>
          <p:cNvSpPr/>
          <p:nvPr/>
        </p:nvSpPr>
        <p:spPr>
          <a:xfrm>
            <a:off x="682052" y="1341620"/>
            <a:ext cx="442210" cy="487180"/>
          </a:xfrm>
          <a:custGeom>
            <a:avLst/>
            <a:gdLst>
              <a:gd name="connsiteX0" fmla="*/ 7496 w 442210"/>
              <a:gd name="connsiteY0" fmla="*/ 262328 h 487180"/>
              <a:gd name="connsiteX1" fmla="*/ 7496 w 442210"/>
              <a:gd name="connsiteY1" fmla="*/ 262328 h 487180"/>
              <a:gd name="connsiteX2" fmla="*/ 0 w 442210"/>
              <a:gd name="connsiteY2" fmla="*/ 449705 h 487180"/>
              <a:gd name="connsiteX3" fmla="*/ 172387 w 442210"/>
              <a:gd name="connsiteY3" fmla="*/ 487180 h 487180"/>
              <a:gd name="connsiteX4" fmla="*/ 367259 w 442210"/>
              <a:gd name="connsiteY4" fmla="*/ 442210 h 487180"/>
              <a:gd name="connsiteX5" fmla="*/ 442210 w 442210"/>
              <a:gd name="connsiteY5" fmla="*/ 209862 h 487180"/>
              <a:gd name="connsiteX6" fmla="*/ 404735 w 442210"/>
              <a:gd name="connsiteY6" fmla="*/ 22485 h 487180"/>
              <a:gd name="connsiteX7" fmla="*/ 284814 w 442210"/>
              <a:gd name="connsiteY7" fmla="*/ 7495 h 487180"/>
              <a:gd name="connsiteX8" fmla="*/ 217358 w 442210"/>
              <a:gd name="connsiteY8" fmla="*/ 0 h 487180"/>
              <a:gd name="connsiteX9" fmla="*/ 164892 w 442210"/>
              <a:gd name="connsiteY9" fmla="*/ 37475 h 487180"/>
              <a:gd name="connsiteX10" fmla="*/ 134912 w 442210"/>
              <a:gd name="connsiteY10" fmla="*/ 52465 h 487180"/>
              <a:gd name="connsiteX11" fmla="*/ 74951 w 442210"/>
              <a:gd name="connsiteY11" fmla="*/ 104931 h 487180"/>
              <a:gd name="connsiteX12" fmla="*/ 7496 w 442210"/>
              <a:gd name="connsiteY12" fmla="*/ 262328 h 487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2210" h="487180">
                <a:moveTo>
                  <a:pt x="7496" y="262328"/>
                </a:moveTo>
                <a:lnTo>
                  <a:pt x="7496" y="262328"/>
                </a:lnTo>
                <a:lnTo>
                  <a:pt x="0" y="449705"/>
                </a:lnTo>
                <a:lnTo>
                  <a:pt x="172387" y="487180"/>
                </a:lnTo>
                <a:lnTo>
                  <a:pt x="367259" y="442210"/>
                </a:lnTo>
                <a:lnTo>
                  <a:pt x="442210" y="209862"/>
                </a:lnTo>
                <a:lnTo>
                  <a:pt x="404735" y="22485"/>
                </a:lnTo>
                <a:cubicBezTo>
                  <a:pt x="304937" y="5852"/>
                  <a:pt x="345188" y="7495"/>
                  <a:pt x="284814" y="7495"/>
                </a:cubicBezTo>
                <a:lnTo>
                  <a:pt x="217358" y="0"/>
                </a:lnTo>
                <a:cubicBezTo>
                  <a:pt x="199869" y="12492"/>
                  <a:pt x="183024" y="25937"/>
                  <a:pt x="164892" y="37475"/>
                </a:cubicBezTo>
                <a:cubicBezTo>
                  <a:pt x="155466" y="43473"/>
                  <a:pt x="134912" y="52465"/>
                  <a:pt x="134912" y="52465"/>
                </a:cubicBezTo>
                <a:lnTo>
                  <a:pt x="74951" y="104931"/>
                </a:lnTo>
                <a:lnTo>
                  <a:pt x="7496" y="262328"/>
                </a:lnTo>
                <a:close/>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Figura a mano libera 27"/>
          <p:cNvSpPr/>
          <p:nvPr/>
        </p:nvSpPr>
        <p:spPr>
          <a:xfrm>
            <a:off x="2829520" y="1249905"/>
            <a:ext cx="562132" cy="509665"/>
          </a:xfrm>
          <a:custGeom>
            <a:avLst/>
            <a:gdLst>
              <a:gd name="connsiteX0" fmla="*/ 0 w 562132"/>
              <a:gd name="connsiteY0" fmla="*/ 367259 h 509665"/>
              <a:gd name="connsiteX1" fmla="*/ 0 w 562132"/>
              <a:gd name="connsiteY1" fmla="*/ 367259 h 509665"/>
              <a:gd name="connsiteX2" fmla="*/ 0 w 562132"/>
              <a:gd name="connsiteY2" fmla="*/ 442210 h 509665"/>
              <a:gd name="connsiteX3" fmla="*/ 7496 w 562132"/>
              <a:gd name="connsiteY3" fmla="*/ 509665 h 509665"/>
              <a:gd name="connsiteX4" fmla="*/ 562132 w 562132"/>
              <a:gd name="connsiteY4" fmla="*/ 97436 h 509665"/>
              <a:gd name="connsiteX5" fmla="*/ 389745 w 562132"/>
              <a:gd name="connsiteY5" fmla="*/ 0 h 509665"/>
              <a:gd name="connsiteX6" fmla="*/ 0 w 562132"/>
              <a:gd name="connsiteY6" fmla="*/ 367259 h 509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2132" h="509665">
                <a:moveTo>
                  <a:pt x="0" y="367259"/>
                </a:moveTo>
                <a:lnTo>
                  <a:pt x="0" y="367259"/>
                </a:lnTo>
                <a:lnTo>
                  <a:pt x="0" y="442210"/>
                </a:lnTo>
                <a:lnTo>
                  <a:pt x="7496" y="509665"/>
                </a:lnTo>
                <a:lnTo>
                  <a:pt x="562132" y="97436"/>
                </a:lnTo>
                <a:lnTo>
                  <a:pt x="389745" y="0"/>
                </a:lnTo>
                <a:lnTo>
                  <a:pt x="0" y="367259"/>
                </a:lnTo>
                <a:close/>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Rettangolo 28"/>
          <p:cNvSpPr/>
          <p:nvPr/>
        </p:nvSpPr>
        <p:spPr>
          <a:xfrm>
            <a:off x="5606321" y="1118060"/>
            <a:ext cx="554636" cy="710740"/>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Rettangolo 29"/>
          <p:cNvSpPr/>
          <p:nvPr/>
        </p:nvSpPr>
        <p:spPr>
          <a:xfrm>
            <a:off x="5394483" y="2472530"/>
            <a:ext cx="489156" cy="592112"/>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1" name="Immagine 30"/>
          <p:cNvPicPr>
            <a:picLocks noChangeAspect="1"/>
          </p:cNvPicPr>
          <p:nvPr/>
        </p:nvPicPr>
        <p:blipFill>
          <a:blip r:embed="rId6"/>
          <a:stretch>
            <a:fillRect/>
          </a:stretch>
        </p:blipFill>
        <p:spPr>
          <a:xfrm>
            <a:off x="1670978" y="4556854"/>
            <a:ext cx="1762200" cy="1614878"/>
          </a:xfrm>
          <a:prstGeom prst="rect">
            <a:avLst/>
          </a:prstGeom>
        </p:spPr>
      </p:pic>
      <p:pic>
        <p:nvPicPr>
          <p:cNvPr id="32" name="Immagine 31"/>
          <p:cNvPicPr>
            <a:picLocks noChangeAspect="1"/>
          </p:cNvPicPr>
          <p:nvPr/>
        </p:nvPicPr>
        <p:blipFill>
          <a:blip r:embed="rId7"/>
          <a:stretch>
            <a:fillRect/>
          </a:stretch>
        </p:blipFill>
        <p:spPr>
          <a:xfrm>
            <a:off x="3530480" y="4567540"/>
            <a:ext cx="1746054" cy="1600082"/>
          </a:xfrm>
          <a:prstGeom prst="rect">
            <a:avLst/>
          </a:prstGeom>
        </p:spPr>
      </p:pic>
      <p:pic>
        <p:nvPicPr>
          <p:cNvPr id="33" name="Immagine 32"/>
          <p:cNvPicPr>
            <a:picLocks noChangeAspect="1"/>
          </p:cNvPicPr>
          <p:nvPr/>
        </p:nvPicPr>
        <p:blipFill>
          <a:blip r:embed="rId8"/>
          <a:stretch>
            <a:fillRect/>
          </a:stretch>
        </p:blipFill>
        <p:spPr>
          <a:xfrm>
            <a:off x="1713072" y="6469337"/>
            <a:ext cx="1727165" cy="1704289"/>
          </a:xfrm>
          <a:prstGeom prst="rect">
            <a:avLst/>
          </a:prstGeom>
        </p:spPr>
      </p:pic>
      <p:pic>
        <p:nvPicPr>
          <p:cNvPr id="34" name="Immagine 33"/>
          <p:cNvPicPr>
            <a:picLocks noChangeAspect="1"/>
          </p:cNvPicPr>
          <p:nvPr/>
        </p:nvPicPr>
        <p:blipFill>
          <a:blip r:embed="rId9"/>
          <a:stretch>
            <a:fillRect/>
          </a:stretch>
        </p:blipFill>
        <p:spPr>
          <a:xfrm>
            <a:off x="3530480" y="6453078"/>
            <a:ext cx="1746053" cy="1722926"/>
          </a:xfrm>
          <a:prstGeom prst="rect">
            <a:avLst/>
          </a:prstGeom>
        </p:spPr>
      </p:pic>
      <p:sp>
        <p:nvSpPr>
          <p:cNvPr id="35" name="Rettangolo 34"/>
          <p:cNvSpPr/>
          <p:nvPr/>
        </p:nvSpPr>
        <p:spPr>
          <a:xfrm>
            <a:off x="2650264" y="6564327"/>
            <a:ext cx="707528" cy="1424066"/>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Rettangolo 35"/>
          <p:cNvSpPr/>
          <p:nvPr/>
        </p:nvSpPr>
        <p:spPr>
          <a:xfrm rot="5400000">
            <a:off x="2311982" y="6171951"/>
            <a:ext cx="667554" cy="1424066"/>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Rettangolo 36"/>
          <p:cNvSpPr/>
          <p:nvPr/>
        </p:nvSpPr>
        <p:spPr>
          <a:xfrm>
            <a:off x="4481562" y="6544340"/>
            <a:ext cx="707528" cy="1424066"/>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8" name="Rettangolo 37"/>
          <p:cNvSpPr/>
          <p:nvPr/>
        </p:nvSpPr>
        <p:spPr>
          <a:xfrm rot="5400000">
            <a:off x="4143280" y="6151964"/>
            <a:ext cx="667554" cy="1424066"/>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9" name="Rettangolo 38"/>
          <p:cNvSpPr/>
          <p:nvPr/>
        </p:nvSpPr>
        <p:spPr>
          <a:xfrm>
            <a:off x="4754638" y="4723006"/>
            <a:ext cx="434452" cy="1289154"/>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V</a:t>
            </a:r>
          </a:p>
        </p:txBody>
      </p:sp>
      <p:sp>
        <p:nvSpPr>
          <p:cNvPr id="40" name="Rettangolo 39"/>
          <p:cNvSpPr/>
          <p:nvPr/>
        </p:nvSpPr>
        <p:spPr>
          <a:xfrm>
            <a:off x="2898356" y="4725505"/>
            <a:ext cx="434452" cy="1289154"/>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V</a:t>
            </a:r>
          </a:p>
        </p:txBody>
      </p:sp>
      <p:sp>
        <p:nvSpPr>
          <p:cNvPr id="41" name="CasellaDiTesto 40"/>
          <p:cNvSpPr txBox="1"/>
          <p:nvPr/>
        </p:nvSpPr>
        <p:spPr>
          <a:xfrm>
            <a:off x="1906855" y="4334163"/>
            <a:ext cx="957313" cy="261610"/>
          </a:xfrm>
          <a:prstGeom prst="rect">
            <a:avLst/>
          </a:prstGeom>
          <a:noFill/>
        </p:spPr>
        <p:txBody>
          <a:bodyPr wrap="none" rtlCol="0">
            <a:spAutoFit/>
          </a:bodyPr>
          <a:lstStyle/>
          <a:p>
            <a:r>
              <a:rPr lang="it-IT" sz="1100"/>
              <a:t>Unstimulated</a:t>
            </a:r>
            <a:endParaRPr lang="it-IT" sz="1100" dirty="0"/>
          </a:p>
        </p:txBody>
      </p:sp>
      <p:sp>
        <p:nvSpPr>
          <p:cNvPr id="42" name="CasellaDiTesto 41"/>
          <p:cNvSpPr txBox="1"/>
          <p:nvPr/>
        </p:nvSpPr>
        <p:spPr>
          <a:xfrm>
            <a:off x="3738395" y="4306402"/>
            <a:ext cx="803425" cy="261610"/>
          </a:xfrm>
          <a:prstGeom prst="rect">
            <a:avLst/>
          </a:prstGeom>
          <a:noFill/>
        </p:spPr>
        <p:txBody>
          <a:bodyPr wrap="none" rtlCol="0">
            <a:spAutoFit/>
          </a:bodyPr>
          <a:lstStyle/>
          <a:p>
            <a:r>
              <a:rPr lang="it-IT" sz="1100" dirty="0" err="1"/>
              <a:t>Stimulated</a:t>
            </a:r>
            <a:endParaRPr lang="it-IT" sz="1100" dirty="0"/>
          </a:p>
        </p:txBody>
      </p:sp>
      <p:sp>
        <p:nvSpPr>
          <p:cNvPr id="43" name="CasellaDiTesto 42"/>
          <p:cNvSpPr txBox="1"/>
          <p:nvPr/>
        </p:nvSpPr>
        <p:spPr>
          <a:xfrm>
            <a:off x="1065577" y="1585210"/>
            <a:ext cx="364202" cy="215444"/>
          </a:xfrm>
          <a:prstGeom prst="rect">
            <a:avLst/>
          </a:prstGeom>
          <a:noFill/>
        </p:spPr>
        <p:txBody>
          <a:bodyPr wrap="none" rtlCol="0">
            <a:spAutoFit/>
          </a:bodyPr>
          <a:lstStyle/>
          <a:p>
            <a:r>
              <a:rPr lang="it-IT" sz="800"/>
              <a:t>79.1</a:t>
            </a:r>
          </a:p>
        </p:txBody>
      </p:sp>
      <p:sp>
        <p:nvSpPr>
          <p:cNvPr id="44" name="CasellaDiTesto 43"/>
          <p:cNvSpPr txBox="1"/>
          <p:nvPr/>
        </p:nvSpPr>
        <p:spPr>
          <a:xfrm>
            <a:off x="3110586" y="1058575"/>
            <a:ext cx="364202" cy="215444"/>
          </a:xfrm>
          <a:prstGeom prst="rect">
            <a:avLst/>
          </a:prstGeom>
          <a:noFill/>
        </p:spPr>
        <p:txBody>
          <a:bodyPr wrap="none" rtlCol="0">
            <a:spAutoFit/>
          </a:bodyPr>
          <a:lstStyle/>
          <a:p>
            <a:r>
              <a:rPr lang="it-IT" sz="800" dirty="0"/>
              <a:t>83.5</a:t>
            </a:r>
          </a:p>
        </p:txBody>
      </p:sp>
      <p:sp>
        <p:nvSpPr>
          <p:cNvPr id="45" name="CasellaDiTesto 44"/>
          <p:cNvSpPr txBox="1"/>
          <p:nvPr/>
        </p:nvSpPr>
        <p:spPr>
          <a:xfrm>
            <a:off x="5212382" y="1623966"/>
            <a:ext cx="364202" cy="215444"/>
          </a:xfrm>
          <a:prstGeom prst="rect">
            <a:avLst/>
          </a:prstGeom>
          <a:noFill/>
        </p:spPr>
        <p:txBody>
          <a:bodyPr wrap="none" rtlCol="0">
            <a:spAutoFit/>
          </a:bodyPr>
          <a:lstStyle/>
          <a:p>
            <a:r>
              <a:rPr lang="it-IT" sz="800" dirty="0"/>
              <a:t>30.1</a:t>
            </a:r>
          </a:p>
        </p:txBody>
      </p:sp>
      <p:sp>
        <p:nvSpPr>
          <p:cNvPr id="46" name="CasellaDiTesto 45"/>
          <p:cNvSpPr txBox="1"/>
          <p:nvPr/>
        </p:nvSpPr>
        <p:spPr>
          <a:xfrm>
            <a:off x="5915599" y="2426035"/>
            <a:ext cx="364202" cy="215444"/>
          </a:xfrm>
          <a:prstGeom prst="rect">
            <a:avLst/>
          </a:prstGeom>
          <a:noFill/>
        </p:spPr>
        <p:txBody>
          <a:bodyPr wrap="none" rtlCol="0">
            <a:spAutoFit/>
          </a:bodyPr>
          <a:lstStyle/>
          <a:p>
            <a:r>
              <a:rPr lang="it-IT" sz="800" dirty="0"/>
              <a:t>1.24</a:t>
            </a:r>
          </a:p>
        </p:txBody>
      </p:sp>
      <p:sp>
        <p:nvSpPr>
          <p:cNvPr id="47" name="CasellaDiTesto 46"/>
          <p:cNvSpPr txBox="1"/>
          <p:nvPr/>
        </p:nvSpPr>
        <p:spPr>
          <a:xfrm>
            <a:off x="2915018" y="4820215"/>
            <a:ext cx="364202" cy="215444"/>
          </a:xfrm>
          <a:prstGeom prst="rect">
            <a:avLst/>
          </a:prstGeom>
          <a:noFill/>
        </p:spPr>
        <p:txBody>
          <a:bodyPr wrap="none" rtlCol="0">
            <a:spAutoFit/>
          </a:bodyPr>
          <a:lstStyle/>
          <a:p>
            <a:r>
              <a:rPr lang="it-IT" sz="800" dirty="0"/>
              <a:t>10.7</a:t>
            </a:r>
          </a:p>
        </p:txBody>
      </p:sp>
      <p:sp>
        <p:nvSpPr>
          <p:cNvPr id="48" name="CasellaDiTesto 47"/>
          <p:cNvSpPr txBox="1"/>
          <p:nvPr/>
        </p:nvSpPr>
        <p:spPr>
          <a:xfrm>
            <a:off x="4804271" y="4802101"/>
            <a:ext cx="364202" cy="215444"/>
          </a:xfrm>
          <a:prstGeom prst="rect">
            <a:avLst/>
          </a:prstGeom>
          <a:noFill/>
        </p:spPr>
        <p:txBody>
          <a:bodyPr wrap="none" rtlCol="0">
            <a:spAutoFit/>
          </a:bodyPr>
          <a:lstStyle/>
          <a:p>
            <a:r>
              <a:rPr lang="it-IT" sz="800" dirty="0"/>
              <a:t>28.4</a:t>
            </a:r>
          </a:p>
        </p:txBody>
      </p:sp>
      <p:sp>
        <p:nvSpPr>
          <p:cNvPr id="49" name="CasellaDiTesto 48"/>
          <p:cNvSpPr txBox="1"/>
          <p:nvPr/>
        </p:nvSpPr>
        <p:spPr>
          <a:xfrm>
            <a:off x="1906855" y="6554445"/>
            <a:ext cx="364202" cy="215444"/>
          </a:xfrm>
          <a:prstGeom prst="rect">
            <a:avLst/>
          </a:prstGeom>
          <a:noFill/>
        </p:spPr>
        <p:txBody>
          <a:bodyPr wrap="none" rtlCol="0">
            <a:spAutoFit/>
          </a:bodyPr>
          <a:lstStyle/>
          <a:p>
            <a:r>
              <a:rPr lang="it-IT" sz="800" dirty="0"/>
              <a:t>2.53</a:t>
            </a:r>
          </a:p>
        </p:txBody>
      </p:sp>
      <p:sp>
        <p:nvSpPr>
          <p:cNvPr id="50" name="CasellaDiTesto 49"/>
          <p:cNvSpPr txBox="1"/>
          <p:nvPr/>
        </p:nvSpPr>
        <p:spPr>
          <a:xfrm>
            <a:off x="3004028" y="7814996"/>
            <a:ext cx="364202" cy="215444"/>
          </a:xfrm>
          <a:prstGeom prst="rect">
            <a:avLst/>
          </a:prstGeom>
          <a:noFill/>
        </p:spPr>
        <p:txBody>
          <a:bodyPr wrap="none" rtlCol="0">
            <a:spAutoFit/>
          </a:bodyPr>
          <a:lstStyle/>
          <a:p>
            <a:r>
              <a:rPr lang="it-IT" sz="800" dirty="0"/>
              <a:t>2.53</a:t>
            </a:r>
          </a:p>
        </p:txBody>
      </p:sp>
      <p:sp>
        <p:nvSpPr>
          <p:cNvPr id="51" name="CasellaDiTesto 50"/>
          <p:cNvSpPr txBox="1"/>
          <p:nvPr/>
        </p:nvSpPr>
        <p:spPr>
          <a:xfrm>
            <a:off x="3745648" y="6534458"/>
            <a:ext cx="364202" cy="215444"/>
          </a:xfrm>
          <a:prstGeom prst="rect">
            <a:avLst/>
          </a:prstGeom>
          <a:noFill/>
        </p:spPr>
        <p:txBody>
          <a:bodyPr wrap="none" rtlCol="0">
            <a:spAutoFit/>
          </a:bodyPr>
          <a:lstStyle/>
          <a:p>
            <a:r>
              <a:rPr lang="it-IT" sz="800" dirty="0"/>
              <a:t>39.5</a:t>
            </a:r>
          </a:p>
        </p:txBody>
      </p:sp>
      <p:sp>
        <p:nvSpPr>
          <p:cNvPr id="52" name="CasellaDiTesto 51"/>
          <p:cNvSpPr txBox="1"/>
          <p:nvPr/>
        </p:nvSpPr>
        <p:spPr>
          <a:xfrm>
            <a:off x="4842821" y="7795009"/>
            <a:ext cx="364202" cy="215444"/>
          </a:xfrm>
          <a:prstGeom prst="rect">
            <a:avLst/>
          </a:prstGeom>
          <a:noFill/>
        </p:spPr>
        <p:txBody>
          <a:bodyPr wrap="none" rtlCol="0">
            <a:spAutoFit/>
          </a:bodyPr>
          <a:lstStyle/>
          <a:p>
            <a:r>
              <a:rPr lang="it-IT" sz="800" dirty="0"/>
              <a:t>28.4</a:t>
            </a:r>
          </a:p>
        </p:txBody>
      </p:sp>
      <p:cxnSp>
        <p:nvCxnSpPr>
          <p:cNvPr id="53" name="Connettore 2 52"/>
          <p:cNvCxnSpPr/>
          <p:nvPr/>
        </p:nvCxnSpPr>
        <p:spPr>
          <a:xfrm>
            <a:off x="988360" y="1768373"/>
            <a:ext cx="1754840" cy="7961"/>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5" name="Connettore 2 54"/>
          <p:cNvCxnSpPr/>
          <p:nvPr/>
        </p:nvCxnSpPr>
        <p:spPr>
          <a:xfrm>
            <a:off x="3214700" y="1307589"/>
            <a:ext cx="1559667" cy="11545"/>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7" name="Connettore 2 56"/>
          <p:cNvCxnSpPr/>
          <p:nvPr/>
        </p:nvCxnSpPr>
        <p:spPr>
          <a:xfrm>
            <a:off x="5688482" y="1720143"/>
            <a:ext cx="7780" cy="738244"/>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sp>
        <p:nvSpPr>
          <p:cNvPr id="59" name="CasellaDiTesto 58"/>
          <p:cNvSpPr txBox="1"/>
          <p:nvPr/>
        </p:nvSpPr>
        <p:spPr>
          <a:xfrm>
            <a:off x="2713942" y="4068846"/>
            <a:ext cx="1438471" cy="276999"/>
          </a:xfrm>
          <a:prstGeom prst="rect">
            <a:avLst/>
          </a:prstGeom>
          <a:noFill/>
        </p:spPr>
        <p:txBody>
          <a:bodyPr wrap="none" rtlCol="0">
            <a:spAutoFit/>
          </a:bodyPr>
          <a:lstStyle/>
          <a:p>
            <a:r>
              <a:rPr lang="it-IT" sz="1200" dirty="0" err="1"/>
              <a:t>Gated</a:t>
            </a:r>
            <a:r>
              <a:rPr lang="it-IT" sz="1200" dirty="0"/>
              <a:t> on MAIT </a:t>
            </a:r>
            <a:r>
              <a:rPr lang="it-IT" sz="1200" dirty="0" err="1"/>
              <a:t>cells</a:t>
            </a:r>
            <a:endParaRPr lang="it-IT" sz="1200" dirty="0"/>
          </a:p>
        </p:txBody>
      </p:sp>
      <p:sp>
        <p:nvSpPr>
          <p:cNvPr id="60" name="Rettangolo 59"/>
          <p:cNvSpPr/>
          <p:nvPr/>
        </p:nvSpPr>
        <p:spPr>
          <a:xfrm>
            <a:off x="1401405" y="4346938"/>
            <a:ext cx="3933650" cy="4024859"/>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939580594"/>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224</TotalTime>
  <Words>698</Words>
  <Application>Microsoft Macintosh PowerPoint</Application>
  <PresentationFormat>Lettera USA (21,6x27,9 cm)</PresentationFormat>
  <Paragraphs>198</Paragraphs>
  <Slides>8</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8</vt:i4>
      </vt:variant>
    </vt:vector>
  </HeadingPairs>
  <TitlesOfParts>
    <vt:vector size="14" baseType="lpstr">
      <vt:lpstr>Arial</vt:lpstr>
      <vt:lpstr>Calibri</vt:lpstr>
      <vt:lpstr>Calibri Light</vt:lpstr>
      <vt:lpstr>Symbol</vt:lpstr>
      <vt:lpstr>Times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SARA DE BIASI</dc:creator>
  <cp:lastModifiedBy>SARA DE BIASI</cp:lastModifiedBy>
  <cp:revision>36</cp:revision>
  <dcterms:created xsi:type="dcterms:W3CDTF">2020-09-17T15:35:00Z</dcterms:created>
  <dcterms:modified xsi:type="dcterms:W3CDTF">2020-09-28T10:21:28Z</dcterms:modified>
</cp:coreProperties>
</file>