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its Berends" initials="FB" lastIdx="1" clrIdx="0">
    <p:extLst>
      <p:ext uri="{19B8F6BF-5375-455C-9EA6-DF929625EA0E}">
        <p15:presenceInfo xmlns:p15="http://schemas.microsoft.com/office/powerpoint/2012/main" userId="988ce62ec93472c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D6F9"/>
    <a:srgbClr val="8C97EC"/>
    <a:srgbClr val="99B2DF"/>
    <a:srgbClr val="E49991"/>
    <a:srgbClr val="FFC9C2"/>
    <a:srgbClr val="7B0101"/>
    <a:srgbClr val="950101"/>
    <a:srgbClr val="FFA9A0"/>
    <a:srgbClr val="6F7A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26"/>
    <p:restoredTop sz="75102"/>
  </p:normalViewPr>
  <p:slideViewPr>
    <p:cSldViewPr snapToGrid="0">
      <p:cViewPr varScale="1">
        <p:scale>
          <a:sx n="94" d="100"/>
          <a:sy n="94" d="100"/>
        </p:scale>
        <p:origin x="1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e Köhler" userId="3a14c3ca45810eee" providerId="LiveId" clId="{33485490-ABF9-5443-B38F-051DEF8E9064}"/>
    <pc:docChg chg="undo redo custSel addSld delSld modSld">
      <pc:chgData name="Luise Köhler" userId="3a14c3ca45810eee" providerId="LiveId" clId="{33485490-ABF9-5443-B38F-051DEF8E9064}" dt="2026-01-17T12:22:08.961" v="1185" actId="478"/>
      <pc:docMkLst>
        <pc:docMk/>
      </pc:docMkLst>
      <pc:sldChg chg="addSp delSp modSp mod">
        <pc:chgData name="Luise Köhler" userId="3a14c3ca45810eee" providerId="LiveId" clId="{33485490-ABF9-5443-B38F-051DEF8E9064}" dt="2026-01-17T12:22:08.961" v="1185" actId="478"/>
        <pc:sldMkLst>
          <pc:docMk/>
          <pc:sldMk cId="1219068927" sldId="257"/>
        </pc:sldMkLst>
        <pc:spChg chg="del mod">
          <ac:chgData name="Luise Köhler" userId="3a14c3ca45810eee" providerId="LiveId" clId="{33485490-ABF9-5443-B38F-051DEF8E9064}" dt="2026-01-17T12:22:08.961" v="1185" actId="478"/>
          <ac:spMkLst>
            <pc:docMk/>
            <pc:sldMk cId="1219068927" sldId="257"/>
            <ac:spMk id="2" creationId="{105B06F1-4FC1-406F-9F3D-BE586F3167B6}"/>
          </ac:spMkLst>
        </pc:spChg>
        <pc:spChg chg="add del mod">
          <ac:chgData name="Luise Köhler" userId="3a14c3ca45810eee" providerId="LiveId" clId="{33485490-ABF9-5443-B38F-051DEF8E9064}" dt="2025-12-28T07:54:08.875" v="1124" actId="1076"/>
          <ac:spMkLst>
            <pc:docMk/>
            <pc:sldMk cId="1219068927" sldId="257"/>
            <ac:spMk id="4" creationId="{5C047ED4-52E3-4A2A-948B-20CE7D7233A4}"/>
          </ac:spMkLst>
        </pc:spChg>
        <pc:spChg chg="mod">
          <ac:chgData name="Luise Köhler" userId="3a14c3ca45810eee" providerId="LiveId" clId="{33485490-ABF9-5443-B38F-051DEF8E9064}" dt="2025-12-22T17:32:03.801" v="21"/>
          <ac:spMkLst>
            <pc:docMk/>
            <pc:sldMk cId="1219068927" sldId="257"/>
            <ac:spMk id="11" creationId="{7E841DD3-FD98-4EB0-9BD3-D2A17CABA7C9}"/>
          </ac:spMkLst>
        </pc:spChg>
        <pc:spChg chg="add">
          <ac:chgData name="Luise Köhler" userId="3a14c3ca45810eee" providerId="LiveId" clId="{33485490-ABF9-5443-B38F-051DEF8E9064}" dt="2025-12-22T17:15:19.731" v="2"/>
          <ac:spMkLst>
            <pc:docMk/>
            <pc:sldMk cId="1219068927" sldId="257"/>
            <ac:spMk id="13" creationId="{68F69E2B-CAF9-5B61-61C6-A41450F8802F}"/>
          </ac:spMkLst>
        </pc:spChg>
        <pc:spChg chg="mod">
          <ac:chgData name="Luise Köhler" userId="3a14c3ca45810eee" providerId="LiveId" clId="{33485490-ABF9-5443-B38F-051DEF8E9064}" dt="2025-12-28T07:55:50.674" v="1134" actId="403"/>
          <ac:spMkLst>
            <pc:docMk/>
            <pc:sldMk cId="1219068927" sldId="257"/>
            <ac:spMk id="16" creationId="{AAC08BC0-1E4E-D186-48F2-E7EE585477DE}"/>
          </ac:spMkLst>
        </pc:spChg>
        <pc:spChg chg="mod">
          <ac:chgData name="Luise Köhler" userId="3a14c3ca45810eee" providerId="LiveId" clId="{33485490-ABF9-5443-B38F-051DEF8E9064}" dt="2025-12-28T07:46:48.143" v="927" actId="1076"/>
          <ac:spMkLst>
            <pc:docMk/>
            <pc:sldMk cId="1219068927" sldId="257"/>
            <ac:spMk id="19" creationId="{DC67134D-4C15-0FCA-6B5B-C558519B8109}"/>
          </ac:spMkLst>
        </pc:spChg>
        <pc:spChg chg="mod">
          <ac:chgData name="Luise Köhler" userId="3a14c3ca45810eee" providerId="LiveId" clId="{33485490-ABF9-5443-B38F-051DEF8E9064}" dt="2025-12-28T07:46:57.426" v="929" actId="1076"/>
          <ac:spMkLst>
            <pc:docMk/>
            <pc:sldMk cId="1219068927" sldId="257"/>
            <ac:spMk id="20" creationId="{B120F7B2-8A2B-5752-6682-DB77F2CE30CF}"/>
          </ac:spMkLst>
        </pc:spChg>
        <pc:spChg chg="mod">
          <ac:chgData name="Luise Köhler" userId="3a14c3ca45810eee" providerId="LiveId" clId="{33485490-ABF9-5443-B38F-051DEF8E9064}" dt="2025-12-28T07:59:13.135" v="1182" actId="2711"/>
          <ac:spMkLst>
            <pc:docMk/>
            <pc:sldMk cId="1219068927" sldId="257"/>
            <ac:spMk id="23" creationId="{615094D0-AF4E-B73A-8999-63ED53F126E6}"/>
          </ac:spMkLst>
        </pc:spChg>
        <pc:spChg chg="mod">
          <ac:chgData name="Luise Köhler" userId="3a14c3ca45810eee" providerId="LiveId" clId="{33485490-ABF9-5443-B38F-051DEF8E9064}" dt="2025-12-28T07:59:42.565" v="1183" actId="1076"/>
          <ac:spMkLst>
            <pc:docMk/>
            <pc:sldMk cId="1219068927" sldId="257"/>
            <ac:spMk id="25" creationId="{8AD607A0-D018-9D9F-CD0A-D24A53991307}"/>
          </ac:spMkLst>
        </pc:spChg>
        <pc:spChg chg="add del mod">
          <ac:chgData name="Luise Köhler" userId="3a14c3ca45810eee" providerId="LiveId" clId="{33485490-ABF9-5443-B38F-051DEF8E9064}" dt="2025-12-28T07:59:00.169" v="1181" actId="2711"/>
          <ac:spMkLst>
            <pc:docMk/>
            <pc:sldMk cId="1219068927" sldId="257"/>
            <ac:spMk id="31" creationId="{31F90601-7AEB-49FC-E34B-549E76E3F3D3}"/>
          </ac:spMkLst>
        </pc:spChg>
        <pc:picChg chg="add del">
          <ac:chgData name="Luise Köhler" userId="3a14c3ca45810eee" providerId="LiveId" clId="{33485490-ABF9-5443-B38F-051DEF8E9064}" dt="2025-12-28T07:38:38.814" v="898" actId="478"/>
          <ac:picMkLst>
            <pc:docMk/>
            <pc:sldMk cId="1219068927" sldId="257"/>
            <ac:picMk id="9" creationId="{082E57E5-30B1-7E12-6BA0-668F3F5B9661}"/>
          </ac:picMkLst>
        </pc:picChg>
        <pc:picChg chg="add mod">
          <ac:chgData name="Luise Köhler" userId="3a14c3ca45810eee" providerId="LiveId" clId="{33485490-ABF9-5443-B38F-051DEF8E9064}" dt="2025-12-28T07:46:53.210" v="928" actId="1076"/>
          <ac:picMkLst>
            <pc:docMk/>
            <pc:sldMk cId="1219068927" sldId="257"/>
            <ac:picMk id="15" creationId="{62887203-4E84-374B-D84C-AAF7D76C5E93}"/>
          </ac:picMkLst>
        </pc:picChg>
        <pc:picChg chg="add mod">
          <ac:chgData name="Luise Köhler" userId="3a14c3ca45810eee" providerId="LiveId" clId="{33485490-ABF9-5443-B38F-051DEF8E9064}" dt="2025-12-22T17:30:52.475" v="19" actId="1076"/>
          <ac:picMkLst>
            <pc:docMk/>
            <pc:sldMk cId="1219068927" sldId="257"/>
            <ac:picMk id="26" creationId="{1173F904-76A2-EE04-20EB-6CD21EB46233}"/>
          </ac:picMkLst>
        </pc:picChg>
      </pc:sldChg>
      <pc:sldChg chg="new del">
        <pc:chgData name="Luise Köhler" userId="3a14c3ca45810eee" providerId="LiveId" clId="{33485490-ABF9-5443-B38F-051DEF8E9064}" dt="2025-12-22T17:32:49.408" v="22" actId="2696"/>
        <pc:sldMkLst>
          <pc:docMk/>
          <pc:sldMk cId="171102301" sldId="258"/>
        </pc:sldMkLst>
      </pc:sldChg>
      <pc:sldChg chg="addSp delSp modSp new del mod setBg">
        <pc:chgData name="Luise Köhler" userId="3a14c3ca45810eee" providerId="LiveId" clId="{33485490-ABF9-5443-B38F-051DEF8E9064}" dt="2025-12-22T17:24:41.183" v="11" actId="2696"/>
        <pc:sldMkLst>
          <pc:docMk/>
          <pc:sldMk cId="3315641317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C72DB-605E-0F4B-BEFA-F419CD777762}" type="datetimeFigureOut">
              <a:rPr lang="en-US" smtClean="0"/>
              <a:t>1/17/26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2445-0623-A84C-A2C0-69350AC3936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0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2445-0623-A84C-A2C0-69350AC393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4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3EE756-DF6A-4713-89FB-98A46E28C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860C0B-2E9F-49F2-9460-46107BB63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825DCB-86FC-4DA3-AAA0-627B9BBD9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987355-6512-4423-AC1B-44E24981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233452-DDA1-4B3F-9C13-132C5DEA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95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7F0807-81D0-4253-B234-B374B0C6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C57DABB-378F-4D89-A706-F66973DD9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442D99-3C3A-4B78-BE35-4A3FB9255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0E2A6A-BA6C-49EA-8ACD-3324BB111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BB33F4-9B5D-430C-B6B8-2BF170C4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18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087BF07-E783-4E4B-8E99-782AE0353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0F25FB-97CC-44E1-A9BF-2361087D8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3D29A0-66AF-4AC9-BDD4-CCEC78537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B806D9-654B-4B39-ACBB-2178013F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6EF732-C326-4E32-BE60-3B42041F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30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DCD913-2CE9-47F7-8DF5-B55ADD101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0A6B60-4094-4F4D-BD34-EE380470B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FD9612-5AA2-4662-A788-6D5E9D83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3694D7-CE1C-425E-97DC-4AF93B82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5BF268-142F-4DBE-BB43-8764EE7C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14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F7D608-CC5D-4254-A13D-6149D786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3DE456-BABE-4339-B81C-0221CB9A7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6B46DD-355D-47F9-89D6-3C8FD871F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32A418-F68D-40C2-B56B-EC7B0CC8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304BAF-57B9-4258-97AA-43E4FA100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1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DB117F-BC84-42A5-80C3-4D888B60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478E9A-D498-424D-9EE8-2B0E59BD9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19E52A5-B8D8-487B-B656-EFCE9EB0A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FA8D9E-F1A2-4B9C-9A32-A9D0783E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82C0B3-010E-4F67-BAC5-B6226BEB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54FCA9-6502-43C3-9124-9FD237787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67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E98D27-7505-46CB-B8CA-7760BED6A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0B258A-83CD-4E3A-A4DC-155F400B0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E29E82-81E4-447F-9030-CF239E877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954D1AA-0AC7-4212-8332-5D5D359139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5ABE488-E097-45CF-A269-E06BBEE5A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77A92D5-E2FC-4B8D-B28A-733544C1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B4839BF-D838-4C3D-9567-9797435B8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C683122-6F71-40F3-9FE4-0E271C1D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60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DB1BDF-B62F-4DD8-8A1C-00717103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867A061-5397-43AE-857F-84831617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9BDDE2E-0059-4B34-A48B-D3C8D242C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0DB4436-B0AA-4133-9FCF-32D245D9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69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02C732-CCD5-4ADA-B6AD-A92323F5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31A62A-4978-4089-8105-BDD96727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505B86-1899-4229-8FCF-49302570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5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822F80-6FCE-432B-B81C-621EE802A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38CBAF-9ED8-473F-9938-BC785CD3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D2B786E-0C7B-4C02-9BF9-F64BB8017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C700F8-1C90-435C-8F29-C932B7D1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4CDB35-1EDE-41BA-9492-286F1368D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0AF755-D296-4197-8C45-EDF1CDA9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93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7F0283-8A56-4501-A1BC-4CFA1C97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41ADA50-9ECC-4627-8967-B457905C1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699504-8609-4515-AC65-4B9187F9A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EFFA4E-9FAB-4AB5-96AA-8E05FB8C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1919DB2-E3CE-4DB6-8C6E-6DD387AB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D2811A8-F934-493D-8B84-59CE2D22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73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08BE410-AACE-489A-830B-919842636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74C952-12DB-44E4-8E5F-CD7FAB1C8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FEA6A1-94CC-4E43-9EB0-CB7BA1DD8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ACE20-333B-44FF-8048-BDE66E2D3417}" type="datetimeFigureOut">
              <a:rPr lang="it-IT" smtClean="0"/>
              <a:t>17/01/26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3ACA87-6133-4DF5-A554-934070FFF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DE944-0076-43EB-8EE2-25BA726A9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E80D-EAF7-4F5F-BA7C-AA9D8D9D1671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806FAF-9D3E-49D9-BF3D-E9CCC82B4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1296"/>
            <a:ext cx="10515600" cy="4975667"/>
          </a:xfrm>
        </p:spPr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C047ED4-52E3-4A2A-948B-20CE7D7233A4}"/>
              </a:ext>
            </a:extLst>
          </p:cNvPr>
          <p:cNvSpPr/>
          <p:nvPr/>
        </p:nvSpPr>
        <p:spPr>
          <a:xfrm>
            <a:off x="12256" y="701151"/>
            <a:ext cx="12198272" cy="5090505"/>
          </a:xfrm>
          <a:prstGeom prst="rect">
            <a:avLst/>
          </a:prstGeom>
          <a:solidFill>
            <a:srgbClr val="99B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err="1"/>
              <a:t>Conclusion</a:t>
            </a:r>
            <a:endParaRPr lang="it-IT" sz="240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57C6657B-C862-4624-AF23-0815F276EF35}"/>
              </a:ext>
            </a:extLst>
          </p:cNvPr>
          <p:cNvSpPr/>
          <p:nvPr/>
        </p:nvSpPr>
        <p:spPr>
          <a:xfrm>
            <a:off x="3840834" y="687410"/>
            <a:ext cx="4440435" cy="50905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D7F0B6B-053D-4EF4-A94B-964FCCCAB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6763" y="5986009"/>
            <a:ext cx="3425124" cy="714488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0F199E0-EF0A-4852-8CD5-FCA17ED84623}"/>
              </a:ext>
            </a:extLst>
          </p:cNvPr>
          <p:cNvSpPr txBox="1"/>
          <p:nvPr/>
        </p:nvSpPr>
        <p:spPr>
          <a:xfrm>
            <a:off x="57233" y="739631"/>
            <a:ext cx="3895804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METHODS</a:t>
            </a:r>
            <a:r>
              <a:rPr lang="it-IT" sz="2400" b="1" dirty="0"/>
              <a:t>	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F89B844B-5329-4EF8-A25F-1F177F64B210}"/>
              </a:ext>
            </a:extLst>
          </p:cNvPr>
          <p:cNvSpPr txBox="1"/>
          <p:nvPr/>
        </p:nvSpPr>
        <p:spPr>
          <a:xfrm>
            <a:off x="4015144" y="705195"/>
            <a:ext cx="417576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E2FD73DB-5170-483D-8AED-73807F7EF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113" y="5959626"/>
            <a:ext cx="2422604" cy="699863"/>
          </a:xfrm>
          <a:prstGeom prst="rect">
            <a:avLst/>
          </a:prstGeom>
          <a:ln>
            <a:noFill/>
          </a:ln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E841DD3-FD98-4EB0-9BD3-D2A17CABA7C9}"/>
              </a:ext>
            </a:extLst>
          </p:cNvPr>
          <p:cNvSpPr txBox="1"/>
          <p:nvPr/>
        </p:nvSpPr>
        <p:spPr>
          <a:xfrm>
            <a:off x="-90801" y="135874"/>
            <a:ext cx="121818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/>
              <a:t>Adapting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biliopancreatic</a:t>
            </a:r>
            <a:r>
              <a:rPr lang="de-DE" b="1" dirty="0"/>
              <a:t> and </a:t>
            </a:r>
            <a:r>
              <a:rPr lang="de-DE" b="1" dirty="0" err="1"/>
              <a:t>alimentary</a:t>
            </a:r>
            <a:r>
              <a:rPr lang="de-DE" b="1" dirty="0"/>
              <a:t> </a:t>
            </a:r>
            <a:r>
              <a:rPr lang="de-DE" b="1" dirty="0" err="1"/>
              <a:t>limb</a:t>
            </a:r>
            <a:r>
              <a:rPr lang="de-DE" b="1" dirty="0"/>
              <a:t> </a:t>
            </a:r>
            <a:r>
              <a:rPr lang="de-DE" b="1" dirty="0" err="1"/>
              <a:t>lengths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total </a:t>
            </a:r>
            <a:r>
              <a:rPr lang="de-DE" b="1" dirty="0" err="1"/>
              <a:t>small</a:t>
            </a:r>
            <a:r>
              <a:rPr lang="de-DE" b="1" dirty="0"/>
              <a:t> </a:t>
            </a:r>
            <a:r>
              <a:rPr lang="de-DE" b="1" dirty="0" err="1"/>
              <a:t>bowel</a:t>
            </a:r>
            <a:r>
              <a:rPr lang="de-DE" b="1" dirty="0"/>
              <a:t> </a:t>
            </a:r>
            <a:r>
              <a:rPr lang="de-DE" b="1" dirty="0" err="1"/>
              <a:t>length</a:t>
            </a:r>
            <a:r>
              <a:rPr lang="de-DE" b="1" dirty="0"/>
              <a:t> in RYGB </a:t>
            </a:r>
            <a:r>
              <a:rPr lang="de-DE" b="1" dirty="0" err="1"/>
              <a:t>leads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better</a:t>
            </a:r>
            <a:r>
              <a:rPr lang="de-DE" b="1" dirty="0"/>
              <a:t> postoperative </a:t>
            </a:r>
            <a:r>
              <a:rPr lang="de-DE" b="1" dirty="0" err="1"/>
              <a:t>outcomes</a:t>
            </a:r>
            <a:r>
              <a:rPr lang="de-DE" b="1" dirty="0"/>
              <a:t>, such </a:t>
            </a:r>
            <a:r>
              <a:rPr lang="de-DE" b="1" dirty="0" err="1"/>
              <a:t>as</a:t>
            </a:r>
            <a:r>
              <a:rPr lang="de-DE" b="1" dirty="0"/>
              <a:t> </a:t>
            </a:r>
            <a:r>
              <a:rPr lang="de-DE" b="1" dirty="0" err="1"/>
              <a:t>quality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life</a:t>
            </a:r>
            <a:r>
              <a:rPr lang="de-DE" b="1" dirty="0"/>
              <a:t>, </a:t>
            </a:r>
            <a:r>
              <a:rPr lang="de-DE" b="1" dirty="0" err="1"/>
              <a:t>satisfaction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body</a:t>
            </a:r>
            <a:r>
              <a:rPr lang="de-DE" b="1" dirty="0"/>
              <a:t> </a:t>
            </a:r>
            <a:r>
              <a:rPr lang="de-DE" b="1" dirty="0" err="1"/>
              <a:t>weight</a:t>
            </a:r>
            <a:r>
              <a:rPr lang="de-DE" b="1" dirty="0"/>
              <a:t>, </a:t>
            </a:r>
            <a:r>
              <a:rPr lang="de-DE" b="1" dirty="0" err="1"/>
              <a:t>resolution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comorbidities</a:t>
            </a:r>
            <a:r>
              <a:rPr lang="de-DE" b="1" dirty="0"/>
              <a:t> and iron </a:t>
            </a:r>
            <a:r>
              <a:rPr lang="de-DE" b="1" dirty="0" err="1"/>
              <a:t>deficiency</a:t>
            </a:r>
            <a:endParaRPr lang="de-DE" dirty="0"/>
          </a:p>
          <a:p>
            <a:pPr algn="ctr"/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8126650" y="739631"/>
            <a:ext cx="4065350" cy="461665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DFD666E-6386-B25E-D5EA-9F2DE9C304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768" y="1251256"/>
            <a:ext cx="756066" cy="756066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DC67134D-4C15-0FCA-6B5B-C558519B8109}"/>
              </a:ext>
            </a:extLst>
          </p:cNvPr>
          <p:cNvSpPr txBox="1"/>
          <p:nvPr/>
        </p:nvSpPr>
        <p:spPr>
          <a:xfrm>
            <a:off x="1491071" y="2143244"/>
            <a:ext cx="1980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242 </a:t>
            </a:r>
            <a:r>
              <a:rPr lang="de-DE" dirty="0" err="1"/>
              <a:t>patients</a:t>
            </a:r>
            <a:endParaRPr lang="de-DE" dirty="0"/>
          </a:p>
          <a:p>
            <a:r>
              <a:rPr lang="de-DE" dirty="0"/>
              <a:t> </a:t>
            </a:r>
            <a:r>
              <a:rPr lang="de-DE" dirty="0" err="1"/>
              <a:t>undergoing</a:t>
            </a:r>
            <a:r>
              <a:rPr lang="de-DE" dirty="0"/>
              <a:t> RYGB</a:t>
            </a:r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B120F7B2-8A2B-5752-6682-DB77F2CE30CF}"/>
              </a:ext>
            </a:extLst>
          </p:cNvPr>
          <p:cNvSpPr/>
          <p:nvPr/>
        </p:nvSpPr>
        <p:spPr>
          <a:xfrm>
            <a:off x="2026135" y="3104929"/>
            <a:ext cx="579288" cy="49984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615094D0-AF4E-B73A-8999-63ED53F126E6}"/>
              </a:ext>
            </a:extLst>
          </p:cNvPr>
          <p:cNvSpPr txBox="1"/>
          <p:nvPr/>
        </p:nvSpPr>
        <p:spPr>
          <a:xfrm>
            <a:off x="127130" y="3778537"/>
            <a:ext cx="36406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ea typeface="Noto Serif CJK SC"/>
                <a:cs typeface="Calibri" panose="020F0502020204030204" pitchFamily="34" charset="0"/>
              </a:rPr>
              <a:t>- 113 patients received RYGB with standard limb lengths</a:t>
            </a:r>
          </a:p>
          <a:p>
            <a:r>
              <a:rPr lang="en-GB" sz="1600" dirty="0">
                <a:cs typeface="Calibri" panose="020F0502020204030204" pitchFamily="34" charset="0"/>
              </a:rPr>
              <a:t>- 129 patients received RYGB with equal alimentary and biliopancreatic limb lengths based on total small bowel length, resulting into proportional CC </a:t>
            </a:r>
            <a:endParaRPr lang="de-DE" sz="1600" dirty="0">
              <a:cs typeface="Calibri" panose="020F0502020204030204" pitchFamily="34" charset="0"/>
            </a:endParaRPr>
          </a:p>
        </p:txBody>
      </p:sp>
      <p:sp>
        <p:nvSpPr>
          <p:cNvPr id="24" name="Pfeil: nach rechts 23">
            <a:extLst>
              <a:ext uri="{FF2B5EF4-FFF2-40B4-BE49-F238E27FC236}">
                <a16:creationId xmlns:a16="http://schemas.microsoft.com/office/drawing/2014/main" id="{532AA861-288B-78BF-0AB6-FEA12962D0A5}"/>
              </a:ext>
            </a:extLst>
          </p:cNvPr>
          <p:cNvSpPr/>
          <p:nvPr/>
        </p:nvSpPr>
        <p:spPr>
          <a:xfrm>
            <a:off x="3664785" y="2675160"/>
            <a:ext cx="442871" cy="399911"/>
          </a:xfrm>
          <a:prstGeom prst="rightArrow">
            <a:avLst>
              <a:gd name="adj1" fmla="val 50000"/>
              <a:gd name="adj2" fmla="val 631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8AD607A0-D018-9D9F-CD0A-D24A53991307}"/>
              </a:ext>
            </a:extLst>
          </p:cNvPr>
          <p:cNvSpPr txBox="1"/>
          <p:nvPr/>
        </p:nvSpPr>
        <p:spPr>
          <a:xfrm>
            <a:off x="41622" y="5399062"/>
            <a:ext cx="3906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Study </a:t>
            </a:r>
            <a:r>
              <a:rPr lang="de-DE" dirty="0" err="1"/>
              <a:t>period</a:t>
            </a:r>
            <a:r>
              <a:rPr lang="de-DE" dirty="0"/>
              <a:t>: </a:t>
            </a:r>
            <a:r>
              <a:rPr lang="de-DE" dirty="0" err="1"/>
              <a:t>July</a:t>
            </a:r>
            <a:r>
              <a:rPr lang="de-DE" dirty="0"/>
              <a:t> 2019 </a:t>
            </a:r>
            <a:r>
              <a:rPr lang="de-DE" dirty="0" err="1"/>
              <a:t>to</a:t>
            </a:r>
            <a:r>
              <a:rPr lang="de-DE" dirty="0"/>
              <a:t> May 2022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B68EADEF-2ED2-F9CE-788B-FB6DF00CC452}"/>
              </a:ext>
            </a:extLst>
          </p:cNvPr>
          <p:cNvSpPr txBox="1"/>
          <p:nvPr/>
        </p:nvSpPr>
        <p:spPr>
          <a:xfrm>
            <a:off x="2569244" y="15169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28" name="Pfeil: nach rechts 27">
            <a:extLst>
              <a:ext uri="{FF2B5EF4-FFF2-40B4-BE49-F238E27FC236}">
                <a16:creationId xmlns:a16="http://schemas.microsoft.com/office/drawing/2014/main" id="{3839EEB3-5EC3-9B2F-CEDC-68A2B29B6C87}"/>
              </a:ext>
            </a:extLst>
          </p:cNvPr>
          <p:cNvSpPr/>
          <p:nvPr/>
        </p:nvSpPr>
        <p:spPr>
          <a:xfrm>
            <a:off x="8103338" y="2675311"/>
            <a:ext cx="442871" cy="399760"/>
          </a:xfrm>
          <a:prstGeom prst="rightArrow">
            <a:avLst>
              <a:gd name="adj1" fmla="val 50000"/>
              <a:gd name="adj2" fmla="val 631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31F90601-7AEB-49FC-E34B-549E76E3F3D3}"/>
              </a:ext>
            </a:extLst>
          </p:cNvPr>
          <p:cNvSpPr txBox="1"/>
          <p:nvPr/>
        </p:nvSpPr>
        <p:spPr>
          <a:xfrm>
            <a:off x="8649266" y="1426534"/>
            <a:ext cx="3415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RYGB with equal limb lengths leads to higher QoL, resolution of </a:t>
            </a:r>
            <a:r>
              <a:rPr lang="en-US" sz="1600" dirty="0" err="1">
                <a:solidFill>
                  <a:srgbClr val="000000"/>
                </a:solidFill>
              </a:rPr>
              <a:t>aHT</a:t>
            </a:r>
            <a:r>
              <a:rPr lang="en-US" sz="1600" dirty="0">
                <a:solidFill>
                  <a:srgbClr val="000000"/>
                </a:solidFill>
              </a:rPr>
              <a:t> , T2DM, iron deficiency and satisfaction with body weight,</a:t>
            </a:r>
          </a:p>
          <a:p>
            <a:r>
              <a:rPr lang="en-US" sz="1600" dirty="0">
                <a:solidFill>
                  <a:srgbClr val="000000"/>
                </a:solidFill>
              </a:rPr>
              <a:t>while BMI-reduction is similar in both groups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AC08BC0-1E4E-D186-48F2-E7EE585477DE}"/>
              </a:ext>
            </a:extLst>
          </p:cNvPr>
          <p:cNvSpPr txBox="1"/>
          <p:nvPr/>
        </p:nvSpPr>
        <p:spPr>
          <a:xfrm>
            <a:off x="9459657" y="3544056"/>
            <a:ext cx="26052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This represents an individualized approach, suggesting that incorporating proportional limb length selection into RYGB improves metabolic and QoL-related outcomes.</a:t>
            </a:r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Noto Serif CJK SC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11CAC7F-E1AE-E631-BB62-3D40F0B3B7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42" y="1146460"/>
            <a:ext cx="862916" cy="86291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82E57E5-30B1-7E12-6BA0-668F3F5B96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6209" y="4151741"/>
            <a:ext cx="810391" cy="810391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FB5660CD-5881-5AB1-4E70-FB55E31583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482" y="1334786"/>
            <a:ext cx="672536" cy="672536"/>
          </a:xfrm>
          <a:prstGeom prst="rect">
            <a:avLst/>
          </a:prstGeom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id="{68F69E2B-CAF9-5B61-61C6-A41450F88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1173F904-76A2-EE04-20EB-6CD21EB462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1719" y="1442321"/>
            <a:ext cx="3596919" cy="3675569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62887203-4E84-374B-D84C-AAF7D76C5E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291" y="2131409"/>
            <a:ext cx="1279722" cy="157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068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</Words>
  <Application>Microsoft Macintosh PowerPoint</Application>
  <PresentationFormat>Breitbild</PresentationFormat>
  <Paragraphs>15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Noto Serif CJK SC</vt:lpstr>
      <vt:lpstr>Times New Roman</vt:lpstr>
      <vt:lpstr>Tema di 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M.mazzarella</dc:creator>
  <cp:lastModifiedBy>Luise Köhler</cp:lastModifiedBy>
  <cp:revision>100</cp:revision>
  <dcterms:created xsi:type="dcterms:W3CDTF">2017-10-03T08:27:08Z</dcterms:created>
  <dcterms:modified xsi:type="dcterms:W3CDTF">2026-01-17T12:22:12Z</dcterms:modified>
</cp:coreProperties>
</file>