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12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22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98948B7-82AB-6CAB-438D-6FE05FA2EF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356339B-E9E9-1515-99AB-07AC7957EE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1A58277-D829-4069-D639-9F1E19F4B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EDEE9-28FD-F049-8119-2749D7C65774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540163A-737B-A99A-DFE6-DE3A580F3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E58014F-67FA-91EF-1441-C8F261988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39F9D-A618-B54C-AA56-999748EC64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7922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A9CE477-E98D-B3C8-6CF5-0AEDED374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277536C-82F4-A75A-B0B4-71CA3A2B66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B4499A4-2B28-8C43-F276-590722AB8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EDEE9-28FD-F049-8119-2749D7C65774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5329819-ACB2-0070-8D08-6BF151DB6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5341A22-6CCA-697E-AD9B-DEE193881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39F9D-A618-B54C-AA56-999748EC64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0181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BC5F9AF-EAA9-4139-EF69-B83F1228D7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997C51E-C8EE-98D2-317A-D0C0D32F49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C37C942-83E5-7F80-22D0-06F208A09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EDEE9-28FD-F049-8119-2749D7C65774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06C767D-BF77-C8BB-C64A-ACA253DC3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9475A4-FB92-5C8E-2A7C-431B1DFB1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39F9D-A618-B54C-AA56-999748EC64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5456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E44F260-AF03-8BFC-68FE-0E1114526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AFC5933-87EE-732D-FFC4-C31E5689C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954D9DC-6C18-3CEB-FE94-5BEFB6384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EDEE9-28FD-F049-8119-2749D7C65774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0DEB4A1-56EE-BFB3-09B7-C49BFE1D0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A34D8B1-EB31-3150-DD8F-48154B0D2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39F9D-A618-B54C-AA56-999748EC64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3279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CCBECC-3038-35ED-7AE7-6B8737124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5D69CE8-F923-1801-B562-7454F42D57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F5209EA-4BF0-2342-2A71-85C0463A5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EDEE9-28FD-F049-8119-2749D7C65774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4C3B6BE-04AC-BE2C-056F-EC6A034A9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A550CB3-62CA-9BBD-9FE0-096179FA7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39F9D-A618-B54C-AA56-999748EC64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829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F86ABF-CF70-70A6-1FA6-74AA34E35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3A2D8C6-CEF5-F95D-FFBC-6F1E43E609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6590B66-E3E6-FCB6-03C6-21BB0C0D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F401CD5-8177-524F-1353-D355820E1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EDEE9-28FD-F049-8119-2749D7C65774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CB5518E-A1B4-36AC-4338-03BA069C6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A2FAF48-DFEA-16A3-86A4-BB91F210C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39F9D-A618-B54C-AA56-999748EC64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4544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47F3C99-898F-9905-F11B-F0431BD6C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5D3A7F5-DDC7-E9AC-85CB-953E844A8E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7676BA8-DB7A-C6E3-882D-07872777B2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78DAF28-33A2-D346-0D4A-0CF59E9630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346EC5D-4F2F-2DBB-8E12-F06976E79B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D843A42-9B1D-02D3-0BB3-0608F301FB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EDEE9-28FD-F049-8119-2749D7C65774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948C516-5702-EE6B-C0E0-147134FF5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0307D99-C034-0A9B-C203-DDC08291A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39F9D-A618-B54C-AA56-999748EC64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7909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FB098FD-A519-7F28-643D-213392309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C152F8C-962E-CA6C-0DEA-4565CEAAF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EDEE9-28FD-F049-8119-2749D7C65774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CEB280D-F48A-2EF6-210E-BA2C8BAF4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1F4A419-8428-8CFA-791C-15A756F9E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39F9D-A618-B54C-AA56-999748EC64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643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FC35E5B-AE6B-2272-AB0F-20273891E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EDEE9-28FD-F049-8119-2749D7C65774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2C90CC2-4E6B-9367-D47B-91DF4E9AD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A86313A-6E41-D5A1-535B-67AE2B8D4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39F9D-A618-B54C-AA56-999748EC64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7021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A72586D-80D4-FA87-DD58-6B8D3A0BB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9B42F1A-AF58-854A-B6EF-8B118A7248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3A839B1-5881-C09D-0F3B-43F81E1DEE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B86CE16-2CE4-E4FD-A825-BF5F0A3CA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EDEE9-28FD-F049-8119-2749D7C65774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F94CECA-E783-2322-719A-1F7D2C513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C0ECC29-2A0C-120D-F818-03D2AA1F3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39F9D-A618-B54C-AA56-999748EC64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5652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59A09A5-A337-B3D7-EE0F-F519F7F53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825F7AD-F77E-15C9-DB56-692EB3A2CD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214351A-FE38-8C20-D58E-9E1EC8DF85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18E619C-444C-EF62-3C5C-34FC492BE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EDEE9-28FD-F049-8119-2749D7C65774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92961BD-23DA-DA5D-5CB0-F6D61C65C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5FE71B2-A06F-5AB4-A330-6916E7D3D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39F9D-A618-B54C-AA56-999748EC64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595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4E2D463-56FE-2875-E96E-A7355F171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BBC1142-2C84-CC38-B5AC-69DDED0BEF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0054183-4631-F457-D19E-E4980FB987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9BEDEE9-28FD-F049-8119-2749D7C65774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3107B85-ADB5-6B51-2454-284C60D8F7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190B282-2212-16C6-C52E-783B6CB503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F39F9D-A618-B54C-AA56-999748EC64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9452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DEFD2C-5A17-54B5-71AF-923F1E4972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" name="表 35">
            <a:extLst>
              <a:ext uri="{FF2B5EF4-FFF2-40B4-BE49-F238E27FC236}">
                <a16:creationId xmlns:a16="http://schemas.microsoft.com/office/drawing/2014/main" id="{52AC0364-786E-4737-1234-57E9E53DCC33}"/>
              </a:ext>
            </a:extLst>
          </p:cNvPr>
          <p:cNvGraphicFramePr>
            <a:graphicFrameLocks noGrp="1"/>
          </p:cNvGraphicFramePr>
          <p:nvPr/>
        </p:nvGraphicFramePr>
        <p:xfrm>
          <a:off x="398877" y="4508497"/>
          <a:ext cx="2776955" cy="1314000"/>
        </p:xfrm>
        <a:graphic>
          <a:graphicData uri="http://schemas.openxmlformats.org/drawingml/2006/table">
            <a:tbl>
              <a:tblPr firstRow="1" bandRow="1"/>
              <a:tblGrid>
                <a:gridCol w="935355">
                  <a:extLst>
                    <a:ext uri="{9D8B030D-6E8A-4147-A177-3AD203B41FA5}">
                      <a16:colId xmlns:a16="http://schemas.microsoft.com/office/drawing/2014/main" val="2301636050"/>
                    </a:ext>
                  </a:extLst>
                </a:gridCol>
                <a:gridCol w="395850">
                  <a:extLst>
                    <a:ext uri="{9D8B030D-6E8A-4147-A177-3AD203B41FA5}">
                      <a16:colId xmlns:a16="http://schemas.microsoft.com/office/drawing/2014/main" val="4166505210"/>
                    </a:ext>
                  </a:extLst>
                </a:gridCol>
                <a:gridCol w="961000">
                  <a:extLst>
                    <a:ext uri="{9D8B030D-6E8A-4147-A177-3AD203B41FA5}">
                      <a16:colId xmlns:a16="http://schemas.microsoft.com/office/drawing/2014/main" val="532266747"/>
                    </a:ext>
                  </a:extLst>
                </a:gridCol>
                <a:gridCol w="484750">
                  <a:extLst>
                    <a:ext uri="{9D8B030D-6E8A-4147-A177-3AD203B41FA5}">
                      <a16:colId xmlns:a16="http://schemas.microsoft.com/office/drawing/2014/main" val="1774716991"/>
                    </a:ext>
                  </a:extLst>
                </a:gridCol>
              </a:tblGrid>
              <a:tr h="346510"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PFS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Event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Median (95% CI)</a:t>
                      </a:r>
                    </a:p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(month)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 value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5733391"/>
                  </a:ext>
                </a:extLst>
              </a:tr>
              <a:tr h="483745"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PS 0,1</a:t>
                      </a:r>
                    </a:p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 = 47)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4.3 (3.0-5.9)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&lt;0.001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6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5528354"/>
                  </a:ext>
                </a:extLst>
              </a:tr>
              <a:tr h="483745"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PS 2</a:t>
                      </a:r>
                    </a:p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 = 5)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DDC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DDC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</a:t>
                      </a:r>
                      <a:r>
                        <a:rPr kumimoji="1" lang="ja-JP" altLang="en-US" sz="90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(0.5-NA)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DDC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D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289549"/>
                  </a:ext>
                </a:extLst>
              </a:tr>
            </a:tbl>
          </a:graphicData>
        </a:graphic>
      </p:graphicFrame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80EC3269-1648-93E1-939E-B5E1493E4F43}"/>
              </a:ext>
            </a:extLst>
          </p:cNvPr>
          <p:cNvSpPr txBox="1"/>
          <p:nvPr/>
        </p:nvSpPr>
        <p:spPr>
          <a:xfrm>
            <a:off x="398877" y="744180"/>
            <a:ext cx="418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a</a:t>
            </a:r>
            <a:endParaRPr kumimoji="1" lang="ja-JP" alt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7D0408AC-E88B-949F-4677-90404A92D786}"/>
              </a:ext>
            </a:extLst>
          </p:cNvPr>
          <p:cNvSpPr txBox="1"/>
          <p:nvPr/>
        </p:nvSpPr>
        <p:spPr>
          <a:xfrm>
            <a:off x="3262440" y="744180"/>
            <a:ext cx="418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b</a:t>
            </a:r>
            <a:endParaRPr kumimoji="1" lang="ja-JP" alt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59578F8F-1CB0-A2F0-9D92-BEE99DC1533E}"/>
              </a:ext>
            </a:extLst>
          </p:cNvPr>
          <p:cNvSpPr txBox="1"/>
          <p:nvPr/>
        </p:nvSpPr>
        <p:spPr>
          <a:xfrm>
            <a:off x="6150174" y="744180"/>
            <a:ext cx="418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c</a:t>
            </a:r>
            <a:endParaRPr kumimoji="1" lang="ja-JP" alt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A2E69E7B-AF6B-DDA7-6E7A-A66B5BD30937}"/>
              </a:ext>
            </a:extLst>
          </p:cNvPr>
          <p:cNvSpPr txBox="1"/>
          <p:nvPr/>
        </p:nvSpPr>
        <p:spPr>
          <a:xfrm>
            <a:off x="9037908" y="744180"/>
            <a:ext cx="418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d</a:t>
            </a:r>
            <a:endParaRPr kumimoji="1" lang="ja-JP" alt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graphicFrame>
        <p:nvGraphicFramePr>
          <p:cNvPr id="22" name="表 21">
            <a:extLst>
              <a:ext uri="{FF2B5EF4-FFF2-40B4-BE49-F238E27FC236}">
                <a16:creationId xmlns:a16="http://schemas.microsoft.com/office/drawing/2014/main" id="{53EB8BC0-997A-0364-A336-1C64FE1412D4}"/>
              </a:ext>
            </a:extLst>
          </p:cNvPr>
          <p:cNvGraphicFramePr>
            <a:graphicFrameLocks noGrp="1"/>
          </p:cNvGraphicFramePr>
          <p:nvPr/>
        </p:nvGraphicFramePr>
        <p:xfrm>
          <a:off x="3262440" y="4508497"/>
          <a:ext cx="2776955" cy="1314000"/>
        </p:xfrm>
        <a:graphic>
          <a:graphicData uri="http://schemas.openxmlformats.org/drawingml/2006/table">
            <a:tbl>
              <a:tblPr firstRow="1" bandRow="1"/>
              <a:tblGrid>
                <a:gridCol w="935355">
                  <a:extLst>
                    <a:ext uri="{9D8B030D-6E8A-4147-A177-3AD203B41FA5}">
                      <a16:colId xmlns:a16="http://schemas.microsoft.com/office/drawing/2014/main" val="2301636050"/>
                    </a:ext>
                  </a:extLst>
                </a:gridCol>
                <a:gridCol w="395850">
                  <a:extLst>
                    <a:ext uri="{9D8B030D-6E8A-4147-A177-3AD203B41FA5}">
                      <a16:colId xmlns:a16="http://schemas.microsoft.com/office/drawing/2014/main" val="4166505210"/>
                    </a:ext>
                  </a:extLst>
                </a:gridCol>
                <a:gridCol w="961000">
                  <a:extLst>
                    <a:ext uri="{9D8B030D-6E8A-4147-A177-3AD203B41FA5}">
                      <a16:colId xmlns:a16="http://schemas.microsoft.com/office/drawing/2014/main" val="532266747"/>
                    </a:ext>
                  </a:extLst>
                </a:gridCol>
                <a:gridCol w="484750">
                  <a:extLst>
                    <a:ext uri="{9D8B030D-6E8A-4147-A177-3AD203B41FA5}">
                      <a16:colId xmlns:a16="http://schemas.microsoft.com/office/drawing/2014/main" val="1774716991"/>
                    </a:ext>
                  </a:extLst>
                </a:gridCol>
              </a:tblGrid>
              <a:tr h="346510"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OS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Event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Median (95% CI)</a:t>
                      </a:r>
                    </a:p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(month)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 value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5733391"/>
                  </a:ext>
                </a:extLst>
              </a:tr>
              <a:tr h="483745"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PS 0,1</a:t>
                      </a:r>
                    </a:p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 = 47)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9.8 (6.7-16.9)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&lt;0.001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6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5528354"/>
                  </a:ext>
                </a:extLst>
              </a:tr>
              <a:tr h="483745"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PS 2</a:t>
                      </a:r>
                    </a:p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 = 5)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DDC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DDC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1.8</a:t>
                      </a:r>
                      <a:r>
                        <a:rPr kumimoji="1" lang="ja-JP" altLang="en-US" sz="90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(1.0-NA)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DDC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D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289549"/>
                  </a:ext>
                </a:extLst>
              </a:tr>
            </a:tbl>
          </a:graphicData>
        </a:graphic>
      </p:graphicFrame>
      <p:graphicFrame>
        <p:nvGraphicFramePr>
          <p:cNvPr id="23" name="表 22">
            <a:extLst>
              <a:ext uri="{FF2B5EF4-FFF2-40B4-BE49-F238E27FC236}">
                <a16:creationId xmlns:a16="http://schemas.microsoft.com/office/drawing/2014/main" id="{9439B2E3-3EE2-9231-5044-2198D53B6AA4}"/>
              </a:ext>
            </a:extLst>
          </p:cNvPr>
          <p:cNvGraphicFramePr>
            <a:graphicFrameLocks noGrp="1"/>
          </p:cNvGraphicFramePr>
          <p:nvPr/>
        </p:nvGraphicFramePr>
        <p:xfrm>
          <a:off x="6150174" y="4508497"/>
          <a:ext cx="2776955" cy="1314000"/>
        </p:xfrm>
        <a:graphic>
          <a:graphicData uri="http://schemas.openxmlformats.org/drawingml/2006/table">
            <a:tbl>
              <a:tblPr firstRow="1" bandRow="1"/>
              <a:tblGrid>
                <a:gridCol w="935355">
                  <a:extLst>
                    <a:ext uri="{9D8B030D-6E8A-4147-A177-3AD203B41FA5}">
                      <a16:colId xmlns:a16="http://schemas.microsoft.com/office/drawing/2014/main" val="2301636050"/>
                    </a:ext>
                  </a:extLst>
                </a:gridCol>
                <a:gridCol w="395850">
                  <a:extLst>
                    <a:ext uri="{9D8B030D-6E8A-4147-A177-3AD203B41FA5}">
                      <a16:colId xmlns:a16="http://schemas.microsoft.com/office/drawing/2014/main" val="4166505210"/>
                    </a:ext>
                  </a:extLst>
                </a:gridCol>
                <a:gridCol w="961000">
                  <a:extLst>
                    <a:ext uri="{9D8B030D-6E8A-4147-A177-3AD203B41FA5}">
                      <a16:colId xmlns:a16="http://schemas.microsoft.com/office/drawing/2014/main" val="532266747"/>
                    </a:ext>
                  </a:extLst>
                </a:gridCol>
                <a:gridCol w="484750">
                  <a:extLst>
                    <a:ext uri="{9D8B030D-6E8A-4147-A177-3AD203B41FA5}">
                      <a16:colId xmlns:a16="http://schemas.microsoft.com/office/drawing/2014/main" val="1774716991"/>
                    </a:ext>
                  </a:extLst>
                </a:gridCol>
              </a:tblGrid>
              <a:tr h="346510"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PFS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Event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Median (95% CI)</a:t>
                      </a:r>
                    </a:p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(month)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 value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5733391"/>
                  </a:ext>
                </a:extLst>
              </a:tr>
              <a:tr h="483745"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Chemo + ICI</a:t>
                      </a:r>
                    </a:p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 = 35)</a:t>
                      </a:r>
                      <a:endParaRPr kumimoji="1" lang="ja-JP" altLang="en-US" sz="900" b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4.1 (3.0-7.9)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0.14</a:t>
                      </a:r>
                      <a:endParaRPr kumimoji="1" lang="ja-JP" altLang="en-US" sz="900" b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6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5528354"/>
                  </a:ext>
                </a:extLst>
              </a:tr>
              <a:tr h="483745"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Nivo</a:t>
                      </a: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+ Ipi</a:t>
                      </a:r>
                    </a:p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 = 17)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DDC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DDC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3.0</a:t>
                      </a:r>
                      <a:r>
                        <a:rPr kumimoji="1" lang="ja-JP" altLang="en-US" sz="90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(0.9-14.8)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DDC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D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289549"/>
                  </a:ext>
                </a:extLst>
              </a:tr>
            </a:tbl>
          </a:graphicData>
        </a:graphic>
      </p:graphicFrame>
      <p:graphicFrame>
        <p:nvGraphicFramePr>
          <p:cNvPr id="24" name="表 23">
            <a:extLst>
              <a:ext uri="{FF2B5EF4-FFF2-40B4-BE49-F238E27FC236}">
                <a16:creationId xmlns:a16="http://schemas.microsoft.com/office/drawing/2014/main" id="{95FF3FD0-BCD1-E4D6-4809-1FEE3A7EC07B}"/>
              </a:ext>
            </a:extLst>
          </p:cNvPr>
          <p:cNvGraphicFramePr>
            <a:graphicFrameLocks noGrp="1"/>
          </p:cNvGraphicFramePr>
          <p:nvPr/>
        </p:nvGraphicFramePr>
        <p:xfrm>
          <a:off x="9037908" y="4508497"/>
          <a:ext cx="2776955" cy="1314000"/>
        </p:xfrm>
        <a:graphic>
          <a:graphicData uri="http://schemas.openxmlformats.org/drawingml/2006/table">
            <a:tbl>
              <a:tblPr firstRow="1" bandRow="1"/>
              <a:tblGrid>
                <a:gridCol w="935355">
                  <a:extLst>
                    <a:ext uri="{9D8B030D-6E8A-4147-A177-3AD203B41FA5}">
                      <a16:colId xmlns:a16="http://schemas.microsoft.com/office/drawing/2014/main" val="2301636050"/>
                    </a:ext>
                  </a:extLst>
                </a:gridCol>
                <a:gridCol w="395850">
                  <a:extLst>
                    <a:ext uri="{9D8B030D-6E8A-4147-A177-3AD203B41FA5}">
                      <a16:colId xmlns:a16="http://schemas.microsoft.com/office/drawing/2014/main" val="4166505210"/>
                    </a:ext>
                  </a:extLst>
                </a:gridCol>
                <a:gridCol w="961000">
                  <a:extLst>
                    <a:ext uri="{9D8B030D-6E8A-4147-A177-3AD203B41FA5}">
                      <a16:colId xmlns:a16="http://schemas.microsoft.com/office/drawing/2014/main" val="532266747"/>
                    </a:ext>
                  </a:extLst>
                </a:gridCol>
                <a:gridCol w="484750">
                  <a:extLst>
                    <a:ext uri="{9D8B030D-6E8A-4147-A177-3AD203B41FA5}">
                      <a16:colId xmlns:a16="http://schemas.microsoft.com/office/drawing/2014/main" val="1774716991"/>
                    </a:ext>
                  </a:extLst>
                </a:gridCol>
              </a:tblGrid>
              <a:tr h="346510"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OS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Event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Median (95% CI)</a:t>
                      </a:r>
                    </a:p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(month)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 value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5733391"/>
                  </a:ext>
                </a:extLst>
              </a:tr>
              <a:tr h="483745"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Chemo + ICI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 = 35)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8.8 (6.1-18.5)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0.56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6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5528354"/>
                  </a:ext>
                </a:extLst>
              </a:tr>
              <a:tr h="483745"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Nivo</a:t>
                      </a: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+ Ipi</a:t>
                      </a:r>
                    </a:p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 = 21)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DDC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DDC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13.1</a:t>
                      </a:r>
                      <a:r>
                        <a:rPr kumimoji="1" lang="ja-JP" altLang="en-US" sz="90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(1.8-NR)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DDC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3429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6858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0287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3716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17145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0574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24003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2743200" algn="l" defTabSz="685800" rtl="0" eaLnBrk="1" latinLnBrk="0" hangingPunct="1">
                        <a:defRPr kumimoji="1" sz="135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D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289549"/>
                  </a:ext>
                </a:extLst>
              </a:tr>
            </a:tbl>
          </a:graphicData>
        </a:graphic>
      </p:graphicFrame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A7059F7-869B-6E93-48C9-46C2BA4E9FCC}"/>
              </a:ext>
            </a:extLst>
          </p:cNvPr>
          <p:cNvSpPr txBox="1"/>
          <p:nvPr/>
        </p:nvSpPr>
        <p:spPr>
          <a:xfrm>
            <a:off x="3857552" y="1218473"/>
            <a:ext cx="15600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1st-line treatment cohort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high CAR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447C40A-CADB-448A-1F53-16F575EE1BE5}"/>
              </a:ext>
            </a:extLst>
          </p:cNvPr>
          <p:cNvSpPr txBox="1"/>
          <p:nvPr/>
        </p:nvSpPr>
        <p:spPr>
          <a:xfrm>
            <a:off x="1037116" y="1214878"/>
            <a:ext cx="15600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1st-line treatment cohort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high CAR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4EDE962-6069-F52E-2E32-2335F20E5E89}"/>
              </a:ext>
            </a:extLst>
          </p:cNvPr>
          <p:cNvSpPr txBox="1"/>
          <p:nvPr/>
        </p:nvSpPr>
        <p:spPr>
          <a:xfrm>
            <a:off x="6755113" y="1214878"/>
            <a:ext cx="15953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1st- line treatment cohort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high CAR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0BA0E08-0F39-6257-85EC-523614881B27}"/>
              </a:ext>
            </a:extLst>
          </p:cNvPr>
          <p:cNvSpPr txBox="1"/>
          <p:nvPr/>
        </p:nvSpPr>
        <p:spPr>
          <a:xfrm>
            <a:off x="9687940" y="1214878"/>
            <a:ext cx="15600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1st-line treatment cohort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high CAR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63FE8D2-5980-421D-2E07-C378F573083E}"/>
              </a:ext>
            </a:extLst>
          </p:cNvPr>
          <p:cNvSpPr txBox="1"/>
          <p:nvPr/>
        </p:nvSpPr>
        <p:spPr>
          <a:xfrm>
            <a:off x="9207157" y="11188"/>
            <a:ext cx="29848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Supplementary </a:t>
            </a:r>
            <a:r>
              <a:rPr kumimoji="1" lang="en-US" altLang="ja-JP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Figure S6</a:t>
            </a:r>
            <a:endParaRPr kumimoji="1" lang="ja-JP" alt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pic>
        <p:nvPicPr>
          <p:cNvPr id="9" name="図 8" descr="グラフ, ヒストグラム&#10;&#10;AI 生成コンテンツは誤りを含む可能性があります。">
            <a:extLst>
              <a:ext uri="{FF2B5EF4-FFF2-40B4-BE49-F238E27FC236}">
                <a16:creationId xmlns:a16="http://schemas.microsoft.com/office/drawing/2014/main" id="{E47FAA2E-B907-EAB5-191E-33F032C71E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137" y="1614988"/>
            <a:ext cx="2880000" cy="2880000"/>
          </a:xfrm>
          <a:prstGeom prst="rect">
            <a:avLst/>
          </a:prstGeom>
        </p:spPr>
      </p:pic>
      <p:pic>
        <p:nvPicPr>
          <p:cNvPr id="11" name="図 10" descr="グラフ, 箱ひげ図&#10;&#10;AI 生成コンテンツは誤りを含む可能性があります。">
            <a:extLst>
              <a:ext uri="{FF2B5EF4-FFF2-40B4-BE49-F238E27FC236}">
                <a16:creationId xmlns:a16="http://schemas.microsoft.com/office/drawing/2014/main" id="{718C8E17-29A2-412A-A819-4E09F8F84F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86385" y="1572014"/>
            <a:ext cx="2880000" cy="2880000"/>
          </a:xfrm>
          <a:prstGeom prst="rect">
            <a:avLst/>
          </a:prstGeom>
        </p:spPr>
      </p:pic>
      <p:pic>
        <p:nvPicPr>
          <p:cNvPr id="14" name="図 13" descr="グラフ&#10;&#10;AI 生成コンテンツは誤りを含む可能性があります。">
            <a:extLst>
              <a:ext uri="{FF2B5EF4-FFF2-40B4-BE49-F238E27FC236}">
                <a16:creationId xmlns:a16="http://schemas.microsoft.com/office/drawing/2014/main" id="{6D37145E-4823-2514-EFB8-92FF562177F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2766" y="1572014"/>
            <a:ext cx="2880000" cy="2880000"/>
          </a:xfrm>
          <a:prstGeom prst="rect">
            <a:avLst/>
          </a:prstGeom>
        </p:spPr>
      </p:pic>
      <p:pic>
        <p:nvPicPr>
          <p:cNvPr id="18" name="図 17" descr="グラフ&#10;&#10;AI 生成コンテンツは誤りを含む可能性があります。">
            <a:extLst>
              <a:ext uri="{FF2B5EF4-FFF2-40B4-BE49-F238E27FC236}">
                <a16:creationId xmlns:a16="http://schemas.microsoft.com/office/drawing/2014/main" id="{CF9790CA-805F-38E9-BD84-A2BC00FD683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5832" y="1601479"/>
            <a:ext cx="2880000" cy="2880000"/>
          </a:xfrm>
          <a:prstGeom prst="rect">
            <a:avLst/>
          </a:prstGeom>
        </p:spPr>
      </p:pic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3ABBB281-EBD3-9CEB-90E7-AA31E89D1C20}"/>
              </a:ext>
            </a:extLst>
          </p:cNvPr>
          <p:cNvSpPr txBox="1"/>
          <p:nvPr/>
        </p:nvSpPr>
        <p:spPr>
          <a:xfrm>
            <a:off x="8021112" y="1873435"/>
            <a:ext cx="906017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Chemo + ICI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Nivo</a:t>
            </a: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 + Ipi</a:t>
            </a:r>
            <a:endParaRPr kumimoji="1" lang="ja-JP" alt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 panose="020B0400000000000000" pitchFamily="50" charset="-128"/>
              <a:cs typeface="Arial" panose="020B0604020202020204" pitchFamily="34" charset="0"/>
            </a:endParaRPr>
          </a:p>
        </p:txBody>
      </p: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1C0E602F-FAF4-4FCA-FA2E-2D9F433BED57}"/>
              </a:ext>
            </a:extLst>
          </p:cNvPr>
          <p:cNvCxnSpPr/>
          <p:nvPr/>
        </p:nvCxnSpPr>
        <p:spPr>
          <a:xfrm>
            <a:off x="7752897" y="2149500"/>
            <a:ext cx="288000" cy="0"/>
          </a:xfrm>
          <a:prstGeom prst="line">
            <a:avLst/>
          </a:prstGeom>
          <a:ln w="25400">
            <a:solidFill>
              <a:srgbClr val="E0526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3617F06F-8862-C921-8BB2-040B8E69EE34}"/>
              </a:ext>
            </a:extLst>
          </p:cNvPr>
          <p:cNvCxnSpPr/>
          <p:nvPr/>
        </p:nvCxnSpPr>
        <p:spPr>
          <a:xfrm>
            <a:off x="7752897" y="1996494"/>
            <a:ext cx="288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A3328D45-4DD1-13F3-85EB-B6DE31C19E74}"/>
              </a:ext>
            </a:extLst>
          </p:cNvPr>
          <p:cNvSpPr txBox="1"/>
          <p:nvPr/>
        </p:nvSpPr>
        <p:spPr>
          <a:xfrm>
            <a:off x="10914516" y="1873435"/>
            <a:ext cx="906017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Chemo + ICI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Nivo</a:t>
            </a: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 + Ipi</a:t>
            </a:r>
            <a:endParaRPr kumimoji="1" lang="ja-JP" alt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 panose="020B0400000000000000" pitchFamily="50" charset="-128"/>
              <a:cs typeface="Arial" panose="020B0604020202020204" pitchFamily="34" charset="0"/>
            </a:endParaRPr>
          </a:p>
        </p:txBody>
      </p: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id="{115529E0-DD1B-D0B6-D836-473AE6558001}"/>
              </a:ext>
            </a:extLst>
          </p:cNvPr>
          <p:cNvCxnSpPr/>
          <p:nvPr/>
        </p:nvCxnSpPr>
        <p:spPr>
          <a:xfrm>
            <a:off x="10646301" y="2149500"/>
            <a:ext cx="288000" cy="0"/>
          </a:xfrm>
          <a:prstGeom prst="line">
            <a:avLst/>
          </a:prstGeom>
          <a:ln w="25400">
            <a:solidFill>
              <a:srgbClr val="E0526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27036132-0858-C690-AAB0-ABB21390DA2E}"/>
              </a:ext>
            </a:extLst>
          </p:cNvPr>
          <p:cNvCxnSpPr/>
          <p:nvPr/>
        </p:nvCxnSpPr>
        <p:spPr>
          <a:xfrm>
            <a:off x="10646301" y="1996494"/>
            <a:ext cx="288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BEA6A352-A774-06E1-56A9-8DCE15E0414D}"/>
              </a:ext>
            </a:extLst>
          </p:cNvPr>
          <p:cNvSpPr txBox="1"/>
          <p:nvPr/>
        </p:nvSpPr>
        <p:spPr>
          <a:xfrm>
            <a:off x="5473214" y="1873435"/>
            <a:ext cx="566181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PS 0,1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PS 2</a:t>
            </a:r>
            <a:endParaRPr kumimoji="1" lang="ja-JP" alt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 panose="020B0400000000000000" pitchFamily="50" charset="-128"/>
              <a:cs typeface="Arial" panose="020B0604020202020204" pitchFamily="34" charset="0"/>
            </a:endParaRPr>
          </a:p>
        </p:txBody>
      </p: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4B605FC8-83D6-78F2-46BE-1DB9CC7D88BF}"/>
              </a:ext>
            </a:extLst>
          </p:cNvPr>
          <p:cNvCxnSpPr/>
          <p:nvPr/>
        </p:nvCxnSpPr>
        <p:spPr>
          <a:xfrm>
            <a:off x="5204999" y="2149500"/>
            <a:ext cx="288000" cy="0"/>
          </a:xfrm>
          <a:prstGeom prst="line">
            <a:avLst/>
          </a:prstGeom>
          <a:ln w="25400">
            <a:solidFill>
              <a:srgbClr val="E0526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>
            <a:extLst>
              <a:ext uri="{FF2B5EF4-FFF2-40B4-BE49-F238E27FC236}">
                <a16:creationId xmlns:a16="http://schemas.microsoft.com/office/drawing/2014/main" id="{36877CFF-1381-E6B1-221C-68A6F29E6D65}"/>
              </a:ext>
            </a:extLst>
          </p:cNvPr>
          <p:cNvCxnSpPr/>
          <p:nvPr/>
        </p:nvCxnSpPr>
        <p:spPr>
          <a:xfrm>
            <a:off x="5204999" y="1996494"/>
            <a:ext cx="288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5EB560BB-69D2-9FC4-AB99-3B4F4252B4E1}"/>
              </a:ext>
            </a:extLst>
          </p:cNvPr>
          <p:cNvSpPr txBox="1"/>
          <p:nvPr/>
        </p:nvSpPr>
        <p:spPr>
          <a:xfrm>
            <a:off x="2609651" y="1873435"/>
            <a:ext cx="566181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PS 0,1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PS 2</a:t>
            </a:r>
            <a:endParaRPr kumimoji="1" lang="ja-JP" alt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游ゴシック" panose="020B0400000000000000" pitchFamily="50" charset="-128"/>
              <a:cs typeface="Arial" panose="020B0604020202020204" pitchFamily="34" charset="0"/>
            </a:endParaRPr>
          </a:p>
        </p:txBody>
      </p: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C5E7D1BE-8EA6-64C5-FF44-E5DA115BF710}"/>
              </a:ext>
            </a:extLst>
          </p:cNvPr>
          <p:cNvCxnSpPr/>
          <p:nvPr/>
        </p:nvCxnSpPr>
        <p:spPr>
          <a:xfrm>
            <a:off x="2341436" y="2149500"/>
            <a:ext cx="288000" cy="0"/>
          </a:xfrm>
          <a:prstGeom prst="line">
            <a:avLst/>
          </a:prstGeom>
          <a:ln w="25400">
            <a:solidFill>
              <a:srgbClr val="E0526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直線コネクタ 32">
            <a:extLst>
              <a:ext uri="{FF2B5EF4-FFF2-40B4-BE49-F238E27FC236}">
                <a16:creationId xmlns:a16="http://schemas.microsoft.com/office/drawing/2014/main" id="{1FCBEA38-EC19-E891-BCE6-B54A550EF991}"/>
              </a:ext>
            </a:extLst>
          </p:cNvPr>
          <p:cNvCxnSpPr/>
          <p:nvPr/>
        </p:nvCxnSpPr>
        <p:spPr>
          <a:xfrm>
            <a:off x="2341436" y="1996494"/>
            <a:ext cx="288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97529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206</Words>
  <Application>Microsoft Macintosh PowerPoint</Application>
  <PresentationFormat>ワイド画面</PresentationFormat>
  <Paragraphs>77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Koichiro Yoshino</dc:creator>
  <cp:lastModifiedBy>Koichiro Yoshino</cp:lastModifiedBy>
  <cp:revision>2</cp:revision>
  <dcterms:created xsi:type="dcterms:W3CDTF">2025-12-22T01:25:11Z</dcterms:created>
  <dcterms:modified xsi:type="dcterms:W3CDTF">2025-12-24T23:37:03Z</dcterms:modified>
</cp:coreProperties>
</file>