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1" r:id="rId3"/>
    <p:sldId id="283" r:id="rId4"/>
    <p:sldId id="286" r:id="rId5"/>
    <p:sldId id="268" r:id="rId6"/>
    <p:sldId id="287" r:id="rId7"/>
  </p:sldIdLst>
  <p:sldSz cx="12192000" cy="6858000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och Narh Kudjordjie" initials="ENK" lastIdx="0" clrIdx="0">
    <p:extLst>
      <p:ext uri="{19B8F6BF-5375-455C-9EA6-DF929625EA0E}">
        <p15:presenceInfo xmlns:p15="http://schemas.microsoft.com/office/powerpoint/2012/main" userId="S-1-5-21-1647451481-3672502608-3803859085-1637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110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4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6322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81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689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635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3266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396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585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631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80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B4BE3-A730-4D50-A47E-46F6C3727CB7}" type="datetimeFigureOut">
              <a:rPr lang="da-DK" smtClean="0"/>
              <a:t>24-08-2021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5C33F-FCAC-47F7-8B8C-B3B0AF439D4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008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1980" y="1579314"/>
            <a:ext cx="5581809" cy="2750613"/>
          </a:xfr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763" y="163716"/>
            <a:ext cx="7643893" cy="55818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45478" y="5863287"/>
            <a:ext cx="117465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Figure S1</a:t>
            </a:r>
            <a:r>
              <a:rPr lang="en-US" sz="1200" dirty="0"/>
              <a:t>. Structure and pathways of quantified metabolites and hormones. A) Chemical structure of the glucosinolates and their degradation products quantified in this study  B) A schematic view of the biosynthetic pathways of phenylpropanoids and representative intermediates and chemical structures. For simplicity, only the enzymes involved in the formation of 4-coumaryl CoA from phenylalanine are shown. Solid arrows represent single enzymatic steps. Dashed arrows indicate multiple consecutive enzymatic steps. The colors are representative of following chemical classes: Coumarins (green), cinnamic acid derivatives (black), benzoic acids (dark red), lignin precursors (monolignols) (blue), and lignans (light red).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A92789-AF6E-4E3B-8F53-1EE245DC1D57}"/>
              </a:ext>
            </a:extLst>
          </p:cNvPr>
          <p:cNvSpPr txBox="1"/>
          <p:nvPr/>
        </p:nvSpPr>
        <p:spPr>
          <a:xfrm>
            <a:off x="536714" y="4595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A2F458-C808-440C-B8F1-DC781827AFCC}"/>
              </a:ext>
            </a:extLst>
          </p:cNvPr>
          <p:cNvSpPr txBox="1"/>
          <p:nvPr/>
        </p:nvSpPr>
        <p:spPr>
          <a:xfrm>
            <a:off x="3999635" y="45954"/>
            <a:ext cx="3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0430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55212" y="5747866"/>
            <a:ext cx="10799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/>
              <a:t>Figure S2</a:t>
            </a:r>
            <a:r>
              <a:rPr lang="da-DK" sz="1200" dirty="0"/>
              <a:t>. D</a:t>
            </a:r>
            <a:r>
              <a:rPr lang="en-US" sz="1200" dirty="0" err="1"/>
              <a:t>istribution</a:t>
            </a:r>
            <a:r>
              <a:rPr lang="en-US" sz="1200" dirty="0"/>
              <a:t> of (A) bacterial and (B) fungal sequence reads and OTUs in samples used for this study. Rarefaction curves showing the coverage of (C) bacterial and (D) fungal OTU richness</a:t>
            </a:r>
            <a:r>
              <a:rPr lang="da-DK" sz="1200" dirty="0"/>
              <a:t> (species </a:t>
            </a:r>
            <a:r>
              <a:rPr lang="da-DK" sz="1200" dirty="0" err="1"/>
              <a:t>richness</a:t>
            </a:r>
            <a:r>
              <a:rPr lang="da-DK" sz="1200" dirty="0"/>
              <a:t> in </a:t>
            </a:r>
            <a:r>
              <a:rPr lang="en-US" sz="1200" dirty="0"/>
              <a:t>number of OTUs) as a function of sequencing depth (sample size in number of reads).</a:t>
            </a:r>
            <a:endParaRPr lang="da-DK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272" y="3316809"/>
            <a:ext cx="2407920" cy="2407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272" y="561124"/>
            <a:ext cx="2407920" cy="2407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650" y="606829"/>
            <a:ext cx="2795071" cy="23165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650" y="3171337"/>
            <a:ext cx="2553392" cy="25533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3414" y="56112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0844" y="314820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48780" y="56112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5478" y="31713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8805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12" y="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2557" y="132363"/>
            <a:ext cx="3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B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26" y="3429000"/>
            <a:ext cx="4929517" cy="26462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636" y="3371850"/>
            <a:ext cx="4929516" cy="26462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5378" y="3277392"/>
            <a:ext cx="23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</a:t>
            </a:r>
            <a:endParaRPr lang="da-DK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48710" y="3276889"/>
            <a:ext cx="23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</a:t>
            </a:r>
            <a:endParaRPr lang="da-DK" b="1" dirty="0"/>
          </a:p>
        </p:txBody>
      </p:sp>
      <p:sp>
        <p:nvSpPr>
          <p:cNvPr id="14" name="Rectangle 13"/>
          <p:cNvSpPr/>
          <p:nvPr/>
        </p:nvSpPr>
        <p:spPr>
          <a:xfrm>
            <a:off x="383740" y="6075248"/>
            <a:ext cx="113443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/>
              <a:t>Figure S3</a:t>
            </a:r>
            <a:r>
              <a:rPr lang="en-US" sz="1200" dirty="0"/>
              <a:t>. Microbial relative abundance in infected and control Arabidopsis. Class-level relative abundances of </a:t>
            </a:r>
            <a:r>
              <a:rPr lang="en-US" sz="1200" b="1" dirty="0"/>
              <a:t>A</a:t>
            </a:r>
            <a:r>
              <a:rPr lang="en-US" sz="1200" dirty="0"/>
              <a:t>) bacterial and </a:t>
            </a:r>
            <a:r>
              <a:rPr lang="en-US" sz="1200" b="1" dirty="0"/>
              <a:t>B</a:t>
            </a:r>
            <a:r>
              <a:rPr lang="en-US" sz="1200" dirty="0"/>
              <a:t>) fungal  communities in infected and control Col-0 and Ler-0. </a:t>
            </a:r>
            <a:r>
              <a:rPr lang="en-US" sz="1200" b="1" dirty="0"/>
              <a:t>C</a:t>
            </a:r>
            <a:r>
              <a:rPr lang="en-US" sz="1200" dirty="0"/>
              <a:t>) Relative abundance of fOTUs assigned to the Fusarium genus in Col-0 control and infected samples. </a:t>
            </a:r>
            <a:r>
              <a:rPr lang="en-US" sz="1200" b="1" dirty="0"/>
              <a:t>D</a:t>
            </a:r>
            <a:r>
              <a:rPr lang="en-US" sz="1200" dirty="0"/>
              <a:t>) Relative abundance of fOTUs assigned to the Fusarium genus in Ler-0 control and infected samples at different DAI. Red </a:t>
            </a:r>
            <a:r>
              <a:rPr lang="en-US" sz="1200" dirty="0" err="1"/>
              <a:t>colour</a:t>
            </a:r>
            <a:r>
              <a:rPr lang="en-US" sz="1200" dirty="0"/>
              <a:t> shades represented infected samples while green </a:t>
            </a:r>
            <a:r>
              <a:rPr lang="en-US" sz="1200" dirty="0" err="1"/>
              <a:t>colour</a:t>
            </a:r>
            <a:r>
              <a:rPr lang="en-US" sz="1200" dirty="0"/>
              <a:t> shades represent control samples at different DAI.  </a:t>
            </a:r>
            <a:endParaRPr lang="da-DK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C903B1-02B0-4272-A096-2DA9944C2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07" y="89422"/>
            <a:ext cx="5541335" cy="30575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775DA6-B1D8-432A-B76E-763D0203C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426" y="132363"/>
            <a:ext cx="4797935" cy="290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06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22" y="601084"/>
            <a:ext cx="6003876" cy="29878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343" y="416418"/>
            <a:ext cx="303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6619" y="3815563"/>
            <a:ext cx="112700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Figure S4</a:t>
            </a:r>
            <a:r>
              <a:rPr lang="en-US" sz="1200" dirty="0"/>
              <a:t>. Microbial community composition and diversity in infected and control Arabidopsis. Bacterial alpha diversity </a:t>
            </a:r>
            <a:r>
              <a:rPr lang="en-US" sz="1200" b="1" dirty="0"/>
              <a:t>A</a:t>
            </a:r>
            <a:r>
              <a:rPr lang="en-US" sz="1200" dirty="0"/>
              <a:t>) and </a:t>
            </a:r>
            <a:r>
              <a:rPr lang="en-US" sz="1200" b="1" dirty="0"/>
              <a:t>B</a:t>
            </a:r>
            <a:r>
              <a:rPr lang="en-US" sz="1200" dirty="0"/>
              <a:t>) fungal  beta diversity visualized using </a:t>
            </a:r>
            <a:r>
              <a:rPr lang="en-US" sz="1200" dirty="0">
                <a:solidFill>
                  <a:srgbClr val="111111"/>
                </a:solidFill>
              </a:rPr>
              <a:t>Principal coordinates analysis (</a:t>
            </a:r>
            <a:r>
              <a:rPr lang="en-US" sz="1200" dirty="0" err="1">
                <a:solidFill>
                  <a:srgbClr val="111111"/>
                </a:solidFill>
              </a:rPr>
              <a:t>PCoA</a:t>
            </a:r>
            <a:r>
              <a:rPr lang="en-US" sz="1200" dirty="0">
                <a:solidFill>
                  <a:srgbClr val="111111"/>
                </a:solidFill>
              </a:rPr>
              <a:t>) </a:t>
            </a:r>
            <a:r>
              <a:rPr lang="en-US" sz="1200" dirty="0"/>
              <a:t>in infected and control Col-0 and Ler-0. </a:t>
            </a:r>
            <a:r>
              <a:rPr lang="en-US" sz="1200" b="1" dirty="0"/>
              <a:t> </a:t>
            </a:r>
            <a:endParaRPr lang="da-DK" sz="1200" dirty="0"/>
          </a:p>
          <a:p>
            <a:endParaRPr lang="da-DK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564" y="601084"/>
            <a:ext cx="5375360" cy="3115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1C0530-CE38-414E-81A1-C7C6B0233CF6}"/>
              </a:ext>
            </a:extLst>
          </p:cNvPr>
          <p:cNvSpPr txBox="1"/>
          <p:nvPr/>
        </p:nvSpPr>
        <p:spPr>
          <a:xfrm>
            <a:off x="6442493" y="440168"/>
            <a:ext cx="28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7192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9731" y="5940941"/>
            <a:ext cx="11183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111111"/>
                </a:solidFill>
              </a:rPr>
              <a:t>Figure S5</a:t>
            </a:r>
            <a:r>
              <a:rPr lang="en-US" sz="1200" dirty="0">
                <a:solidFill>
                  <a:srgbClr val="111111"/>
                </a:solidFill>
              </a:rPr>
              <a:t>. Heatmap showing top50 bacterial (</a:t>
            </a:r>
            <a:r>
              <a:rPr lang="en-US" sz="1200" b="1" dirty="0">
                <a:solidFill>
                  <a:srgbClr val="111111"/>
                </a:solidFill>
              </a:rPr>
              <a:t>A</a:t>
            </a:r>
            <a:r>
              <a:rPr lang="en-US" sz="1200" dirty="0">
                <a:solidFill>
                  <a:srgbClr val="111111"/>
                </a:solidFill>
              </a:rPr>
              <a:t>) and </a:t>
            </a:r>
            <a:r>
              <a:rPr lang="en-US" sz="1200" b="1" dirty="0">
                <a:solidFill>
                  <a:srgbClr val="111111"/>
                </a:solidFill>
              </a:rPr>
              <a:t>B</a:t>
            </a:r>
            <a:r>
              <a:rPr lang="en-US" sz="1200" dirty="0">
                <a:solidFill>
                  <a:srgbClr val="111111"/>
                </a:solidFill>
              </a:rPr>
              <a:t>) fungal OTU relative abundances in </a:t>
            </a:r>
            <a:r>
              <a:rPr lang="en-US" sz="1200" dirty="0"/>
              <a:t>inoculated and non-inoculated</a:t>
            </a:r>
            <a:r>
              <a:rPr lang="en-US" sz="1200" dirty="0">
                <a:solidFill>
                  <a:srgbClr val="111111"/>
                </a:solidFill>
              </a:rPr>
              <a:t> samples across different 5 DAI. </a:t>
            </a:r>
            <a:r>
              <a:rPr lang="en-US" sz="1200" dirty="0"/>
              <a:t>(</a:t>
            </a:r>
            <a:r>
              <a:rPr lang="en-US" sz="1200" b="1" dirty="0"/>
              <a:t>C</a:t>
            </a:r>
            <a:r>
              <a:rPr lang="en-US" sz="1200" dirty="0"/>
              <a:t>) Bacterial OTUs (bOTUs6 and bOTU10) displaying the most distinct differential abundances in inoculated and non-inoculated of Col.0 and Ler-0 across different sampling times. One-way ANOVA was used to determine statistically significant differences between sample means, </a:t>
            </a:r>
            <a:r>
              <a:rPr lang="en-US" sz="1200" dirty="0">
                <a:solidFill>
                  <a:srgbClr val="000000"/>
                </a:solidFill>
              </a:rPr>
              <a:t>followed by the Tukey post hoc test using R statistical package. </a:t>
            </a:r>
            <a:r>
              <a:rPr lang="en-US" sz="1200" dirty="0"/>
              <a:t>Significance of test indicated as *** for p &lt; 0.001, ** p &gt; 0.01, *p &lt; 0.05.  </a:t>
            </a:r>
            <a:endParaRPr lang="da-DK" dirty="0"/>
          </a:p>
          <a:p>
            <a:endParaRPr lang="en-US" sz="1200" b="0" i="0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154" y="15189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FDE185-52EC-4A56-B992-BF151C53B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48" y="142878"/>
            <a:ext cx="5526052" cy="30112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7BAC2D-225A-4E60-8F6A-40746D520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082" y="3429000"/>
            <a:ext cx="3560851" cy="24521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098CD2-D9CF-4589-9111-F27D65AB661F}"/>
              </a:ext>
            </a:extLst>
          </p:cNvPr>
          <p:cNvSpPr txBox="1"/>
          <p:nvPr/>
        </p:nvSpPr>
        <p:spPr>
          <a:xfrm>
            <a:off x="6046833" y="52122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B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344" y="151895"/>
            <a:ext cx="5698146" cy="31279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38260" y="33984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06761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9B981B-039F-4183-A9CA-46E84CEF3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364" y="120178"/>
            <a:ext cx="3714322" cy="281123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045A74-E795-457B-A544-8BFC472E23DE}"/>
              </a:ext>
            </a:extLst>
          </p:cNvPr>
          <p:cNvSpPr/>
          <p:nvPr/>
        </p:nvSpPr>
        <p:spPr>
          <a:xfrm>
            <a:off x="190442" y="5886928"/>
            <a:ext cx="1150624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b="1" dirty="0"/>
              <a:t>Figure S6.</a:t>
            </a:r>
            <a:r>
              <a:rPr lang="da-DK" sz="1100" dirty="0"/>
              <a:t> Differential </a:t>
            </a:r>
            <a:r>
              <a:rPr lang="da-DK" sz="1100" dirty="0" err="1"/>
              <a:t>abundances</a:t>
            </a:r>
            <a:r>
              <a:rPr lang="da-DK" sz="1100" dirty="0"/>
              <a:t> of microbial taxa </a:t>
            </a:r>
            <a:r>
              <a:rPr lang="da-DK" sz="1100" dirty="0" err="1"/>
              <a:t>between</a:t>
            </a:r>
            <a:r>
              <a:rPr lang="da-DK" sz="1100" dirty="0"/>
              <a:t> genotypes and treaments (non-inoculated and inoculated) for </a:t>
            </a:r>
            <a:r>
              <a:rPr lang="da-DK" sz="1100" dirty="0" err="1"/>
              <a:t>each</a:t>
            </a:r>
            <a:r>
              <a:rPr lang="da-DK" sz="1100" dirty="0"/>
              <a:t> genotypes. </a:t>
            </a:r>
            <a:r>
              <a:rPr lang="da-DK" sz="1100" dirty="0" err="1"/>
              <a:t>Differentially</a:t>
            </a:r>
            <a:r>
              <a:rPr lang="da-DK" sz="1100" dirty="0"/>
              <a:t> </a:t>
            </a:r>
            <a:r>
              <a:rPr lang="da-DK" sz="1100" dirty="0" err="1"/>
              <a:t>affected</a:t>
            </a:r>
            <a:r>
              <a:rPr lang="da-DK" sz="1100" dirty="0"/>
              <a:t> bacterial (A) and </a:t>
            </a:r>
            <a:r>
              <a:rPr lang="da-DK" sz="1100" dirty="0" err="1"/>
              <a:t>fungal</a:t>
            </a:r>
            <a:r>
              <a:rPr lang="da-DK" sz="1100" dirty="0"/>
              <a:t> (B) taxa </a:t>
            </a:r>
            <a:r>
              <a:rPr lang="da-DK" sz="1100" dirty="0" err="1"/>
              <a:t>between</a:t>
            </a:r>
            <a:r>
              <a:rPr lang="da-DK" sz="1100" dirty="0"/>
              <a:t> samples of Col-0 and Ler-0 C) Heatmap </a:t>
            </a:r>
            <a:r>
              <a:rPr lang="da-DK" sz="1100" dirty="0" err="1"/>
              <a:t>showing</a:t>
            </a:r>
            <a:r>
              <a:rPr lang="da-DK" sz="1100" dirty="0"/>
              <a:t> </a:t>
            </a:r>
            <a:r>
              <a:rPr lang="da-DK" sz="1100" dirty="0" err="1"/>
              <a:t>differentially</a:t>
            </a:r>
            <a:r>
              <a:rPr lang="da-DK" sz="1100" dirty="0"/>
              <a:t> </a:t>
            </a:r>
            <a:r>
              <a:rPr lang="da-DK" sz="1100" dirty="0" err="1"/>
              <a:t>abundant</a:t>
            </a:r>
            <a:r>
              <a:rPr lang="da-DK" sz="1100" dirty="0"/>
              <a:t> bacteria taxa in inoculated and non-inoculated samples of Col-0 and Ler-0. Species </a:t>
            </a:r>
            <a:r>
              <a:rPr lang="da-DK" sz="1100" dirty="0" err="1"/>
              <a:t>assigned</a:t>
            </a:r>
            <a:r>
              <a:rPr lang="da-DK" sz="1100" dirty="0"/>
              <a:t> to the genus </a:t>
            </a:r>
            <a:r>
              <a:rPr lang="da-DK" sz="1100" dirty="0" err="1"/>
              <a:t>Pseudomonas</a:t>
            </a:r>
            <a:r>
              <a:rPr lang="da-DK" sz="1100" dirty="0"/>
              <a:t> </a:t>
            </a:r>
            <a:r>
              <a:rPr lang="da-DK" sz="1100" dirty="0" err="1"/>
              <a:t>were</a:t>
            </a:r>
            <a:r>
              <a:rPr lang="da-DK" sz="1100" dirty="0"/>
              <a:t> </a:t>
            </a:r>
            <a:r>
              <a:rPr lang="da-DK" sz="1100" dirty="0" err="1"/>
              <a:t>differentially</a:t>
            </a:r>
            <a:r>
              <a:rPr lang="da-DK" sz="1100" dirty="0"/>
              <a:t> enriched in inoculated (OTU10;P. </a:t>
            </a:r>
            <a:r>
              <a:rPr lang="da-DK" sz="1100" dirty="0" err="1"/>
              <a:t>protegens</a:t>
            </a:r>
            <a:r>
              <a:rPr lang="da-DK" sz="1100" dirty="0"/>
              <a:t>) and non-inoculated (OTU2814). D) Heatmap </a:t>
            </a:r>
            <a:r>
              <a:rPr lang="da-DK" sz="1100" dirty="0" err="1"/>
              <a:t>showing</a:t>
            </a:r>
            <a:r>
              <a:rPr lang="da-DK" sz="1100" dirty="0"/>
              <a:t> </a:t>
            </a:r>
            <a:r>
              <a:rPr lang="da-DK" sz="1100" dirty="0" err="1"/>
              <a:t>differentially</a:t>
            </a:r>
            <a:r>
              <a:rPr lang="da-DK" sz="1100" dirty="0"/>
              <a:t> </a:t>
            </a:r>
            <a:r>
              <a:rPr lang="da-DK" sz="1100" dirty="0" err="1"/>
              <a:t>abundant</a:t>
            </a:r>
            <a:r>
              <a:rPr lang="da-DK" sz="1100" dirty="0"/>
              <a:t> </a:t>
            </a:r>
            <a:r>
              <a:rPr lang="da-DK" sz="1100" dirty="0" err="1"/>
              <a:t>fungal</a:t>
            </a:r>
            <a:r>
              <a:rPr lang="da-DK" sz="1100" dirty="0"/>
              <a:t> taxa in inoculated and non-inoculated samples of Col-0 and Ler-0. OTU1 (FOM) </a:t>
            </a:r>
            <a:r>
              <a:rPr lang="da-DK" sz="1100" dirty="0" err="1"/>
              <a:t>was</a:t>
            </a:r>
            <a:r>
              <a:rPr lang="da-DK" sz="1100" dirty="0"/>
              <a:t> </a:t>
            </a:r>
            <a:r>
              <a:rPr lang="da-DK" sz="1100" dirty="0" err="1"/>
              <a:t>significantly</a:t>
            </a:r>
            <a:r>
              <a:rPr lang="da-DK" sz="1100" dirty="0"/>
              <a:t> enriched in the inoculated samples. The analysis </a:t>
            </a:r>
            <a:r>
              <a:rPr lang="da-DK" sz="1100" dirty="0" err="1"/>
              <a:t>was</a:t>
            </a:r>
            <a:r>
              <a:rPr lang="da-DK" sz="1100" dirty="0"/>
              <a:t> </a:t>
            </a:r>
            <a:r>
              <a:rPr lang="da-DK" sz="1100" dirty="0" err="1"/>
              <a:t>performed</a:t>
            </a:r>
            <a:r>
              <a:rPr lang="da-DK" sz="1100" dirty="0"/>
              <a:t> using DESeq2. </a:t>
            </a:r>
            <a:r>
              <a:rPr lang="en-US" sz="1100" dirty="0"/>
              <a:t>Statistical significance was based on p value &lt; 0.01 (with FDR &lt; 5% under the Benjamini-Hochberg correction)</a:t>
            </a:r>
            <a:endParaRPr lang="da-DK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941873-97A7-4032-A476-E0B9363F7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527" y="3034416"/>
            <a:ext cx="3365585" cy="28234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C1D3E9-15C9-4C18-A045-E83DB8228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987" y="971072"/>
            <a:ext cx="3586600" cy="29432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ADC116-E70B-4F45-8584-C0955CB3F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14" y="971072"/>
            <a:ext cx="4125497" cy="29432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4DED1C8-02EF-4D68-9734-20D9440BF9D8}"/>
              </a:ext>
            </a:extLst>
          </p:cNvPr>
          <p:cNvSpPr txBox="1"/>
          <p:nvPr/>
        </p:nvSpPr>
        <p:spPr>
          <a:xfrm>
            <a:off x="1329290" y="794073"/>
            <a:ext cx="530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Col-0</a:t>
            </a:r>
            <a:endParaRPr lang="da-DK" sz="12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790D52-6D87-49AD-8791-6F7B16F2C4EC}"/>
              </a:ext>
            </a:extLst>
          </p:cNvPr>
          <p:cNvSpPr txBox="1"/>
          <p:nvPr/>
        </p:nvSpPr>
        <p:spPr>
          <a:xfrm>
            <a:off x="2210720" y="794073"/>
            <a:ext cx="524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Ler-0</a:t>
            </a:r>
            <a:endParaRPr lang="da-DK" sz="1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07AD4E-B16F-4D07-AC1C-751856100D50}"/>
              </a:ext>
            </a:extLst>
          </p:cNvPr>
          <p:cNvSpPr txBox="1"/>
          <p:nvPr/>
        </p:nvSpPr>
        <p:spPr>
          <a:xfrm>
            <a:off x="5375609" y="765498"/>
            <a:ext cx="513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Col-0</a:t>
            </a:r>
            <a:endParaRPr lang="da-DK" sz="12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DABCA2-3EDD-4E76-8CC3-47A1FBD2F791}"/>
              </a:ext>
            </a:extLst>
          </p:cNvPr>
          <p:cNvSpPr txBox="1"/>
          <p:nvPr/>
        </p:nvSpPr>
        <p:spPr>
          <a:xfrm>
            <a:off x="6220970" y="765498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Ler-0</a:t>
            </a:r>
            <a:endParaRPr lang="da-DK" sz="12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7A04B9-3E69-4F5A-99D4-2EE01D4B9A18}"/>
              </a:ext>
            </a:extLst>
          </p:cNvPr>
          <p:cNvSpPr txBox="1"/>
          <p:nvPr/>
        </p:nvSpPr>
        <p:spPr>
          <a:xfrm flipH="1">
            <a:off x="418096" y="673165"/>
            <a:ext cx="24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da-DK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B07D10-1495-46B8-9A91-EEA3FB01A152}"/>
              </a:ext>
            </a:extLst>
          </p:cNvPr>
          <p:cNvSpPr txBox="1"/>
          <p:nvPr/>
        </p:nvSpPr>
        <p:spPr>
          <a:xfrm flipH="1">
            <a:off x="8047185" y="2931410"/>
            <a:ext cx="24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  <a:endParaRPr lang="da-DK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872EF8-5875-4432-8DCC-18120A8D6316}"/>
              </a:ext>
            </a:extLst>
          </p:cNvPr>
          <p:cNvSpPr txBox="1"/>
          <p:nvPr/>
        </p:nvSpPr>
        <p:spPr>
          <a:xfrm flipH="1">
            <a:off x="4286187" y="825565"/>
            <a:ext cx="24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da-DK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582D4B-B114-47F4-9E5A-3BFC3AECC064}"/>
              </a:ext>
            </a:extLst>
          </p:cNvPr>
          <p:cNvSpPr txBox="1"/>
          <p:nvPr/>
        </p:nvSpPr>
        <p:spPr>
          <a:xfrm flipH="1">
            <a:off x="7685633" y="0"/>
            <a:ext cx="24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93500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97687</TotalTime>
  <Words>575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Aarhus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Enoch Narh Kudjordjie</dc:creator>
  <cp:lastModifiedBy>Enoch Narh Kudjordjie</cp:lastModifiedBy>
  <cp:revision>279</cp:revision>
  <cp:lastPrinted>2021-08-17T10:11:43Z</cp:lastPrinted>
  <dcterms:created xsi:type="dcterms:W3CDTF">2020-10-28T13:47:07Z</dcterms:created>
  <dcterms:modified xsi:type="dcterms:W3CDTF">2021-08-24T14:49:49Z</dcterms:modified>
</cp:coreProperties>
</file>