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3E4"/>
    <a:srgbClr val="F2A23C"/>
    <a:srgbClr val="F6EBF9"/>
    <a:srgbClr val="864D9A"/>
    <a:srgbClr val="2E78A5"/>
    <a:srgbClr val="E8F1FA"/>
    <a:srgbClr val="F6ECF7"/>
    <a:srgbClr val="E7F1FA"/>
    <a:srgbClr val="244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5" Type="http://schemas.openxmlformats.org/officeDocument/2006/relationships/slideLayout" Target="../slideLayouts/slideLayout1.xml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tiff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流程图: 过程 91"/>
          <p:cNvSpPr/>
          <p:nvPr/>
        </p:nvSpPr>
        <p:spPr>
          <a:xfrm>
            <a:off x="69908" y="4894453"/>
            <a:ext cx="12052184" cy="1870745"/>
          </a:xfrm>
          <a:prstGeom prst="flowChartProcess">
            <a:avLst/>
          </a:prstGeom>
          <a:solidFill>
            <a:srgbClr val="FCF3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流程图: 过程 37"/>
          <p:cNvSpPr/>
          <p:nvPr/>
        </p:nvSpPr>
        <p:spPr>
          <a:xfrm>
            <a:off x="69908" y="2486868"/>
            <a:ext cx="12052184" cy="2296789"/>
          </a:xfrm>
          <a:prstGeom prst="flowChartProcess">
            <a:avLst/>
          </a:prstGeom>
          <a:solidFill>
            <a:srgbClr val="F6EB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69908" y="511727"/>
            <a:ext cx="12052184" cy="1870745"/>
          </a:xfrm>
          <a:prstGeom prst="flowChartProcess">
            <a:avLst/>
          </a:prstGeom>
          <a:solidFill>
            <a:srgbClr val="E8F1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6.Lasso_verif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1779" y="1415195"/>
            <a:ext cx="777849" cy="777849"/>
          </a:xfrm>
          <a:prstGeom prst="rect">
            <a:avLst/>
          </a:prstGeom>
        </p:spPr>
      </p:pic>
      <p:pic>
        <p:nvPicPr>
          <p:cNvPr id="13" name="图片 12" descr="PPI"/>
          <p:cNvPicPr>
            <a:picLocks noChangeAspect="1"/>
          </p:cNvPicPr>
          <p:nvPr/>
        </p:nvPicPr>
        <p:blipFill>
          <a:blip r:embed="rId2"/>
          <a:srcRect l="11001" r="19634"/>
          <a:stretch>
            <a:fillRect/>
          </a:stretch>
        </p:blipFill>
        <p:spPr>
          <a:xfrm>
            <a:off x="7084677" y="1427919"/>
            <a:ext cx="857895" cy="716400"/>
          </a:xfrm>
          <a:prstGeom prst="rect">
            <a:avLst/>
          </a:prstGeom>
        </p:spPr>
      </p:pic>
      <p:pic>
        <p:nvPicPr>
          <p:cNvPr id="8" name="图片 7" descr="01_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57" y="1421519"/>
            <a:ext cx="1441521" cy="678291"/>
          </a:xfrm>
          <a:prstGeom prst="rect">
            <a:avLst/>
          </a:prstGeom>
        </p:spPr>
      </p:pic>
      <p:sp>
        <p:nvSpPr>
          <p:cNvPr id="10" name="流程图: 过程 9"/>
          <p:cNvSpPr/>
          <p:nvPr/>
        </p:nvSpPr>
        <p:spPr>
          <a:xfrm>
            <a:off x="69908" y="511727"/>
            <a:ext cx="12052184" cy="367719"/>
          </a:xfrm>
          <a:prstGeom prst="flowChartProcess">
            <a:avLst/>
          </a:prstGeom>
          <a:solidFill>
            <a:srgbClr val="2E7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Screening and identification of the prognostic genes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436228"/>
          </a:xfrm>
          <a:prstGeom prst="rect">
            <a:avLst/>
          </a:prstGeom>
          <a:solidFill>
            <a:srgbClr val="0E29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latin typeface="Arial" panose="020B0604020202090204" pitchFamily="34" charset="0"/>
                <a:cs typeface="Arial" panose="020B0604020202090204" pitchFamily="34" charset="0"/>
              </a:rPr>
              <a:t>Integrated bulk RNA and single-cell RNA sequencing to identify and validate exercise-related genes for predicting the prognosis of invasive ductal carcinoma</a:t>
            </a:r>
            <a:endParaRPr lang="zh-CN" altLang="en-US" sz="14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97164" y="990242"/>
            <a:ext cx="3780000" cy="1283515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/>
        </p:nvSpPr>
        <p:spPr>
          <a:xfrm>
            <a:off x="508411" y="1028873"/>
            <a:ext cx="3557506" cy="306251"/>
          </a:xfrm>
          <a:prstGeom prst="roundRect">
            <a:avLst/>
          </a:prstGeom>
          <a:solidFill>
            <a:srgbClr val="2E7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Identification of DE-ERGs 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252283" y="989201"/>
            <a:ext cx="3780000" cy="1283515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/>
          <p:cNvSpPr/>
          <p:nvPr/>
        </p:nvSpPr>
        <p:spPr>
          <a:xfrm>
            <a:off x="8107402" y="989201"/>
            <a:ext cx="3780000" cy="1283515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/>
          <p:cNvSpPr/>
          <p:nvPr/>
        </p:nvSpPr>
        <p:spPr>
          <a:xfrm>
            <a:off x="4363530" y="1028873"/>
            <a:ext cx="3557506" cy="306251"/>
          </a:xfrm>
          <a:prstGeom prst="roundRect">
            <a:avLst/>
          </a:prstGeom>
          <a:solidFill>
            <a:srgbClr val="2E7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Functional analysis of DE-ERGs 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8167891" y="1028873"/>
            <a:ext cx="3557506" cy="306251"/>
          </a:xfrm>
          <a:prstGeom prst="roundRect">
            <a:avLst/>
          </a:prstGeom>
          <a:solidFill>
            <a:srgbClr val="2E7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Selection of prognostic genes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7" name="流程图: 过程 36"/>
          <p:cNvSpPr/>
          <p:nvPr/>
        </p:nvSpPr>
        <p:spPr>
          <a:xfrm>
            <a:off x="69908" y="2486868"/>
            <a:ext cx="12052184" cy="367719"/>
          </a:xfrm>
          <a:prstGeom prst="flowChartProcess">
            <a:avLst/>
          </a:prstGeom>
          <a:solidFill>
            <a:srgbClr val="864D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Construction of the prognostic model and analysis of the risk groups and prognostic genes 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149445" y="2912885"/>
            <a:ext cx="3780000" cy="1768281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/>
          <p:cNvSpPr/>
          <p:nvPr/>
        </p:nvSpPr>
        <p:spPr>
          <a:xfrm>
            <a:off x="260692" y="2951516"/>
            <a:ext cx="3557506" cy="306251"/>
          </a:xfrm>
          <a:prstGeom prst="roundRect">
            <a:avLst/>
          </a:prstGeom>
          <a:solidFill>
            <a:srgbClr val="864D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Construction of the prognostic model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4040693" y="2947382"/>
            <a:ext cx="7989120" cy="1768281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/>
          <p:cNvSpPr/>
          <p:nvPr/>
        </p:nvSpPr>
        <p:spPr>
          <a:xfrm>
            <a:off x="4383016" y="2987055"/>
            <a:ext cx="7504385" cy="306251"/>
          </a:xfrm>
          <a:prstGeom prst="roundRect">
            <a:avLst/>
          </a:prstGeom>
          <a:solidFill>
            <a:srgbClr val="864D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Analysis of the risk groups and prognostic genes 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1" name="流程图: 过程 90"/>
          <p:cNvSpPr/>
          <p:nvPr/>
        </p:nvSpPr>
        <p:spPr>
          <a:xfrm>
            <a:off x="69908" y="4894453"/>
            <a:ext cx="12052184" cy="367719"/>
          </a:xfrm>
          <a:prstGeom prst="flowChartProcess">
            <a:avLst/>
          </a:prstGeom>
          <a:solidFill>
            <a:srgbClr val="F2A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Single-cell RNA sequencing analysis and RT-qPCR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3" name="矩形: 圆角 92"/>
          <p:cNvSpPr/>
          <p:nvPr/>
        </p:nvSpPr>
        <p:spPr>
          <a:xfrm>
            <a:off x="397164" y="5372968"/>
            <a:ext cx="7475548" cy="1283515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: 圆角 101"/>
          <p:cNvSpPr/>
          <p:nvPr/>
        </p:nvSpPr>
        <p:spPr>
          <a:xfrm>
            <a:off x="508410" y="5411599"/>
            <a:ext cx="7142625" cy="306251"/>
          </a:xfrm>
          <a:prstGeom prst="roundRect">
            <a:avLst/>
          </a:prstGeom>
          <a:solidFill>
            <a:srgbClr val="F2A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Single-cell RNA sequencing analysis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4" name="矩形: 圆角 103"/>
          <p:cNvSpPr/>
          <p:nvPr/>
        </p:nvSpPr>
        <p:spPr>
          <a:xfrm>
            <a:off x="8107402" y="5371927"/>
            <a:ext cx="3780000" cy="1283515"/>
          </a:xfrm>
          <a:prstGeom prst="roundRect">
            <a:avLst>
              <a:gd name="adj" fmla="val 9477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: 圆角 105"/>
          <p:cNvSpPr/>
          <p:nvPr/>
        </p:nvSpPr>
        <p:spPr>
          <a:xfrm>
            <a:off x="8237330" y="5411599"/>
            <a:ext cx="3557506" cy="306251"/>
          </a:xfrm>
          <a:prstGeom prst="roundRect">
            <a:avLst/>
          </a:prstGeom>
          <a:solidFill>
            <a:srgbClr val="F2A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RT-qPCR</a:t>
            </a:r>
            <a:endParaRPr lang="zh-CN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46" y="1450395"/>
            <a:ext cx="948667" cy="715531"/>
          </a:xfrm>
          <a:prstGeom prst="rect">
            <a:avLst/>
          </a:prstGeom>
        </p:spPr>
      </p:pic>
      <p:pic>
        <p:nvPicPr>
          <p:cNvPr id="6" name="图片 5" descr="04.DEGs_heatm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748" y="1450395"/>
            <a:ext cx="1192408" cy="715531"/>
          </a:xfrm>
          <a:prstGeom prst="rect">
            <a:avLst/>
          </a:prstGeom>
        </p:spPr>
      </p:pic>
      <p:pic>
        <p:nvPicPr>
          <p:cNvPr id="7" name="图片 6" descr="01.ven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582" y="1459050"/>
            <a:ext cx="1074665" cy="716400"/>
          </a:xfrm>
          <a:prstGeom prst="rect">
            <a:avLst/>
          </a:prstGeom>
        </p:spPr>
      </p:pic>
      <p:pic>
        <p:nvPicPr>
          <p:cNvPr id="12" name="图片 11" descr="02.KEGG_chor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6819" y="1474618"/>
            <a:ext cx="1082739" cy="601594"/>
          </a:xfrm>
          <a:prstGeom prst="rect">
            <a:avLst/>
          </a:prstGeom>
        </p:spPr>
      </p:pic>
      <p:pic>
        <p:nvPicPr>
          <p:cNvPr id="14" name="图片 13" descr="04.univariate_cox_fores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942" y="1390924"/>
            <a:ext cx="1062460" cy="796909"/>
          </a:xfrm>
          <a:prstGeom prst="rect">
            <a:avLst/>
          </a:prstGeom>
        </p:spPr>
      </p:pic>
      <p:pic>
        <p:nvPicPr>
          <p:cNvPr id="16" name="图片 15" descr="05.Lasso_mode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8095" y="1394382"/>
            <a:ext cx="789991" cy="789991"/>
          </a:xfrm>
          <a:prstGeom prst="rect">
            <a:avLst/>
          </a:prstGeom>
        </p:spPr>
      </p:pic>
      <p:pic>
        <p:nvPicPr>
          <p:cNvPr id="67" name="图片 66" descr="07.train_K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540" y="3561856"/>
            <a:ext cx="838593" cy="838593"/>
          </a:xfrm>
          <a:prstGeom prst="rect">
            <a:avLst/>
          </a:prstGeom>
        </p:spPr>
      </p:pic>
      <p:pic>
        <p:nvPicPr>
          <p:cNvPr id="20" name="图片 19" descr="08.train_ROC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6585" y="3563843"/>
            <a:ext cx="931470" cy="838593"/>
          </a:xfrm>
          <a:prstGeom prst="rect">
            <a:avLst/>
          </a:prstGeom>
        </p:spPr>
      </p:pic>
      <p:pic>
        <p:nvPicPr>
          <p:cNvPr id="69" name="图片 68" descr="10.train_survSta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495" y="3545831"/>
            <a:ext cx="838593" cy="838593"/>
          </a:xfrm>
          <a:prstGeom prst="rect">
            <a:avLst/>
          </a:prstGeom>
        </p:spPr>
      </p:pic>
      <p:pic>
        <p:nvPicPr>
          <p:cNvPr id="22" name="图片 21" descr="09.train_riskScor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725" y="3545831"/>
            <a:ext cx="838593" cy="838593"/>
          </a:xfrm>
          <a:prstGeom prst="rect">
            <a:avLst/>
          </a:prstGeom>
        </p:spPr>
      </p:pic>
      <p:pic>
        <p:nvPicPr>
          <p:cNvPr id="27" name="图片 26" descr="05.Nomogram_line_point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5063" y="3369557"/>
            <a:ext cx="899891" cy="540000"/>
          </a:xfrm>
          <a:prstGeom prst="rect">
            <a:avLst/>
          </a:prstGeom>
        </p:spPr>
      </p:pic>
      <p:pic>
        <p:nvPicPr>
          <p:cNvPr id="28" name="图片 27" descr="06.nomogram_predicte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2861" y="3975489"/>
            <a:ext cx="809902" cy="540000"/>
          </a:xfrm>
          <a:prstGeom prst="rect">
            <a:avLst/>
          </a:prstGeom>
        </p:spPr>
      </p:pic>
      <p:pic>
        <p:nvPicPr>
          <p:cNvPr id="30" name="图片 29" descr="07.nomo_ROC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6145" y="3952025"/>
            <a:ext cx="599922" cy="540000"/>
          </a:xfrm>
          <a:prstGeom prst="rect">
            <a:avLst/>
          </a:prstGeom>
        </p:spPr>
      </p:pic>
      <p:pic>
        <p:nvPicPr>
          <p:cNvPr id="40" name="图片 39" descr="05.all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6528" y="3372269"/>
            <a:ext cx="852035" cy="568092"/>
          </a:xfrm>
          <a:prstGeom prst="rect">
            <a:avLst/>
          </a:prstGeom>
        </p:spPr>
      </p:pic>
      <p:pic>
        <p:nvPicPr>
          <p:cNvPr id="41" name="图片 40" descr="01_KEG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9019" y="3986758"/>
            <a:ext cx="729491" cy="648550"/>
          </a:xfrm>
          <a:prstGeom prst="rect">
            <a:avLst/>
          </a:prstGeom>
        </p:spPr>
      </p:pic>
      <p:pic>
        <p:nvPicPr>
          <p:cNvPr id="42" name="图片 41" descr="01.heatmap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85299" y="3363534"/>
            <a:ext cx="1079999" cy="540000"/>
          </a:xfrm>
          <a:prstGeom prst="rect">
            <a:avLst/>
          </a:prstGeom>
        </p:spPr>
      </p:pic>
      <p:pic>
        <p:nvPicPr>
          <p:cNvPr id="43" name="图片 42" descr="02.immue_cell_bar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4974" y="3990795"/>
            <a:ext cx="810587" cy="540000"/>
          </a:xfrm>
          <a:prstGeom prst="rect">
            <a:avLst/>
          </a:prstGeom>
        </p:spPr>
      </p:pic>
      <p:pic>
        <p:nvPicPr>
          <p:cNvPr id="44" name="图片 43" descr="01.cor_heatmap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1463" y="3975084"/>
            <a:ext cx="582717" cy="582717"/>
          </a:xfrm>
          <a:prstGeom prst="rect">
            <a:avLst/>
          </a:prstGeom>
        </p:spPr>
      </p:pic>
      <p:pic>
        <p:nvPicPr>
          <p:cNvPr id="45" name="图片 44" descr="01.oncoplot.high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73168" y="3365027"/>
            <a:ext cx="674918" cy="540000"/>
          </a:xfrm>
          <a:prstGeom prst="rect">
            <a:avLst/>
          </a:prstGeom>
        </p:spPr>
      </p:pic>
      <p:pic>
        <p:nvPicPr>
          <p:cNvPr id="46" name="图片 45" descr="04.TMB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07374" y="3955775"/>
            <a:ext cx="810049" cy="540000"/>
          </a:xfrm>
          <a:prstGeom prst="rect">
            <a:avLst/>
          </a:prstGeom>
        </p:spPr>
      </p:pic>
      <p:pic>
        <p:nvPicPr>
          <p:cNvPr id="47" name="图片 46" descr="02.IC5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878920" y="3382221"/>
            <a:ext cx="720058" cy="540000"/>
          </a:xfrm>
          <a:prstGeom prst="rect">
            <a:avLst/>
          </a:prstGeom>
        </p:spPr>
      </p:pic>
      <p:pic>
        <p:nvPicPr>
          <p:cNvPr id="50" name="图片 49" descr="04.cor_heatmap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25397" y="3977619"/>
            <a:ext cx="900000" cy="5400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71774" y="4006978"/>
            <a:ext cx="773578" cy="54000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b="47826"/>
          <a:stretch>
            <a:fillRect/>
          </a:stretch>
        </p:blipFill>
        <p:spPr>
          <a:xfrm>
            <a:off x="8709584" y="5781141"/>
            <a:ext cx="2575635" cy="811010"/>
          </a:xfrm>
          <a:prstGeom prst="rect">
            <a:avLst/>
          </a:prstGeom>
        </p:spPr>
      </p:pic>
      <p:pic>
        <p:nvPicPr>
          <p:cNvPr id="63" name="图片 62" descr="02.feature_selection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2781" y="5823685"/>
            <a:ext cx="960077" cy="720000"/>
          </a:xfrm>
          <a:prstGeom prst="rect">
            <a:avLst/>
          </a:prstGeom>
        </p:spPr>
      </p:pic>
      <p:pic>
        <p:nvPicPr>
          <p:cNvPr id="71" name="图片 70" descr="01.umap_index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15952" y="5823685"/>
            <a:ext cx="1079870" cy="720000"/>
          </a:xfrm>
          <a:prstGeom prst="rect">
            <a:avLst/>
          </a:prstGeom>
        </p:spPr>
      </p:pic>
      <p:pic>
        <p:nvPicPr>
          <p:cNvPr id="73" name="图片 72" descr="max_differenc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88916" y="5823685"/>
            <a:ext cx="1198845" cy="720000"/>
          </a:xfrm>
          <a:prstGeom prst="rect">
            <a:avLst/>
          </a:prstGeom>
        </p:spPr>
      </p:pic>
      <p:pic>
        <p:nvPicPr>
          <p:cNvPr id="75" name="图片 74" descr="01.NK_cells_Trajectory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80855" y="5823685"/>
            <a:ext cx="723130" cy="720000"/>
          </a:xfrm>
          <a:prstGeom prst="rect">
            <a:avLst/>
          </a:prstGeom>
        </p:spPr>
      </p:pic>
      <p:pic>
        <p:nvPicPr>
          <p:cNvPr id="77" name="图片 76" descr="01.net_number.tumor.NK.cells"/>
          <p:cNvPicPr>
            <a:picLocks noChangeAspect="1"/>
          </p:cNvPicPr>
          <p:nvPr/>
        </p:nvPicPr>
        <p:blipFill>
          <a:blip r:embed="rId32"/>
          <a:srcRect t="12585" b="24188"/>
          <a:stretch>
            <a:fillRect/>
          </a:stretch>
        </p:blipFill>
        <p:spPr>
          <a:xfrm>
            <a:off x="5803468" y="5823685"/>
            <a:ext cx="885414" cy="720000"/>
          </a:xfrm>
          <a:prstGeom prst="rect">
            <a:avLst/>
          </a:prstGeom>
        </p:spPr>
      </p:pic>
      <p:pic>
        <p:nvPicPr>
          <p:cNvPr id="79" name="图片 78" descr="03.number_of_interactions_t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81976" y="5823685"/>
            <a:ext cx="863376" cy="720000"/>
          </a:xfrm>
          <a:prstGeom prst="rect">
            <a:avLst/>
          </a:prstGeom>
        </p:spPr>
      </p:pic>
      <p:pic>
        <p:nvPicPr>
          <p:cNvPr id="81" name="图片 80" descr="06.Trajectory_gene(heatmap)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997079" y="5912031"/>
            <a:ext cx="713295" cy="5433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WPS 文字</Application>
  <PresentationFormat>宽屏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胖子</cp:lastModifiedBy>
  <cp:revision>7</cp:revision>
  <dcterms:created xsi:type="dcterms:W3CDTF">2025-12-24T15:26:31Z</dcterms:created>
  <dcterms:modified xsi:type="dcterms:W3CDTF">2025-12-24T15:26:31Z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CB110AC8284AD8B527064C691C85742A_43</vt:lpwstr>
  </property>
</Properties>
</file>