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64" r:id="rId3"/>
    <p:sldId id="268" r:id="rId4"/>
    <p:sldId id="26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82" autoAdjust="0"/>
    <p:restoredTop sz="94660"/>
  </p:normalViewPr>
  <p:slideViewPr>
    <p:cSldViewPr snapToGrid="0">
      <p:cViewPr>
        <p:scale>
          <a:sx n="100" d="100"/>
          <a:sy n="100" d="100"/>
        </p:scale>
        <p:origin x="47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A4002-E80D-4804-9BF6-65DA3CA49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E84F5A-E322-4FE1-8CCE-88B60A729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FC608-A2E9-4B0E-B2E3-2373FF386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7D8B-17EE-4436-A5D2-59E3469E130D}" type="datetimeFigureOut">
              <a:rPr lang="en-CA" smtClean="0"/>
              <a:t>2020-09-03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69702-4E9A-41D1-9B43-97B051484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F58AB-1026-430D-8010-1A2574F9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CED8-AE6E-4999-B9BE-2473D6141F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9588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34F5F-1E85-4C49-96BE-6B5145632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E57EE-E93B-4CB5-BFA2-46FA1EEA99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69D56-20C7-4168-8392-6383D9C57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7D8B-17EE-4436-A5D2-59E3469E130D}" type="datetimeFigureOut">
              <a:rPr lang="en-CA" smtClean="0"/>
              <a:t>2020-09-03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84D51-4E39-4677-92EB-DFEA37B26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39AE6-881E-4614-8A99-55B77DAB0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CED8-AE6E-4999-B9BE-2473D6141F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7216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693D6-58B5-4BD9-86DD-6B2819DDC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D3B0A5-56B1-42DA-977C-9C0D08562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1950B8-D916-48D5-AA99-2BFBB3C9F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7D8B-17EE-4436-A5D2-59E3469E130D}" type="datetimeFigureOut">
              <a:rPr lang="en-CA" smtClean="0"/>
              <a:t>2020-09-03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C3C9B-8708-415C-BD3A-81C2F514B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EA01C7-CB0C-4651-9533-B5A7CF2C3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CED8-AE6E-4999-B9BE-2473D6141F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8198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42ACD-5EC5-4FAB-83F0-59A40E0F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FABAB-AA35-460B-A4EB-E67D85BA9B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096F9C-EAFD-4A04-BFEB-CB0523D443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CCFA53-772D-449E-A17B-A0DF2E782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7D8B-17EE-4436-A5D2-59E3469E130D}" type="datetimeFigureOut">
              <a:rPr lang="en-CA" smtClean="0"/>
              <a:t>2020-09-03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49BCED-F539-456D-9092-D35977A0B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464A83-9E42-4985-BBA2-8BF7FD087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CED8-AE6E-4999-B9BE-2473D6141F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8395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94891-B2C6-457C-AF7A-C9EF517C1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CED7AB-B711-4B0D-B3BB-BE169023C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0FEF22-9C85-4309-AEB8-64C506052A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AEDF09-6CF1-493E-BB6D-3ABA71CEFF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853E3E-A5AC-40D2-B628-CA4C9CEA90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F58C99-12C9-4D74-B908-35891089A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7D8B-17EE-4436-A5D2-59E3469E130D}" type="datetimeFigureOut">
              <a:rPr lang="en-CA" smtClean="0"/>
              <a:t>2020-09-03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077A67-0913-42EC-8675-7685EA810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FE1D47-4287-4427-9200-0F1DEC466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CED8-AE6E-4999-B9BE-2473D6141F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4856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1445E-6A68-46C7-BC9B-CB83D8ADB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642F53-7903-43CC-AEE0-99EC3D492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7D8B-17EE-4436-A5D2-59E3469E130D}" type="datetimeFigureOut">
              <a:rPr lang="en-CA" smtClean="0"/>
              <a:t>2020-09-03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20A69B-2153-4C8F-A036-20271C65D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AB2ED2-70CB-491E-AC42-65EBC2BC7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CED8-AE6E-4999-B9BE-2473D6141F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2439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388F87-6572-43C1-AEE1-D7A15AA93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7D8B-17EE-4436-A5D2-59E3469E130D}" type="datetimeFigureOut">
              <a:rPr lang="en-CA" smtClean="0"/>
              <a:t>2020-09-03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535F5D-EDB6-4644-9D06-947247974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D3425-1784-4A1E-B690-4A9550C88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CED8-AE6E-4999-B9BE-2473D6141F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101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E0C53-4CAD-4BBD-9541-B6D5D7D01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B86C3-9906-4F67-8420-4C4E45018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5B1A2-36DD-4929-BCB8-AD04F9852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0127B-DFA7-4A1A-AAF7-37A37BAAA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7D8B-17EE-4436-A5D2-59E3469E130D}" type="datetimeFigureOut">
              <a:rPr lang="en-CA" smtClean="0"/>
              <a:t>2020-09-03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166B7-5F7B-4391-B460-0C938E7EF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69E046-A724-429C-AF74-5D35F34E9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CED8-AE6E-4999-B9BE-2473D6141F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701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05F54-BB01-4376-9B7D-2B69F4FF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5BDBD5-3852-4F7B-81C5-B183F8F600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6EF0A5-69EB-41BF-AD2B-80F773AC1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C67EA8-BCF6-4BB0-A95C-8E483D8A6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7D8B-17EE-4436-A5D2-59E3469E130D}" type="datetimeFigureOut">
              <a:rPr lang="en-CA" smtClean="0"/>
              <a:t>2020-09-03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9C14E8-9709-43A2-9FAF-484420114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A126E9-E4AF-42D8-BD33-44674708B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CED8-AE6E-4999-B9BE-2473D6141F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9677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0B86C-C45D-46A9-9EE2-7A5542447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6D0F04-8AB2-4721-A754-6ABEBE47AE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2B41C-F413-4FA0-9DF5-D4F448E10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7D8B-17EE-4436-A5D2-59E3469E130D}" type="datetimeFigureOut">
              <a:rPr lang="en-CA" smtClean="0"/>
              <a:t>2020-09-03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95D68-C63D-40EE-A6D6-80E89DC9F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4C9F4-7B90-4D46-8DF6-25CC80C68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CED8-AE6E-4999-B9BE-2473D6141F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4020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BF56FC-4492-491C-821C-3D6C51AF85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DF8270-6BF4-40C2-B0CF-86176553A0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CD245-424E-4561-A660-43D3D5FE6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7D8B-17EE-4436-A5D2-59E3469E130D}" type="datetimeFigureOut">
              <a:rPr lang="en-CA" smtClean="0"/>
              <a:t>2020-09-03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5AB8C-A7A2-4090-87A6-5ABC519B5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CEAEB-94CB-4AB1-8403-AE5AEBA03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1CED8-AE6E-4999-B9BE-2473D6141F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9700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CF5999-45DA-4540-A852-BCC1485EE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B5C3A8-A42D-4002-A3BF-17BB7DF204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98CB6-D07B-4E06-B7D1-88E5832EE5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37D8B-17EE-4436-A5D2-59E3469E130D}" type="datetimeFigureOut">
              <a:rPr lang="en-CA" smtClean="0"/>
              <a:t>2020-09-03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4BC00-D854-4F7A-BEEF-5E1DCF4631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8161D-0E4E-4BF9-864F-37A9F35B1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1CED8-AE6E-4999-B9BE-2473D6141F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8463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80D99DB-1138-4222-8A55-75AA293DCBE2}"/>
              </a:ext>
            </a:extLst>
          </p:cNvPr>
          <p:cNvSpPr txBox="1"/>
          <p:nvPr/>
        </p:nvSpPr>
        <p:spPr>
          <a:xfrm>
            <a:off x="11139468" y="0"/>
            <a:ext cx="1052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Figure S1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27585D-CBF6-47E8-B5F9-65D4D5771E7B}"/>
              </a:ext>
            </a:extLst>
          </p:cNvPr>
          <p:cNvSpPr txBox="1"/>
          <p:nvPr/>
        </p:nvSpPr>
        <p:spPr>
          <a:xfrm>
            <a:off x="1643175" y="4920587"/>
            <a:ext cx="7873973" cy="894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Figure S1, genetic alterations enriched in Chinese, Caucasian patients or cervical adenocarcinoma. 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A, gene alterations significantly enriche</a:t>
            </a:r>
            <a:r>
              <a:rPr lang="en-US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d in Chinese (red) and Caucasian (blue) patients were shown on the left and right respectively. B, 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 gene mutations  associated with cervical adenocarcinoma were shown in blue. </a:t>
            </a:r>
            <a:endParaRPr lang="en-CA" sz="12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0F29F5-F1C9-45B3-90EC-00903059658C}"/>
              </a:ext>
            </a:extLst>
          </p:cNvPr>
          <p:cNvSpPr txBox="1"/>
          <p:nvPr/>
        </p:nvSpPr>
        <p:spPr>
          <a:xfrm>
            <a:off x="414802" y="130829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3CA183-AC48-42A8-A04B-645328D83BCB}"/>
              </a:ext>
            </a:extLst>
          </p:cNvPr>
          <p:cNvSpPr txBox="1"/>
          <p:nvPr/>
        </p:nvSpPr>
        <p:spPr>
          <a:xfrm>
            <a:off x="7266216" y="130829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B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7BF5CED-3A8C-482D-84F3-AC1E4E734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199" y="1587287"/>
            <a:ext cx="4895431" cy="32400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4AFCB3A0-60C2-4365-9976-5ED6F70CD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961" y="1677624"/>
            <a:ext cx="6561197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226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4E1C11-00E9-45F2-8597-EAEC9D73BAD0}"/>
              </a:ext>
            </a:extLst>
          </p:cNvPr>
          <p:cNvSpPr txBox="1"/>
          <p:nvPr/>
        </p:nvSpPr>
        <p:spPr>
          <a:xfrm>
            <a:off x="11139468" y="0"/>
            <a:ext cx="1052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Figure S2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C80617-5FE8-4F56-9BC4-12E4A01E4C1A}"/>
              </a:ext>
            </a:extLst>
          </p:cNvPr>
          <p:cNvSpPr txBox="1"/>
          <p:nvPr/>
        </p:nvSpPr>
        <p:spPr>
          <a:xfrm>
            <a:off x="1767177" y="4560145"/>
            <a:ext cx="7873973" cy="617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Figure S2, Association of tumor mutation burden (TMB) with microsatellite instability in cervical cancer. 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Comparison of TMB levels in patients separated by microsatellite instability status (A, left) and histological types (B, right).</a:t>
            </a:r>
            <a:endParaRPr lang="en-CA" sz="12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DD370A-34E3-4471-8B17-6E06C5CA61CC}"/>
              </a:ext>
            </a:extLst>
          </p:cNvPr>
          <p:cNvSpPr txBox="1"/>
          <p:nvPr/>
        </p:nvSpPr>
        <p:spPr>
          <a:xfrm>
            <a:off x="1605113" y="58252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472AEC-561E-480E-B09C-877B0930C989}"/>
              </a:ext>
            </a:extLst>
          </p:cNvPr>
          <p:cNvSpPr txBox="1"/>
          <p:nvPr/>
        </p:nvSpPr>
        <p:spPr>
          <a:xfrm>
            <a:off x="5933936" y="58252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B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A3D44A0-640D-4DBB-A66A-1FB1B0C2E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44" y="1085607"/>
            <a:ext cx="4301874" cy="3240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7DD264B-C071-4EB0-8B4C-EA515CE4B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086" y="1085607"/>
            <a:ext cx="4301874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97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A168E58-66FA-49C3-ACE3-85F184A59F48}"/>
              </a:ext>
            </a:extLst>
          </p:cNvPr>
          <p:cNvSpPr txBox="1"/>
          <p:nvPr/>
        </p:nvSpPr>
        <p:spPr>
          <a:xfrm>
            <a:off x="11139468" y="0"/>
            <a:ext cx="1052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Figure S3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9E463C-D20A-4D4C-A914-8ACF32F3B848}"/>
              </a:ext>
            </a:extLst>
          </p:cNvPr>
          <p:cNvSpPr txBox="1"/>
          <p:nvPr/>
        </p:nvSpPr>
        <p:spPr>
          <a:xfrm>
            <a:off x="1027544" y="130829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EF1C04-6513-47D7-BC41-C191FD6259F2}"/>
              </a:ext>
            </a:extLst>
          </p:cNvPr>
          <p:cNvSpPr txBox="1"/>
          <p:nvPr/>
        </p:nvSpPr>
        <p:spPr>
          <a:xfrm>
            <a:off x="5933936" y="130829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101FBA-BFA5-4B69-B407-320A7DC9A4C1}"/>
              </a:ext>
            </a:extLst>
          </p:cNvPr>
          <p:cNvSpPr txBox="1"/>
          <p:nvPr/>
        </p:nvSpPr>
        <p:spPr>
          <a:xfrm>
            <a:off x="1841671" y="5549707"/>
            <a:ext cx="7873973" cy="617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Figure S3, Association of TYMS 3R/3R polymorphism and TERC </a:t>
            </a:r>
            <a:r>
              <a:rPr lang="en-CA" altLang="zh-CN" sz="1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amplification 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with high cervical cancer recurrence risk. </a:t>
            </a:r>
            <a:r>
              <a:rPr lang="en-US" altLang="zh-CN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P</a:t>
            </a:r>
            <a:r>
              <a:rPr lang="en-CA" altLang="zh-CN" sz="12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oor</a:t>
            </a:r>
            <a:r>
              <a:rPr lang="en-CA" altLang="zh-CN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DFS was observed in patients harbouring TYMS polymorphism (left) or TERC amplification (right). </a:t>
            </a:r>
            <a:endParaRPr lang="en-CA" sz="12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B9A9A57-14C6-4FD0-A520-693473F6C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89707"/>
            <a:ext cx="4950000" cy="3960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D05C819-496F-4FD9-9868-FC88610E1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000" y="1589707"/>
            <a:ext cx="4950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650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4496901-986B-43CB-9C40-5E4BF0E3352A}"/>
              </a:ext>
            </a:extLst>
          </p:cNvPr>
          <p:cNvSpPr txBox="1"/>
          <p:nvPr/>
        </p:nvSpPr>
        <p:spPr>
          <a:xfrm>
            <a:off x="11139468" y="0"/>
            <a:ext cx="1052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Figure S4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55CD2C-E840-413A-97C6-C16EA4C0171D}"/>
              </a:ext>
            </a:extLst>
          </p:cNvPr>
          <p:cNvSpPr txBox="1"/>
          <p:nvPr/>
        </p:nvSpPr>
        <p:spPr>
          <a:xfrm>
            <a:off x="2703245" y="5258278"/>
            <a:ext cx="6954005" cy="617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Figure S4, PIK3CA single or multiple mutations were not significantly associated with the particular outcome of disease-free survival. </a:t>
            </a:r>
            <a:endParaRPr lang="en-CA" sz="12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D92AEF6-C5F4-4B8C-9D40-5A6952971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925" y="938278"/>
            <a:ext cx="540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92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3057FE3-51A9-4701-BD71-A35125588EC8}"/>
              </a:ext>
            </a:extLst>
          </p:cNvPr>
          <p:cNvSpPr txBox="1"/>
          <p:nvPr/>
        </p:nvSpPr>
        <p:spPr>
          <a:xfrm>
            <a:off x="11236674" y="0"/>
            <a:ext cx="955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Table S1</a:t>
            </a:r>
          </a:p>
        </p:txBody>
      </p:sp>
      <p:graphicFrame>
        <p:nvGraphicFramePr>
          <p:cNvPr id="2" name="表格 10">
            <a:extLst>
              <a:ext uri="{FF2B5EF4-FFF2-40B4-BE49-F238E27FC236}">
                <a16:creationId xmlns:a16="http://schemas.microsoft.com/office/drawing/2014/main" id="{0567B9AF-8CC8-4330-8EDA-BAAF211D95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829322"/>
              </p:ext>
            </p:extLst>
          </p:nvPr>
        </p:nvGraphicFramePr>
        <p:xfrm>
          <a:off x="4067235" y="1074250"/>
          <a:ext cx="4698074" cy="4336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719">
                  <a:extLst>
                    <a:ext uri="{9D8B030D-6E8A-4147-A177-3AD203B41FA5}">
                      <a16:colId xmlns:a16="http://schemas.microsoft.com/office/drawing/2014/main" val="1913807009"/>
                    </a:ext>
                  </a:extLst>
                </a:gridCol>
                <a:gridCol w="1447315">
                  <a:extLst>
                    <a:ext uri="{9D8B030D-6E8A-4147-A177-3AD203B41FA5}">
                      <a16:colId xmlns:a16="http://schemas.microsoft.com/office/drawing/2014/main" val="2852811007"/>
                    </a:ext>
                  </a:extLst>
                </a:gridCol>
                <a:gridCol w="148894">
                  <a:extLst>
                    <a:ext uri="{9D8B030D-6E8A-4147-A177-3AD203B41FA5}">
                      <a16:colId xmlns:a16="http://schemas.microsoft.com/office/drawing/2014/main" val="3709162870"/>
                    </a:ext>
                  </a:extLst>
                </a:gridCol>
                <a:gridCol w="1764146">
                  <a:extLst>
                    <a:ext uri="{9D8B030D-6E8A-4147-A177-3AD203B41FA5}">
                      <a16:colId xmlns:a16="http://schemas.microsoft.com/office/drawing/2014/main" val="680414213"/>
                    </a:ext>
                  </a:extLst>
                </a:gridCol>
              </a:tblGrid>
              <a:tr h="530983">
                <a:tc gridSpan="4">
                  <a:txBody>
                    <a:bodyPr/>
                    <a:lstStyle/>
                    <a:p>
                      <a:pPr algn="l"/>
                      <a:r>
                        <a:rPr lang="en-US" altLang="zh-CN" sz="1400" b="1" dirty="0">
                          <a:solidFill>
                            <a:schemeClr val="tx1"/>
                          </a:solidFill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Table</a:t>
                      </a:r>
                      <a:r>
                        <a:rPr lang="en-US" altLang="zh-CN" sz="1400" b="1" baseline="0" dirty="0">
                          <a:solidFill>
                            <a:schemeClr val="tx1"/>
                          </a:solidFill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S1. </a:t>
                      </a:r>
                      <a:r>
                        <a:rPr lang="en-US" altLang="zh-CN" sz="1400" b="1" i="1" baseline="0" dirty="0">
                          <a:solidFill>
                            <a:schemeClr val="tx1"/>
                          </a:solidFill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PIK3CA </a:t>
                      </a:r>
                      <a:r>
                        <a:rPr lang="en-US" altLang="zh-CN" sz="1400" b="1" baseline="0" dirty="0">
                          <a:solidFill>
                            <a:schemeClr val="tx1"/>
                          </a:solidFill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alteration analysis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+mn-lt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200" b="1" dirty="0">
                        <a:solidFill>
                          <a:schemeClr val="tx1"/>
                        </a:solidFill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200" b="1" dirty="0">
                        <a:solidFill>
                          <a:schemeClr val="tx1"/>
                        </a:solidFill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zh-CN" altLang="en-US" sz="1400" b="1" dirty="0">
                        <a:solidFill>
                          <a:schemeClr val="tx1"/>
                        </a:solidFill>
                        <a:latin typeface="+mn-lt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181">
                <a:tc>
                  <a:txBody>
                    <a:bodyPr/>
                    <a:lstStyle/>
                    <a:p>
                      <a:pPr algn="ctr"/>
                      <a:endParaRPr lang="zh-CN" altLang="en-US" sz="1400" b="1" dirty="0">
                        <a:latin typeface="+mn-lt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chemeClr val="tx1"/>
                          </a:solidFill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Chinese(n=62)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+mn-lt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chemeClr val="tx1"/>
                          </a:solidFill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Caucasian(n=82)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+mn-lt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b="1" dirty="0">
                        <a:solidFill>
                          <a:schemeClr val="tx1"/>
                        </a:solidFill>
                        <a:latin typeface="+mn-lt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622970"/>
                  </a:ext>
                </a:extLst>
              </a:tr>
              <a:tr h="414527">
                <a:tc gridSpan="4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i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PIK3CA </a:t>
                      </a:r>
                      <a:r>
                        <a:rPr lang="en-US" altLang="zh-CN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alteration</a:t>
                      </a:r>
                    </a:p>
                  </a:txBody>
                  <a:tcPr marL="9525" marR="9525" marT="9525" marB="0" anchor="ctr">
                    <a:lnB w="12700" cmpd="sng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zh-CN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zh-CN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mpd="sng"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0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23(37%)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30(37%)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30(37%)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473402"/>
                  </a:ext>
                </a:extLst>
              </a:tr>
              <a:tr h="41452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Mutation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19(31%)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21(26%)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21(26%)</a:t>
                      </a:r>
                      <a:endParaRPr lang="en-US" altLang="zh-CN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817371"/>
                  </a:ext>
                </a:extLst>
              </a:tr>
              <a:tr h="414527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Amplification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6(10%)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9(11%)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9(11%)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4527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1" i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PIK3CA</a:t>
                      </a:r>
                      <a:r>
                        <a:rPr lang="en-US" sz="1400" b="1" i="1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mutation</a:t>
                      </a:r>
                      <a:endParaRPr lang="en-US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5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E542K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5(8%)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5(6%)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5(6%)</a:t>
                      </a:r>
                      <a:endParaRPr lang="en-US" altLang="zh-CN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571185"/>
                  </a:ext>
                </a:extLst>
              </a:tr>
              <a:tr h="4145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E545K/Q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5(8%)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9(11%)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9(11%)</a:t>
                      </a:r>
                      <a:endParaRPr lang="en-US" altLang="zh-CN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175863"/>
                  </a:ext>
                </a:extLst>
              </a:tr>
              <a:tr h="4145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H1047R/L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4(6%)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2(2%)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2(2%)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671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2280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4A4A40C-832C-4068-8F06-60753FB8E074}"/>
              </a:ext>
            </a:extLst>
          </p:cNvPr>
          <p:cNvSpPr txBox="1"/>
          <p:nvPr/>
        </p:nvSpPr>
        <p:spPr>
          <a:xfrm>
            <a:off x="11236674" y="0"/>
            <a:ext cx="955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Table S2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7EC7B50-94E6-483C-A691-D0C4AEFE1C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5410314"/>
              </p:ext>
            </p:extLst>
          </p:nvPr>
        </p:nvGraphicFramePr>
        <p:xfrm>
          <a:off x="1509544" y="1501018"/>
          <a:ext cx="9172911" cy="3731676"/>
        </p:xfrm>
        <a:graphic>
          <a:graphicData uri="http://schemas.openxmlformats.org/drawingml/2006/table">
            <a:tbl>
              <a:tblPr/>
              <a:tblGrid>
                <a:gridCol w="2635987">
                  <a:extLst>
                    <a:ext uri="{9D8B030D-6E8A-4147-A177-3AD203B41FA5}">
                      <a16:colId xmlns:a16="http://schemas.microsoft.com/office/drawing/2014/main" val="2908158528"/>
                    </a:ext>
                  </a:extLst>
                </a:gridCol>
                <a:gridCol w="1833017">
                  <a:extLst>
                    <a:ext uri="{9D8B030D-6E8A-4147-A177-3AD203B41FA5}">
                      <a16:colId xmlns:a16="http://schemas.microsoft.com/office/drawing/2014/main" val="2406554992"/>
                    </a:ext>
                  </a:extLst>
                </a:gridCol>
                <a:gridCol w="1615399">
                  <a:extLst>
                    <a:ext uri="{9D8B030D-6E8A-4147-A177-3AD203B41FA5}">
                      <a16:colId xmlns:a16="http://schemas.microsoft.com/office/drawing/2014/main" val="564642519"/>
                    </a:ext>
                  </a:extLst>
                </a:gridCol>
                <a:gridCol w="1607029">
                  <a:extLst>
                    <a:ext uri="{9D8B030D-6E8A-4147-A177-3AD203B41FA5}">
                      <a16:colId xmlns:a16="http://schemas.microsoft.com/office/drawing/2014/main" val="181855284"/>
                    </a:ext>
                  </a:extLst>
                </a:gridCol>
                <a:gridCol w="1481479">
                  <a:extLst>
                    <a:ext uri="{9D8B030D-6E8A-4147-A177-3AD203B41FA5}">
                      <a16:colId xmlns:a16="http://schemas.microsoft.com/office/drawing/2014/main" val="1856783768"/>
                    </a:ext>
                  </a:extLst>
                </a:gridCol>
              </a:tblGrid>
              <a:tr h="310973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en-US" altLang="zh-CN" sz="1400" b="1" i="0" u="none" strike="noStrike" kern="12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Character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CA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Univariate analysis</a:t>
                      </a:r>
                      <a:endParaRPr lang="en-CA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CA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Multivariate analysis</a:t>
                      </a:r>
                      <a:endParaRPr lang="en-CA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62249306"/>
                  </a:ext>
                </a:extLst>
              </a:tr>
              <a:tr h="3109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altLang="zh-CN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OR(95% CI</a:t>
                      </a:r>
                      <a:r>
                        <a:rPr lang="en-CA" altLang="zh-CN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altLang="zh-CN" sz="1400" b="1" i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 </a:t>
                      </a:r>
                      <a:r>
                        <a:rPr lang="en-CA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value</a:t>
                      </a:r>
                      <a:endParaRPr lang="en-CA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altLang="zh-CN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OR(95% CI</a:t>
                      </a:r>
                      <a:r>
                        <a:rPr lang="en-CA" altLang="zh-CN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altLang="zh-CN" sz="1400" b="1" i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 </a:t>
                      </a:r>
                      <a:r>
                        <a:rPr lang="en-CA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value</a:t>
                      </a:r>
                      <a:endParaRPr lang="en-CA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2786227"/>
                  </a:ext>
                </a:extLst>
              </a:tr>
              <a:tr h="310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Histology type, SCC vs ADC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0.97 (0.17 ~5.12 )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1.000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zh-CN" altLang="en-US" sz="1400" b="0" i="0" u="none" strike="noStrike" kern="120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961404"/>
                  </a:ext>
                </a:extLst>
              </a:tr>
              <a:tr h="310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MS status, MSI vs MSS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0.64 (0.01 ~12.91 )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1.000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zh-CN" altLang="en-US" sz="1400" b="0" i="0" u="none" strike="noStrike" kern="120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5871314"/>
                  </a:ext>
                </a:extLst>
              </a:tr>
              <a:tr h="310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Age, &gt;44 vs ≤44 </a:t>
                      </a:r>
                      <a:r>
                        <a:rPr lang="en-US" sz="1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yrs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2.09 (0.67 ~6.87 )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0.200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zh-CN" altLang="en-US" sz="1400" b="0" i="0" u="none" strike="noStrike" kern="12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593855"/>
                  </a:ext>
                </a:extLst>
              </a:tr>
              <a:tr h="310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ctr"/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Stage, </a:t>
                      </a:r>
                      <a:r>
                        <a:rPr lang="en-US" sz="1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Ⅱa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 vs </a:t>
                      </a:r>
                      <a:r>
                        <a:rPr lang="en-US" sz="1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ⅠB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0.43 (0.13 ~1.33 )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0.127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n-US" altLang="zh-CN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n-US" altLang="zh-CN" sz="1400" b="0" i="0" u="none" strike="noStrike" kern="12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156686"/>
                  </a:ext>
                </a:extLst>
              </a:tr>
              <a:tr h="310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sz="1400" b="1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ARID1A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, Mutant vs wild-type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7.49 (0.77 ~375.18 )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0.077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1.26 (0.10 ~16.45 )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0.858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561880"/>
                  </a:ext>
                </a:extLst>
              </a:tr>
              <a:tr h="310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sz="1400" b="1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CTCF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, Mutant vs wild-type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7.49 (0.77 ~375.18 )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0.077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5.84 (0.48 ~70.79 )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0.166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034887"/>
                  </a:ext>
                </a:extLst>
              </a:tr>
              <a:tr h="310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sz="1400" b="1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PIK3CA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, V</a:t>
                      </a:r>
                      <a:r>
                        <a:rPr lang="en-US" altLang="zh-CN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ariant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 vs wild-type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3.05 (0.94 ~10.43 )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0.062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2.45 (0.63 ~9.59 )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0.198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698909"/>
                  </a:ext>
                </a:extLst>
              </a:tr>
              <a:tr h="310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sz="1400" b="1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KEAP1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, Mutant vs wild-type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Inf(0.91 ~Inf)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0.031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0.776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238761"/>
                  </a:ext>
                </a:extLst>
              </a:tr>
              <a:tr h="310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b"/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TMB status, TMB-H vs TMB-L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4.67 (1.25 ~20.25 )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0.011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3.12 (0.70 ~13.94 )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0.137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0652"/>
                  </a:ext>
                </a:extLst>
              </a:tr>
              <a:tr h="310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sz="14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TP53</a:t>
                      </a: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, SNP vs wild-type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6.00 (1.50 ~30.00 )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0.007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6.17 (1.44 ~26.50 )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+mn-cs"/>
                        </a:rPr>
                        <a:t>0.014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3515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6876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4993</TotalTime>
  <Words>413</Words>
  <Application>Microsoft Office PowerPoint</Application>
  <PresentationFormat>宽屏</PresentationFormat>
  <Paragraphs>88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2" baseType="lpstr">
      <vt:lpstr>等线</vt:lpstr>
      <vt:lpstr>Arial</vt:lpstr>
      <vt:lpstr>Calibri</vt:lpstr>
      <vt:lpstr>Calibri Light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zhenhao.fang@geneseeq.com</dc:creator>
  <cp:lastModifiedBy>admin</cp:lastModifiedBy>
  <cp:revision>61</cp:revision>
  <dcterms:created xsi:type="dcterms:W3CDTF">2020-08-07T18:11:07Z</dcterms:created>
  <dcterms:modified xsi:type="dcterms:W3CDTF">2020-09-03T09:04:54Z</dcterms:modified>
</cp:coreProperties>
</file>