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5831" r:id="rId2"/>
    <p:sldId id="5836" r:id="rId3"/>
    <p:sldId id="5832" r:id="rId4"/>
    <p:sldId id="5829" r:id="rId5"/>
    <p:sldId id="5837" r:id="rId6"/>
    <p:sldId id="5828" r:id="rId7"/>
  </p:sldIdLst>
  <p:sldSz cx="9144000" cy="5143500" type="screen16x9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0002"/>
    <a:srgbClr val="0432FF"/>
    <a:srgbClr val="FF2600"/>
    <a:srgbClr val="FF6699"/>
    <a:srgbClr val="00FA00"/>
    <a:srgbClr val="CABDC6"/>
    <a:srgbClr val="EBAAE1"/>
    <a:srgbClr val="FF6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テーマ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淡色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淡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E25E649-3F16-4E02-A733-19D2CDBF48F0}" styleName="中間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86"/>
    <p:restoredTop sz="88721" autoAdjust="0"/>
  </p:normalViewPr>
  <p:slideViewPr>
    <p:cSldViewPr snapToObjects="1">
      <p:cViewPr varScale="1">
        <p:scale>
          <a:sx n="149" d="100"/>
          <a:sy n="149" d="100"/>
        </p:scale>
        <p:origin x="720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79A69-4796-6A4E-954D-0E12EFAD008F}" type="datetimeFigureOut">
              <a:rPr kumimoji="1" lang="ja-JP" altLang="en-US" smtClean="0"/>
              <a:t>2025/12/12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E11C85-43B4-8149-B18F-E396B395D2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5856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361E5-FF15-604C-961B-D925BE49B26A}" type="datetimeFigureOut">
              <a:rPr kumimoji="1" lang="ja-JP" altLang="en-US" smtClean="0"/>
              <a:t>2025/12/12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56474-77EB-7D43-936E-30A74EFC51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925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3C74B-C3FE-EB9F-3CBD-30095C83E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C01DFE4-651B-4B21-05B3-812CAE7B45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BCD5F1F-43BE-330C-85D1-1293B77FEB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2025/1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665A039-3FF4-7C75-407C-DA24E06055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FFFC4-9A38-854A-9BC5-DA224D16923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9808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EB381-42B8-129D-09B7-56FFB4FB3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D74F71A-7CDE-AEC4-30E5-BB64F65291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2352BDD-04AA-D2D5-4C62-67A11B3D82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2025/1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6C148E-E05D-E64E-5C57-8C534B1FD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FFFC4-9A38-854A-9BC5-DA224D169238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340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4F59A-DD11-3191-3A12-271DA8422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CDA497A-4EA1-1B0E-B6BC-D04B8218FD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B195309-8649-8B8F-37A3-E8D37CC45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2025/1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BC4435-22E4-9000-2EF4-0659E22C7E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FFFC4-9A38-854A-9BC5-DA224D169238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8999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6FD18-8214-97B3-8346-A3B4CB087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3B25AD7-30C5-2B70-F215-BEDC4A7C3E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FC18428-BE3C-690E-DA54-BAFB11DD02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2025/1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D56677-1680-A364-4CF7-B078082B3D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FFFC4-9A38-854A-9BC5-DA224D169238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7373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924FD-BEA2-085B-462D-A607F4108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BE79B0A-73AD-04B6-8D58-A6BA258B1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A3DB801-6CD1-C3E0-0963-42B6AA19D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2025/1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9F8D782-1A79-C764-7F64-056D763508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FFFC4-9A38-854A-9BC5-DA224D169238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303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B8B08-4927-1806-5161-1D54B56A3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EBC4AE6-D3BD-9422-E5DC-AD593C7725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4E628EA-3ADB-C6E2-C366-5007F8233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2025/1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5A2198-948B-63D8-DD04-000227E76C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FFFC4-9A38-854A-9BC5-DA224D169238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3332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576E-B5C1-6F45-80E8-3453D344C809}" type="datetimeFigureOut">
              <a:rPr kumimoji="1" lang="ja-JP" altLang="en-US" smtClean="0"/>
              <a:t>2025/12/12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B8F16-D7BC-4741-BFEA-1AE542BB5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1472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 dirty="0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 dirty="0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 dirty="0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 dirty="0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576E-B5C1-6F45-80E8-3453D344C809}" type="datetimeFigureOut">
              <a:rPr kumimoji="1" lang="ja-JP" altLang="en-US" smtClean="0"/>
              <a:t>2025/12/12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B8F16-D7BC-4741-BFEA-1AE542BB5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219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576E-B5C1-6F45-80E8-3453D344C809}" type="datetimeFigureOut">
              <a:rPr kumimoji="1" lang="ja-JP" altLang="en-US" smtClean="0"/>
              <a:t>2025/12/12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B8F16-D7BC-4741-BFEA-1AE542BB5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6910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 dirty="0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 dirty="0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 dirty="0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 dirty="0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576E-B5C1-6F45-80E8-3453D344C809}" type="datetimeFigureOut">
              <a:rPr kumimoji="1" lang="ja-JP" altLang="en-US" smtClean="0"/>
              <a:t>2025/12/12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B8F16-D7BC-4741-BFEA-1AE542BB5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4971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576E-B5C1-6F45-80E8-3453D344C809}" type="datetimeFigureOut">
              <a:rPr kumimoji="1" lang="ja-JP" altLang="en-US" smtClean="0"/>
              <a:t>2025/12/12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B8F16-D7BC-4741-BFEA-1AE542BB5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234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576E-B5C1-6F45-80E8-3453D344C809}" type="datetimeFigureOut">
              <a:rPr kumimoji="1" lang="ja-JP" altLang="en-US" smtClean="0"/>
              <a:t>2025/12/12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B8F16-D7BC-4741-BFEA-1AE542BB5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588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576E-B5C1-6F45-80E8-3453D344C809}" type="datetimeFigureOut">
              <a:rPr kumimoji="1" lang="ja-JP" altLang="en-US" smtClean="0"/>
              <a:t>2025/12/12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B8F16-D7BC-4741-BFEA-1AE542BB5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477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 dirty="0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 dirty="0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 dirty="0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 dirty="0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576E-B5C1-6F45-80E8-3453D344C809}" type="datetimeFigureOut">
              <a:rPr kumimoji="1" lang="ja-JP" altLang="en-US" smtClean="0"/>
              <a:t>2025/12/12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B8F16-D7BC-4741-BFEA-1AE542BB5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591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576E-B5C1-6F45-80E8-3453D344C809}" type="datetimeFigureOut">
              <a:rPr kumimoji="1" lang="ja-JP" altLang="en-US" smtClean="0"/>
              <a:t>2025/12/12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B8F16-D7BC-4741-BFEA-1AE542BB5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371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576E-B5C1-6F45-80E8-3453D344C809}" type="datetimeFigureOut">
              <a:rPr kumimoji="1" lang="ja-JP" altLang="en-US" smtClean="0"/>
              <a:t>2025/12/12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B8F16-D7BC-4741-BFEA-1AE542BB5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394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576E-B5C1-6F45-80E8-3453D344C809}" type="datetimeFigureOut">
              <a:rPr kumimoji="1" lang="ja-JP" altLang="en-US" smtClean="0"/>
              <a:t>2025/12/12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B8F16-D7BC-4741-BFEA-1AE542BB5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489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 dirty="0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 dirty="0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 dirty="0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 dirty="0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2576E-B5C1-6F45-80E8-3453D344C809}" type="datetimeFigureOut">
              <a:rPr kumimoji="1" lang="ja-JP" altLang="en-US" smtClean="0"/>
              <a:t>2025/12/12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B8F16-D7BC-4741-BFEA-1AE542BB52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571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892" rtl="0" eaLnBrk="1" latinLnBrk="0" hangingPunct="1">
        <a:spcBef>
          <a:spcPct val="0"/>
        </a:spcBef>
        <a:buNone/>
        <a:defRPr kumimoji="1" sz="3300" kern="1200">
          <a:solidFill>
            <a:schemeClr val="tx1"/>
          </a:solidFill>
          <a:latin typeface="Arial" panose="020B0604020202020204" pitchFamily="34" charset="0"/>
          <a:ea typeface="Meiryo UI" panose="020B0604030504040204" pitchFamily="34" charset="-128"/>
          <a:cs typeface="Arial" panose="020B0604020202020204" pitchFamily="34" charset="0"/>
        </a:defRPr>
      </a:lvl1pPr>
    </p:titleStyle>
    <p:bodyStyle>
      <a:lvl1pPr marL="257168" indent="-257168" algn="l" defTabSz="342892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Arial" panose="020B0604020202020204" pitchFamily="34" charset="0"/>
          <a:ea typeface="Meiryo UI" panose="020B0604030504040204" pitchFamily="34" charset="-128"/>
          <a:cs typeface="Arial" panose="020B0604020202020204" pitchFamily="34" charset="0"/>
        </a:defRPr>
      </a:lvl1pPr>
      <a:lvl2pPr marL="557199" indent="-214308" algn="l" defTabSz="342892" rtl="0" eaLnBrk="1" latinLnBrk="0" hangingPunct="1">
        <a:spcBef>
          <a:spcPct val="20000"/>
        </a:spcBef>
        <a:buFont typeface="Arial"/>
        <a:buChar char="–"/>
        <a:defRPr kumimoji="1" sz="2100" kern="1200">
          <a:solidFill>
            <a:schemeClr val="tx1"/>
          </a:solidFill>
          <a:latin typeface="Arial" panose="020B0604020202020204" pitchFamily="34" charset="0"/>
          <a:ea typeface="Meiryo UI" panose="020B0604030504040204" pitchFamily="34" charset="-128"/>
          <a:cs typeface="Arial" panose="020B0604020202020204" pitchFamily="34" charset="0"/>
        </a:defRPr>
      </a:lvl2pPr>
      <a:lvl3pPr marL="857228" indent="-171446" algn="l" defTabSz="342892" rtl="0" eaLnBrk="1" latinLnBrk="0" hangingPunct="1">
        <a:spcBef>
          <a:spcPct val="20000"/>
        </a:spcBef>
        <a:buFont typeface="Arial"/>
        <a:buChar char="•"/>
        <a:defRPr kumimoji="1" sz="1800" kern="1200">
          <a:solidFill>
            <a:schemeClr val="tx1"/>
          </a:solidFill>
          <a:latin typeface="Arial" panose="020B0604020202020204" pitchFamily="34" charset="0"/>
          <a:ea typeface="Meiryo UI" panose="020B0604030504040204" pitchFamily="34" charset="-128"/>
          <a:cs typeface="Arial" panose="020B0604020202020204" pitchFamily="34" charset="0"/>
        </a:defRPr>
      </a:lvl3pPr>
      <a:lvl4pPr marL="1200120" indent="-171446" algn="l" defTabSz="342892" rtl="0" eaLnBrk="1" latinLnBrk="0" hangingPunct="1">
        <a:spcBef>
          <a:spcPct val="20000"/>
        </a:spcBef>
        <a:buFont typeface="Arial"/>
        <a:buChar char="–"/>
        <a:defRPr kumimoji="1" sz="1500" kern="1200">
          <a:solidFill>
            <a:schemeClr val="tx1"/>
          </a:solidFill>
          <a:latin typeface="Arial" panose="020B0604020202020204" pitchFamily="34" charset="0"/>
          <a:ea typeface="Meiryo UI" panose="020B0604030504040204" pitchFamily="34" charset="-128"/>
          <a:cs typeface="Arial" panose="020B0604020202020204" pitchFamily="34" charset="0"/>
        </a:defRPr>
      </a:lvl4pPr>
      <a:lvl5pPr marL="1543012" indent="-171446" algn="l" defTabSz="342892" rtl="0" eaLnBrk="1" latinLnBrk="0" hangingPunct="1">
        <a:spcBef>
          <a:spcPct val="20000"/>
        </a:spcBef>
        <a:buFont typeface="Arial"/>
        <a:buChar char="»"/>
        <a:defRPr kumimoji="1" sz="1500" kern="1200">
          <a:solidFill>
            <a:schemeClr val="tx1"/>
          </a:solidFill>
          <a:latin typeface="Arial" panose="020B0604020202020204" pitchFamily="34" charset="0"/>
          <a:ea typeface="Meiryo UI" panose="020B0604030504040204" pitchFamily="34" charset="-128"/>
          <a:cs typeface="Arial" panose="020B0604020202020204" pitchFamily="34" charset="0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342892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08057-39BF-C259-4DB6-A544D49B6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B2DF03-D6A0-4803-9FE4-4591D5EFEFCC}"/>
              </a:ext>
            </a:extLst>
          </p:cNvPr>
          <p:cNvSpPr txBox="1"/>
          <p:nvPr/>
        </p:nvSpPr>
        <p:spPr>
          <a:xfrm>
            <a:off x="3270" y="123478"/>
            <a:ext cx="27685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Figure S1</a:t>
            </a:r>
            <a:endParaRPr lang="ja-JP" altLang="en-US" sz="2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D631F6D-9B4A-5E9C-4E8D-2531FF02E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0201" y="1103740"/>
            <a:ext cx="2820640" cy="2690693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A658F4E-474B-06BF-C05A-61ED3332E0B6}"/>
              </a:ext>
            </a:extLst>
          </p:cNvPr>
          <p:cNvSpPr txBox="1"/>
          <p:nvPr/>
        </p:nvSpPr>
        <p:spPr>
          <a:xfrm>
            <a:off x="3271042" y="3683149"/>
            <a:ext cx="13901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1-specificity</a:t>
            </a:r>
            <a:endParaRPr kumimoji="1" lang="ja-JP" altLang="en-US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6FB74FC-AC98-AD81-0501-437B67A9EB7F}"/>
              </a:ext>
            </a:extLst>
          </p:cNvPr>
          <p:cNvSpPr txBox="1"/>
          <p:nvPr/>
        </p:nvSpPr>
        <p:spPr>
          <a:xfrm rot="16200000">
            <a:off x="1573065" y="2087608"/>
            <a:ext cx="11849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sensitivity</a:t>
            </a:r>
            <a:endParaRPr kumimoji="1" lang="ja-JP" altLang="en-US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78B118D-16F8-6D79-26D5-3376F518D628}"/>
              </a:ext>
            </a:extLst>
          </p:cNvPr>
          <p:cNvSpPr txBox="1"/>
          <p:nvPr/>
        </p:nvSpPr>
        <p:spPr>
          <a:xfrm>
            <a:off x="2648122" y="3419896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05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EC3FB7C-F555-AC7F-98AA-961CF5DA7B92}"/>
              </a:ext>
            </a:extLst>
          </p:cNvPr>
          <p:cNvSpPr txBox="1"/>
          <p:nvPr/>
        </p:nvSpPr>
        <p:spPr>
          <a:xfrm>
            <a:off x="2965079" y="3419896"/>
            <a:ext cx="57606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0.20</a:t>
            </a:r>
            <a:endParaRPr kumimoji="1" lang="ja-JP" altLang="en-US" sz="105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CB5F377-7A9C-B69F-8638-91B61F6D3293}"/>
              </a:ext>
            </a:extLst>
          </p:cNvPr>
          <p:cNvSpPr txBox="1"/>
          <p:nvPr/>
        </p:nvSpPr>
        <p:spPr>
          <a:xfrm>
            <a:off x="3526491" y="3423778"/>
            <a:ext cx="4680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0.40</a:t>
            </a:r>
            <a:endParaRPr kumimoji="1" lang="ja-JP" altLang="en-US" sz="105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24D4A7C-DA2E-2885-3088-EFF013FB0168}"/>
              </a:ext>
            </a:extLst>
          </p:cNvPr>
          <p:cNvSpPr txBox="1"/>
          <p:nvPr/>
        </p:nvSpPr>
        <p:spPr>
          <a:xfrm>
            <a:off x="3941970" y="3423847"/>
            <a:ext cx="4680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0.60</a:t>
            </a:r>
            <a:endParaRPr kumimoji="1" lang="ja-JP" altLang="en-US" sz="105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7150B1D-8D15-E0F7-4BDA-17D600A5B63E}"/>
              </a:ext>
            </a:extLst>
          </p:cNvPr>
          <p:cNvSpPr txBox="1"/>
          <p:nvPr/>
        </p:nvSpPr>
        <p:spPr>
          <a:xfrm>
            <a:off x="4357449" y="3423916"/>
            <a:ext cx="4680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0.80</a:t>
            </a:r>
            <a:endParaRPr kumimoji="1" lang="ja-JP" altLang="en-US" sz="105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8C76F14-3925-64D3-F49B-6CD7594BF263}"/>
              </a:ext>
            </a:extLst>
          </p:cNvPr>
          <p:cNvSpPr txBox="1"/>
          <p:nvPr/>
        </p:nvSpPr>
        <p:spPr>
          <a:xfrm>
            <a:off x="4790034" y="3419896"/>
            <a:ext cx="4680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sz="105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1</a:t>
            </a:r>
            <a:r>
              <a:rPr kumimoji="1" lang="en-US" altLang="ja-JP" sz="105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.00</a:t>
            </a:r>
            <a:endParaRPr kumimoji="1" lang="ja-JP" altLang="en-US" sz="105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1BD8948-AF9B-FD5A-EEB1-A4CE76FC52E7}"/>
              </a:ext>
            </a:extLst>
          </p:cNvPr>
          <p:cNvSpPr txBox="1"/>
          <p:nvPr/>
        </p:nvSpPr>
        <p:spPr>
          <a:xfrm>
            <a:off x="2471047" y="3198783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05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5E614B3-3F73-604C-F2C3-E45E054D2429}"/>
              </a:ext>
            </a:extLst>
          </p:cNvPr>
          <p:cNvSpPr txBox="1"/>
          <p:nvPr/>
        </p:nvSpPr>
        <p:spPr>
          <a:xfrm>
            <a:off x="2239380" y="2790403"/>
            <a:ext cx="57606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0.20</a:t>
            </a:r>
            <a:endParaRPr kumimoji="1" lang="ja-JP" altLang="en-US" sz="105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1D2FF9C-9B0E-E418-DFB0-77468FC571A3}"/>
              </a:ext>
            </a:extLst>
          </p:cNvPr>
          <p:cNvSpPr txBox="1"/>
          <p:nvPr/>
        </p:nvSpPr>
        <p:spPr>
          <a:xfrm>
            <a:off x="2350200" y="2371567"/>
            <a:ext cx="465243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0.40</a:t>
            </a:r>
            <a:endParaRPr kumimoji="1" lang="ja-JP" altLang="en-US" sz="105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A56CECD-B383-BF0C-6812-F5F7F987E665}"/>
              </a:ext>
            </a:extLst>
          </p:cNvPr>
          <p:cNvSpPr txBox="1"/>
          <p:nvPr/>
        </p:nvSpPr>
        <p:spPr>
          <a:xfrm>
            <a:off x="2350199" y="1952731"/>
            <a:ext cx="465243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0.60</a:t>
            </a:r>
            <a:endParaRPr kumimoji="1" lang="ja-JP" altLang="en-US" sz="105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8B73EFC-55D5-6F2E-09D3-CD128745FF9D}"/>
              </a:ext>
            </a:extLst>
          </p:cNvPr>
          <p:cNvSpPr txBox="1"/>
          <p:nvPr/>
        </p:nvSpPr>
        <p:spPr>
          <a:xfrm>
            <a:off x="2350198" y="1533895"/>
            <a:ext cx="465243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0.80</a:t>
            </a:r>
            <a:endParaRPr kumimoji="1" lang="ja-JP" altLang="en-US" sz="105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1A593F3-AA21-BA2F-EE82-7C586A7038C2}"/>
              </a:ext>
            </a:extLst>
          </p:cNvPr>
          <p:cNvSpPr txBox="1"/>
          <p:nvPr/>
        </p:nvSpPr>
        <p:spPr>
          <a:xfrm>
            <a:off x="2350197" y="1115059"/>
            <a:ext cx="465243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sz="105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1</a:t>
            </a:r>
            <a:r>
              <a:rPr kumimoji="1" lang="en-US" altLang="ja-JP" sz="105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.00</a:t>
            </a:r>
            <a:endParaRPr kumimoji="1" lang="ja-JP" altLang="en-US" sz="105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4DC208D-452B-8657-965B-08A0B516D810}"/>
              </a:ext>
            </a:extLst>
          </p:cNvPr>
          <p:cNvSpPr txBox="1"/>
          <p:nvPr/>
        </p:nvSpPr>
        <p:spPr>
          <a:xfrm>
            <a:off x="2350196" y="2176390"/>
            <a:ext cx="465243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endParaRPr kumimoji="1" lang="ja-JP" altLang="en-US" sz="105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E803FB0-E477-C734-E3B8-CAE49937402C}"/>
              </a:ext>
            </a:extLst>
          </p:cNvPr>
          <p:cNvSpPr txBox="1"/>
          <p:nvPr/>
        </p:nvSpPr>
        <p:spPr>
          <a:xfrm>
            <a:off x="5364088" y="2684359"/>
            <a:ext cx="15823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kern="0" dirty="0">
                <a:effectLst/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cut-off: 4.0</a:t>
            </a:r>
          </a:p>
          <a:p>
            <a:r>
              <a:rPr lang="en-US" altLang="ja-JP" sz="1800" kern="0" dirty="0">
                <a:effectLst/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AUC=0.71</a:t>
            </a:r>
            <a:endParaRPr lang="ja-JP" altLang="en-US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76E076-A9A2-8744-0261-397F129845AE}"/>
              </a:ext>
            </a:extLst>
          </p:cNvPr>
          <p:cNvSpPr txBox="1"/>
          <p:nvPr/>
        </p:nvSpPr>
        <p:spPr>
          <a:xfrm>
            <a:off x="224213" y="4383386"/>
            <a:ext cx="7903574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Figure S1.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Receiver operating characteristic (ROC) curve analysis for overall survival. The area under the ROC curve (AUC)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for predicting overall survival using PET-</a:t>
            </a:r>
            <a:r>
              <a:rPr kumimoji="1" lang="en-US" altLang="ja-JP" sz="12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was 0.71, with an optimal cutoff value of 4.0.</a:t>
            </a:r>
          </a:p>
        </p:txBody>
      </p:sp>
    </p:spTree>
    <p:extLst>
      <p:ext uri="{BB962C8B-B14F-4D97-AF65-F5344CB8AC3E}">
        <p14:creationId xmlns:p14="http://schemas.microsoft.com/office/powerpoint/2010/main" val="2841339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0713E-0B33-9EBC-892C-93736C4EE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7DD21216-9464-E5D7-4064-11CCE3D05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161" y="761682"/>
            <a:ext cx="5343742" cy="353826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B7343E3C-F11A-5827-BA1D-04780BFE4C7D}"/>
              </a:ext>
            </a:extLst>
          </p:cNvPr>
          <p:cNvCxnSpPr>
            <a:cxnSpLocks/>
          </p:cNvCxnSpPr>
          <p:nvPr/>
        </p:nvCxnSpPr>
        <p:spPr>
          <a:xfrm>
            <a:off x="6360585" y="1875914"/>
            <a:ext cx="3504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6EBD8716-CE71-2C2D-615A-776786F1F1A3}"/>
              </a:ext>
            </a:extLst>
          </p:cNvPr>
          <p:cNvCxnSpPr>
            <a:cxnSpLocks/>
          </p:cNvCxnSpPr>
          <p:nvPr/>
        </p:nvCxnSpPr>
        <p:spPr>
          <a:xfrm>
            <a:off x="6360586" y="1587882"/>
            <a:ext cx="35045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EECCFBB-E93F-EC11-F9CB-34A605703E2D}"/>
              </a:ext>
            </a:extLst>
          </p:cNvPr>
          <p:cNvSpPr txBox="1"/>
          <p:nvPr/>
        </p:nvSpPr>
        <p:spPr>
          <a:xfrm>
            <a:off x="1204895" y="853413"/>
            <a:ext cx="50368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100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B56856B-8D73-DCE4-31B1-B892C799B158}"/>
              </a:ext>
            </a:extLst>
          </p:cNvPr>
          <p:cNvSpPr txBox="1"/>
          <p:nvPr/>
        </p:nvSpPr>
        <p:spPr>
          <a:xfrm>
            <a:off x="1358428" y="1374678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8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3CADEC9-8608-AF94-DDF3-4749DD0AE306}"/>
              </a:ext>
            </a:extLst>
          </p:cNvPr>
          <p:cNvSpPr txBox="1"/>
          <p:nvPr/>
        </p:nvSpPr>
        <p:spPr>
          <a:xfrm>
            <a:off x="1358428" y="1950742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60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C1DAC2D-7A2E-9317-84C8-846DFFD2C385}"/>
              </a:ext>
            </a:extLst>
          </p:cNvPr>
          <p:cNvSpPr txBox="1"/>
          <p:nvPr/>
        </p:nvSpPr>
        <p:spPr>
          <a:xfrm>
            <a:off x="1358428" y="2509597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4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678F55E-E34E-8F83-95B1-BAB2C903465B}"/>
              </a:ext>
            </a:extLst>
          </p:cNvPr>
          <p:cNvSpPr txBox="1"/>
          <p:nvPr/>
        </p:nvSpPr>
        <p:spPr>
          <a:xfrm>
            <a:off x="1356827" y="3085661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20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CCF7062-48DA-8686-38F0-1D96FC0E0C85}"/>
              </a:ext>
            </a:extLst>
          </p:cNvPr>
          <p:cNvSpPr txBox="1"/>
          <p:nvPr/>
        </p:nvSpPr>
        <p:spPr>
          <a:xfrm>
            <a:off x="1356827" y="3616139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CD96AA5-8081-F882-0F4F-EBAB5BE456A1}"/>
              </a:ext>
            </a:extLst>
          </p:cNvPr>
          <p:cNvSpPr txBox="1"/>
          <p:nvPr/>
        </p:nvSpPr>
        <p:spPr>
          <a:xfrm>
            <a:off x="1367717" y="510581"/>
            <a:ext cx="442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(</a:t>
            </a:r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%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)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9D52E72-F18A-C318-F185-C7653F5ECD0C}"/>
              </a:ext>
            </a:extLst>
          </p:cNvPr>
          <p:cNvSpPr/>
          <p:nvPr/>
        </p:nvSpPr>
        <p:spPr>
          <a:xfrm>
            <a:off x="1774660" y="761682"/>
            <a:ext cx="4318000" cy="1320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253963C-9C88-299F-31CA-317C760D81FE}"/>
              </a:ext>
            </a:extLst>
          </p:cNvPr>
          <p:cNvSpPr/>
          <p:nvPr/>
        </p:nvSpPr>
        <p:spPr>
          <a:xfrm>
            <a:off x="6055462" y="781248"/>
            <a:ext cx="244730" cy="29656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6F70233-6032-FD61-8003-AE288F0600F0}"/>
              </a:ext>
            </a:extLst>
          </p:cNvPr>
          <p:cNvSpPr txBox="1"/>
          <p:nvPr/>
        </p:nvSpPr>
        <p:spPr>
          <a:xfrm>
            <a:off x="5218893" y="3420448"/>
            <a:ext cx="7761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p=0.0059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F517ED7-A75C-7CF0-35CE-E49109816B81}"/>
              </a:ext>
            </a:extLst>
          </p:cNvPr>
          <p:cNvSpPr txBox="1"/>
          <p:nvPr/>
        </p:nvSpPr>
        <p:spPr>
          <a:xfrm>
            <a:off x="6234253" y="1493727"/>
            <a:ext cx="482855" cy="5425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ja-JP" sz="12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5733CA8-E053-1065-4B61-C2920AFB26EE}"/>
              </a:ext>
            </a:extLst>
          </p:cNvPr>
          <p:cNvSpPr txBox="1"/>
          <p:nvPr/>
        </p:nvSpPr>
        <p:spPr>
          <a:xfrm>
            <a:off x="2966066" y="3992165"/>
            <a:ext cx="25912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Years after hepatic resection</a:t>
            </a:r>
            <a:endParaRPr lang="ja-JP" altLang="en-US" sz="14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A525129-C59E-8330-E2E0-DC2B84854E20}"/>
              </a:ext>
            </a:extLst>
          </p:cNvPr>
          <p:cNvSpPr txBox="1"/>
          <p:nvPr/>
        </p:nvSpPr>
        <p:spPr>
          <a:xfrm>
            <a:off x="3270" y="123478"/>
            <a:ext cx="27685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Figure S2A</a:t>
            </a:r>
            <a:endParaRPr lang="ja-JP" altLang="en-US" sz="2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A4F96AC-CEB6-5F92-5118-86B797147B24}"/>
              </a:ext>
            </a:extLst>
          </p:cNvPr>
          <p:cNvSpPr txBox="1"/>
          <p:nvPr/>
        </p:nvSpPr>
        <p:spPr>
          <a:xfrm>
            <a:off x="179512" y="4304668"/>
            <a:ext cx="8498993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Figure S2A.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Kaplan–Meier analysis of overall survival in patients without diabetes mellitus (DM-), stratified by PET-</a:t>
            </a:r>
            <a:r>
              <a:rPr kumimoji="1" lang="en-US" altLang="ja-JP" sz="12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.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Among patients with diabetes mellitus, those with high PET-</a:t>
            </a:r>
            <a:r>
              <a:rPr kumimoji="1" lang="en-US" altLang="ja-JP" sz="12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(≥4.0, n = 44) had significantly worse overall survival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compared to those with low PET-</a:t>
            </a:r>
            <a:r>
              <a:rPr kumimoji="1" lang="en-US" altLang="ja-JP" sz="12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(&lt;4.0, n = 36) (p = 0.0059).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4C500C3-549C-21E1-08A4-2B8DFEBFDA3D}"/>
              </a:ext>
            </a:extLst>
          </p:cNvPr>
          <p:cNvSpPr txBox="1"/>
          <p:nvPr/>
        </p:nvSpPr>
        <p:spPr>
          <a:xfrm>
            <a:off x="3387674" y="707219"/>
            <a:ext cx="15247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Low </a:t>
            </a:r>
            <a:r>
              <a:rPr lang="en-US" altLang="ja-JP" sz="10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（</a:t>
            </a:r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N=36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）</a:t>
            </a:r>
            <a:endParaRPr lang="en-US" altLang="ja-JP" sz="10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Median; NE</a:t>
            </a: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95%CI; 7.80-NE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C1F2D1A-73A2-9D2B-359B-3A1FE6083FFE}"/>
              </a:ext>
            </a:extLst>
          </p:cNvPr>
          <p:cNvSpPr txBox="1"/>
          <p:nvPr/>
        </p:nvSpPr>
        <p:spPr>
          <a:xfrm>
            <a:off x="3358820" y="2133328"/>
            <a:ext cx="15536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High </a:t>
            </a:r>
            <a:r>
              <a:rPr lang="en-US" altLang="ja-JP" sz="10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（</a:t>
            </a:r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N=44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）</a:t>
            </a:r>
            <a:endParaRPr lang="en-US" altLang="ja-JP" sz="10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Median; 4.85 year</a:t>
            </a: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95%CI; 3.52-NE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5F58D23-1FBC-391F-5358-9662332F5054}"/>
              </a:ext>
            </a:extLst>
          </p:cNvPr>
          <p:cNvSpPr txBox="1"/>
          <p:nvPr/>
        </p:nvSpPr>
        <p:spPr>
          <a:xfrm>
            <a:off x="5017555" y="917282"/>
            <a:ext cx="11063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84.9% (5year)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FCD4A5D-3B24-3211-2819-9CB33A9A4A2E}"/>
              </a:ext>
            </a:extLst>
          </p:cNvPr>
          <p:cNvSpPr txBox="1"/>
          <p:nvPr/>
        </p:nvSpPr>
        <p:spPr>
          <a:xfrm>
            <a:off x="5017555" y="1716904"/>
            <a:ext cx="11063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47.2% (5year)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13D33B2-AC5F-DECE-C311-9256DF5D083C}"/>
              </a:ext>
            </a:extLst>
          </p:cNvPr>
          <p:cNvSpPr txBox="1"/>
          <p:nvPr/>
        </p:nvSpPr>
        <p:spPr>
          <a:xfrm>
            <a:off x="1798729" y="3291830"/>
            <a:ext cx="17651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NE; Not Estimable</a:t>
            </a:r>
          </a:p>
          <a:p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CI; confidence intervals</a:t>
            </a:r>
            <a:endParaRPr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5B69EE9-9509-FC0B-3C8F-EA618738E57F}"/>
              </a:ext>
            </a:extLst>
          </p:cNvPr>
          <p:cNvSpPr txBox="1"/>
          <p:nvPr/>
        </p:nvSpPr>
        <p:spPr>
          <a:xfrm rot="16200000">
            <a:off x="-97717" y="2073670"/>
            <a:ext cx="251302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endParaRPr kumimoji="1" lang="en-US" altLang="ja-JP" sz="14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r"/>
            <a:r>
              <a:rPr lang="en-US" altLang="ja-JP" sz="14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Overall survival rate (%)</a:t>
            </a:r>
            <a:endParaRPr kumimoji="1" lang="en-US" altLang="ja-JP" sz="14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235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D130D-4A8E-93AC-1D9F-07050F243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A78F01CE-F0CF-3117-A6C6-270F41A06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161" y="708570"/>
            <a:ext cx="5325023" cy="3525866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50F9C2D-CF58-250D-955F-CB1B8F7C3477}"/>
              </a:ext>
            </a:extLst>
          </p:cNvPr>
          <p:cNvSpPr txBox="1"/>
          <p:nvPr/>
        </p:nvSpPr>
        <p:spPr>
          <a:xfrm>
            <a:off x="1204895" y="794782"/>
            <a:ext cx="50368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100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04DB7B6-EBF5-6455-8566-B4E323BE76D0}"/>
              </a:ext>
            </a:extLst>
          </p:cNvPr>
          <p:cNvSpPr txBox="1"/>
          <p:nvPr/>
        </p:nvSpPr>
        <p:spPr>
          <a:xfrm>
            <a:off x="1358428" y="1316047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8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1FAE346-EA49-B752-7298-B5CD95DFADB3}"/>
              </a:ext>
            </a:extLst>
          </p:cNvPr>
          <p:cNvSpPr txBox="1"/>
          <p:nvPr/>
        </p:nvSpPr>
        <p:spPr>
          <a:xfrm>
            <a:off x="1358428" y="1892111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60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A331F64-516D-D56F-355F-B23E6875A896}"/>
              </a:ext>
            </a:extLst>
          </p:cNvPr>
          <p:cNvSpPr txBox="1"/>
          <p:nvPr/>
        </p:nvSpPr>
        <p:spPr>
          <a:xfrm>
            <a:off x="1358428" y="2450966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4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28255BB-DBDE-1C3B-6451-ECB98B4A8DA6}"/>
              </a:ext>
            </a:extLst>
          </p:cNvPr>
          <p:cNvSpPr txBox="1"/>
          <p:nvPr/>
        </p:nvSpPr>
        <p:spPr>
          <a:xfrm>
            <a:off x="1356827" y="3027030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20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0906CAC-E983-5647-4E3C-CB0D0DED162A}"/>
              </a:ext>
            </a:extLst>
          </p:cNvPr>
          <p:cNvSpPr txBox="1"/>
          <p:nvPr/>
        </p:nvSpPr>
        <p:spPr>
          <a:xfrm>
            <a:off x="1356827" y="3557508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0646FF2-2F38-30FD-32E9-BEE0EC56BB54}"/>
              </a:ext>
            </a:extLst>
          </p:cNvPr>
          <p:cNvSpPr txBox="1"/>
          <p:nvPr/>
        </p:nvSpPr>
        <p:spPr>
          <a:xfrm>
            <a:off x="1367717" y="451950"/>
            <a:ext cx="442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(</a:t>
            </a:r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%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)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6870500-E953-7076-3B90-55005D6EC096}"/>
              </a:ext>
            </a:extLst>
          </p:cNvPr>
          <p:cNvSpPr/>
          <p:nvPr/>
        </p:nvSpPr>
        <p:spPr>
          <a:xfrm>
            <a:off x="1774660" y="727027"/>
            <a:ext cx="4318000" cy="12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EC3532E-22C2-6FE3-CDE5-F0BA05568C1D}"/>
              </a:ext>
            </a:extLst>
          </p:cNvPr>
          <p:cNvSpPr/>
          <p:nvPr/>
        </p:nvSpPr>
        <p:spPr>
          <a:xfrm>
            <a:off x="5940152" y="722617"/>
            <a:ext cx="165172" cy="29656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9EFE6F5-9EC6-986A-D78E-EDD80F9917DF}"/>
              </a:ext>
            </a:extLst>
          </p:cNvPr>
          <p:cNvSpPr txBox="1"/>
          <p:nvPr/>
        </p:nvSpPr>
        <p:spPr>
          <a:xfrm>
            <a:off x="5097093" y="3246561"/>
            <a:ext cx="7761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p=0.0026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B6B43D5-82BB-5DC0-6AA1-86F40444491F}"/>
              </a:ext>
            </a:extLst>
          </p:cNvPr>
          <p:cNvSpPr txBox="1"/>
          <p:nvPr/>
        </p:nvSpPr>
        <p:spPr>
          <a:xfrm>
            <a:off x="3270" y="123478"/>
            <a:ext cx="27685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Figure S2B</a:t>
            </a:r>
            <a:endParaRPr lang="ja-JP" altLang="en-US" sz="2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C2450F9-E085-6494-53FD-D4D2F197C157}"/>
              </a:ext>
            </a:extLst>
          </p:cNvPr>
          <p:cNvSpPr txBox="1"/>
          <p:nvPr/>
        </p:nvSpPr>
        <p:spPr>
          <a:xfrm>
            <a:off x="179512" y="4304668"/>
            <a:ext cx="8498993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Figure S2B.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Kaplan–Meier analysis of overall survival in patients with diabetes mellitus (DM+), stratified by PET-</a:t>
            </a:r>
            <a:r>
              <a:rPr kumimoji="1" lang="en-US" altLang="ja-JP" sz="12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.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Among patients with diabetes mellitus, those with high PET-</a:t>
            </a:r>
            <a:r>
              <a:rPr kumimoji="1" lang="en-US" altLang="ja-JP" sz="12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(≥4.0, n = 34) had significantly worse overall survival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compared to those with low PET-</a:t>
            </a:r>
            <a:r>
              <a:rPr kumimoji="1" lang="en-US" altLang="ja-JP" sz="12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(&lt;4.0, n = 18) (p = 0.0059).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2577619-CF73-1452-3E78-11D19C2A545C}"/>
              </a:ext>
            </a:extLst>
          </p:cNvPr>
          <p:cNvSpPr txBox="1"/>
          <p:nvPr/>
        </p:nvSpPr>
        <p:spPr>
          <a:xfrm>
            <a:off x="2966066" y="3939902"/>
            <a:ext cx="25912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Years after hepatic resection</a:t>
            </a:r>
            <a:endParaRPr lang="ja-JP" altLang="en-US" sz="14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E944D0A-D6F7-928B-78DA-BC162BAA00FA}"/>
              </a:ext>
            </a:extLst>
          </p:cNvPr>
          <p:cNvSpPr txBox="1"/>
          <p:nvPr/>
        </p:nvSpPr>
        <p:spPr>
          <a:xfrm>
            <a:off x="5018800" y="627834"/>
            <a:ext cx="10294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100% (5year)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02897B5-9384-43A0-6D21-D5791C24ADA3}"/>
              </a:ext>
            </a:extLst>
          </p:cNvPr>
          <p:cNvSpPr txBox="1"/>
          <p:nvPr/>
        </p:nvSpPr>
        <p:spPr>
          <a:xfrm>
            <a:off x="5018800" y="1427456"/>
            <a:ext cx="11063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51.4% (5year)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E024BD0-D1C5-E3CF-CDE3-CD948E8AA9AB}"/>
              </a:ext>
            </a:extLst>
          </p:cNvPr>
          <p:cNvSpPr txBox="1"/>
          <p:nvPr/>
        </p:nvSpPr>
        <p:spPr>
          <a:xfrm>
            <a:off x="3362810" y="371589"/>
            <a:ext cx="15247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Low </a:t>
            </a:r>
            <a:r>
              <a:rPr lang="en-US" altLang="ja-JP" sz="10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（</a:t>
            </a:r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N=18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）</a:t>
            </a:r>
            <a:endParaRPr lang="en-US" altLang="ja-JP" sz="10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Median; NE</a:t>
            </a: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95%CI; 8.53-NE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7DCFC7A-766A-9654-E936-29428B6B25CD}"/>
              </a:ext>
            </a:extLst>
          </p:cNvPr>
          <p:cNvSpPr txBox="1"/>
          <p:nvPr/>
        </p:nvSpPr>
        <p:spPr>
          <a:xfrm>
            <a:off x="3465170" y="2244186"/>
            <a:ext cx="15536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High </a:t>
            </a:r>
            <a:r>
              <a:rPr lang="en-US" altLang="ja-JP" sz="10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（</a:t>
            </a:r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N=34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）</a:t>
            </a:r>
            <a:endParaRPr lang="en-US" altLang="ja-JP" sz="10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Median; 5.08</a:t>
            </a: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95%CI; 4.97-9.58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8559FF6-0426-02E9-40C7-31B7140EB49E}"/>
              </a:ext>
            </a:extLst>
          </p:cNvPr>
          <p:cNvSpPr txBox="1"/>
          <p:nvPr/>
        </p:nvSpPr>
        <p:spPr>
          <a:xfrm>
            <a:off x="1763688" y="3292991"/>
            <a:ext cx="17651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NE; Not Estimable</a:t>
            </a:r>
          </a:p>
          <a:p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CI; confidence intervals</a:t>
            </a:r>
            <a:endParaRPr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71C7658-04F1-8A9D-91D0-3256C069C6C8}"/>
              </a:ext>
            </a:extLst>
          </p:cNvPr>
          <p:cNvSpPr txBox="1"/>
          <p:nvPr/>
        </p:nvSpPr>
        <p:spPr>
          <a:xfrm rot="16200000">
            <a:off x="-97717" y="2073670"/>
            <a:ext cx="251302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endParaRPr kumimoji="1" lang="en-US" altLang="ja-JP" sz="14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r"/>
            <a:r>
              <a:rPr lang="en-US" altLang="ja-JP" sz="14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Overall survival rate (%)</a:t>
            </a:r>
            <a:endParaRPr kumimoji="1" lang="en-US" altLang="ja-JP" sz="14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77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326A6-93B0-B521-7EE6-1280642E2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D76B277-0D61-5088-11A6-D3AFBBF4E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574933"/>
            <a:ext cx="5317214" cy="352069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5F161C3-ACA4-7525-7980-726F718DDB35}"/>
              </a:ext>
            </a:extLst>
          </p:cNvPr>
          <p:cNvSpPr txBox="1"/>
          <p:nvPr/>
        </p:nvSpPr>
        <p:spPr>
          <a:xfrm>
            <a:off x="3025836" y="3795886"/>
            <a:ext cx="25912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Years after hepatic resection</a:t>
            </a:r>
            <a:endParaRPr lang="ja-JP" altLang="en-US" sz="14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39F19B7-93D7-B0E6-D2FA-048E2AFFC473}"/>
              </a:ext>
            </a:extLst>
          </p:cNvPr>
          <p:cNvSpPr txBox="1"/>
          <p:nvPr/>
        </p:nvSpPr>
        <p:spPr>
          <a:xfrm>
            <a:off x="1268472" y="648720"/>
            <a:ext cx="50368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100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2EDC1F1-051C-3A4B-8314-2FCB55A9D949}"/>
              </a:ext>
            </a:extLst>
          </p:cNvPr>
          <p:cNvSpPr txBox="1"/>
          <p:nvPr/>
        </p:nvSpPr>
        <p:spPr>
          <a:xfrm>
            <a:off x="1422005" y="1169985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8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E35EFDF-834B-42B5-1DB5-98C9AA1324F0}"/>
              </a:ext>
            </a:extLst>
          </p:cNvPr>
          <p:cNvSpPr txBox="1"/>
          <p:nvPr/>
        </p:nvSpPr>
        <p:spPr>
          <a:xfrm>
            <a:off x="1422005" y="1746049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60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D1F8BFA-58EA-ABEA-077A-83C0E4F72C51}"/>
              </a:ext>
            </a:extLst>
          </p:cNvPr>
          <p:cNvSpPr txBox="1"/>
          <p:nvPr/>
        </p:nvSpPr>
        <p:spPr>
          <a:xfrm>
            <a:off x="1422005" y="2304904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4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1DD9E85-669C-6232-B2BC-A608A824429A}"/>
              </a:ext>
            </a:extLst>
          </p:cNvPr>
          <p:cNvSpPr txBox="1"/>
          <p:nvPr/>
        </p:nvSpPr>
        <p:spPr>
          <a:xfrm>
            <a:off x="1420404" y="2880968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20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76CD6F8-E9F2-A085-71EF-0227151B445B}"/>
              </a:ext>
            </a:extLst>
          </p:cNvPr>
          <p:cNvSpPr txBox="1"/>
          <p:nvPr/>
        </p:nvSpPr>
        <p:spPr>
          <a:xfrm>
            <a:off x="1420404" y="3411446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F519E13-2707-B360-416E-70A2F53D7D55}"/>
              </a:ext>
            </a:extLst>
          </p:cNvPr>
          <p:cNvSpPr txBox="1"/>
          <p:nvPr/>
        </p:nvSpPr>
        <p:spPr>
          <a:xfrm>
            <a:off x="1431294" y="305888"/>
            <a:ext cx="442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(</a:t>
            </a:r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%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)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E73BD63-C8A1-EFE7-AB2A-38BFDD152837}"/>
              </a:ext>
            </a:extLst>
          </p:cNvPr>
          <p:cNvSpPr txBox="1"/>
          <p:nvPr/>
        </p:nvSpPr>
        <p:spPr>
          <a:xfrm rot="16200000">
            <a:off x="-97717" y="2073670"/>
            <a:ext cx="251302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endParaRPr kumimoji="1" lang="en-US" altLang="ja-JP" sz="14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r"/>
            <a:r>
              <a:rPr lang="en-US" altLang="ja-JP" sz="14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Overall survival rate (%)</a:t>
            </a:r>
            <a:endParaRPr kumimoji="1" lang="en-US" altLang="ja-JP" sz="14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26AAAE80-10B0-F909-8073-C432E9710A94}"/>
              </a:ext>
            </a:extLst>
          </p:cNvPr>
          <p:cNvSpPr/>
          <p:nvPr/>
        </p:nvSpPr>
        <p:spPr>
          <a:xfrm>
            <a:off x="1851248" y="555526"/>
            <a:ext cx="4318000" cy="1320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11887C5F-ED46-2C2C-CCB7-90DDCDEF584F}"/>
              </a:ext>
            </a:extLst>
          </p:cNvPr>
          <p:cNvSpPr/>
          <p:nvPr/>
        </p:nvSpPr>
        <p:spPr>
          <a:xfrm>
            <a:off x="6084168" y="567498"/>
            <a:ext cx="114168" cy="29656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1521687-1D77-E440-2043-D2166CA19D23}"/>
              </a:ext>
            </a:extLst>
          </p:cNvPr>
          <p:cNvSpPr txBox="1"/>
          <p:nvPr/>
        </p:nvSpPr>
        <p:spPr>
          <a:xfrm>
            <a:off x="5153221" y="3142578"/>
            <a:ext cx="8531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p = 0.0003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6DD1F75-09A3-3E1A-56E7-83EC9D063A3B}"/>
              </a:ext>
            </a:extLst>
          </p:cNvPr>
          <p:cNvSpPr txBox="1"/>
          <p:nvPr/>
        </p:nvSpPr>
        <p:spPr>
          <a:xfrm>
            <a:off x="3270" y="123478"/>
            <a:ext cx="27685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Figure S3A</a:t>
            </a:r>
            <a:endParaRPr lang="ja-JP" altLang="en-US" sz="2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A551B39-4C62-F6D9-B7A1-08F25C971962}"/>
              </a:ext>
            </a:extLst>
          </p:cNvPr>
          <p:cNvSpPr txBox="1"/>
          <p:nvPr/>
        </p:nvSpPr>
        <p:spPr>
          <a:xfrm>
            <a:off x="179512" y="4304668"/>
            <a:ext cx="8627234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Figure S3A.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Kaplan–Meier analysis of overall survival in patients with solitary hepatocellular carcinoma (HCC) stratified by PET-</a:t>
            </a:r>
            <a:r>
              <a:rPr kumimoji="1" lang="en-US" altLang="ja-JP" sz="12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.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Among patients with solitary HCC, those with high PET-</a:t>
            </a:r>
            <a:r>
              <a:rPr kumimoji="1" lang="en-US" altLang="ja-JP" sz="12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(≥4.0, n = 47) had significantly worse overall survival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compared to those with low PET-</a:t>
            </a:r>
            <a:r>
              <a:rPr kumimoji="1" lang="en-US" altLang="ja-JP" sz="12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(&lt;4.0, n = </a:t>
            </a:r>
            <a:r>
              <a:rPr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59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) (p = 0.0003).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4DFCE35-61AE-98C9-82F2-AB41F2A1E51B}"/>
              </a:ext>
            </a:extLst>
          </p:cNvPr>
          <p:cNvSpPr txBox="1"/>
          <p:nvPr/>
        </p:nvSpPr>
        <p:spPr>
          <a:xfrm>
            <a:off x="5065498" y="648720"/>
            <a:ext cx="11063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90.2% (5year)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1BC4624-AC4C-0CE7-9DA5-C47135E2220A}"/>
              </a:ext>
            </a:extLst>
          </p:cNvPr>
          <p:cNvSpPr txBox="1"/>
          <p:nvPr/>
        </p:nvSpPr>
        <p:spPr>
          <a:xfrm>
            <a:off x="5055241" y="1267128"/>
            <a:ext cx="11063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54.1% (5year)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57E7DBF-04E2-58BC-0DF4-866A182CF222}"/>
              </a:ext>
            </a:extLst>
          </p:cNvPr>
          <p:cNvSpPr txBox="1"/>
          <p:nvPr/>
        </p:nvSpPr>
        <p:spPr>
          <a:xfrm>
            <a:off x="3450244" y="400361"/>
            <a:ext cx="15247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Low </a:t>
            </a:r>
            <a:r>
              <a:rPr lang="en-US" altLang="ja-JP" sz="10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（</a:t>
            </a:r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N=47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）</a:t>
            </a:r>
            <a:endParaRPr lang="en-US" altLang="ja-JP" sz="10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Median; NE</a:t>
            </a: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95%CI; NE-NE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D9834C0-FEA5-19BB-D3C9-B0B1366F4868}"/>
              </a:ext>
            </a:extLst>
          </p:cNvPr>
          <p:cNvSpPr txBox="1"/>
          <p:nvPr/>
        </p:nvSpPr>
        <p:spPr>
          <a:xfrm>
            <a:off x="2994030" y="2160188"/>
            <a:ext cx="15536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High </a:t>
            </a:r>
            <a:r>
              <a:rPr lang="en-US" altLang="ja-JP" sz="10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（</a:t>
            </a:r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N=59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）</a:t>
            </a:r>
            <a:endParaRPr lang="en-US" altLang="ja-JP" sz="10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Median; 5.35</a:t>
            </a: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95%CI; 4.38-9.58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BFEDF7-DD68-AF5F-B4A3-06AC63DC4F29}"/>
              </a:ext>
            </a:extLst>
          </p:cNvPr>
          <p:cNvSpPr txBox="1"/>
          <p:nvPr/>
        </p:nvSpPr>
        <p:spPr>
          <a:xfrm>
            <a:off x="1832761" y="3130005"/>
            <a:ext cx="17651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NE; Not Estimable</a:t>
            </a:r>
          </a:p>
          <a:p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CI; confidence intervals</a:t>
            </a:r>
            <a:endParaRPr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361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CCF4B-81A3-BA5A-51A8-B3DB4FAAA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C880922F-293C-B178-06F7-6A1EAB7F0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495" y="532121"/>
            <a:ext cx="5401707" cy="357664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B730536-4A40-6CBB-0B7A-F41833464FA7}"/>
              </a:ext>
            </a:extLst>
          </p:cNvPr>
          <p:cNvSpPr txBox="1"/>
          <p:nvPr/>
        </p:nvSpPr>
        <p:spPr>
          <a:xfrm>
            <a:off x="3025836" y="3795886"/>
            <a:ext cx="25912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Years after hepatic resection</a:t>
            </a:r>
            <a:endParaRPr lang="ja-JP" altLang="en-US" sz="14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3B00500-441A-77B3-5783-3EA7522F36AA}"/>
              </a:ext>
            </a:extLst>
          </p:cNvPr>
          <p:cNvSpPr txBox="1"/>
          <p:nvPr/>
        </p:nvSpPr>
        <p:spPr>
          <a:xfrm>
            <a:off x="1268472" y="648720"/>
            <a:ext cx="50368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100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819E988-3F09-6E06-A482-8E35E5088054}"/>
              </a:ext>
            </a:extLst>
          </p:cNvPr>
          <p:cNvSpPr txBox="1"/>
          <p:nvPr/>
        </p:nvSpPr>
        <p:spPr>
          <a:xfrm>
            <a:off x="1422005" y="1169985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8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CFB75DF-625F-9E80-ED6A-F32238177772}"/>
              </a:ext>
            </a:extLst>
          </p:cNvPr>
          <p:cNvSpPr txBox="1"/>
          <p:nvPr/>
        </p:nvSpPr>
        <p:spPr>
          <a:xfrm>
            <a:off x="1422005" y="1746049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60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9D07388-F45D-646D-056E-D0E63BDAAD33}"/>
              </a:ext>
            </a:extLst>
          </p:cNvPr>
          <p:cNvSpPr txBox="1"/>
          <p:nvPr/>
        </p:nvSpPr>
        <p:spPr>
          <a:xfrm>
            <a:off x="1422005" y="2304904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4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DDF84B0-FE8C-30EA-96C0-AA3B818C4D4E}"/>
              </a:ext>
            </a:extLst>
          </p:cNvPr>
          <p:cNvSpPr txBox="1"/>
          <p:nvPr/>
        </p:nvSpPr>
        <p:spPr>
          <a:xfrm>
            <a:off x="1420404" y="2880968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20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E097746-859E-687F-69F0-13CF86AE323D}"/>
              </a:ext>
            </a:extLst>
          </p:cNvPr>
          <p:cNvSpPr txBox="1"/>
          <p:nvPr/>
        </p:nvSpPr>
        <p:spPr>
          <a:xfrm>
            <a:off x="1420404" y="3411446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7944891-48B9-6D57-BEDE-BDB6CA8BC5B3}"/>
              </a:ext>
            </a:extLst>
          </p:cNvPr>
          <p:cNvSpPr txBox="1"/>
          <p:nvPr/>
        </p:nvSpPr>
        <p:spPr>
          <a:xfrm>
            <a:off x="1431294" y="305888"/>
            <a:ext cx="442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(</a:t>
            </a:r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%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)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5D8E6A0B-6049-66E2-85DE-7C20DF842DAD}"/>
              </a:ext>
            </a:extLst>
          </p:cNvPr>
          <p:cNvSpPr/>
          <p:nvPr/>
        </p:nvSpPr>
        <p:spPr>
          <a:xfrm>
            <a:off x="1851248" y="555526"/>
            <a:ext cx="4318000" cy="1320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3215AE67-7256-CF60-3F51-70E73D7A269A}"/>
              </a:ext>
            </a:extLst>
          </p:cNvPr>
          <p:cNvSpPr/>
          <p:nvPr/>
        </p:nvSpPr>
        <p:spPr>
          <a:xfrm>
            <a:off x="6112164" y="591404"/>
            <a:ext cx="114168" cy="29656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B6E965F-93F6-594F-39B5-F96D32B0F719}"/>
              </a:ext>
            </a:extLst>
          </p:cNvPr>
          <p:cNvSpPr txBox="1"/>
          <p:nvPr/>
        </p:nvSpPr>
        <p:spPr>
          <a:xfrm>
            <a:off x="5153221" y="3142578"/>
            <a:ext cx="8531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p = 0.0027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9ED953C-BA7C-684C-04D2-28A633AC4E8E}"/>
              </a:ext>
            </a:extLst>
          </p:cNvPr>
          <p:cNvSpPr txBox="1"/>
          <p:nvPr/>
        </p:nvSpPr>
        <p:spPr>
          <a:xfrm>
            <a:off x="3270" y="123478"/>
            <a:ext cx="27685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Figure S3B</a:t>
            </a:r>
            <a:endParaRPr lang="ja-JP" altLang="en-US" sz="2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76AE92A-355B-6BB3-4A80-C1C1A3A89A7F}"/>
              </a:ext>
            </a:extLst>
          </p:cNvPr>
          <p:cNvSpPr txBox="1"/>
          <p:nvPr/>
        </p:nvSpPr>
        <p:spPr>
          <a:xfrm>
            <a:off x="179512" y="4304668"/>
            <a:ext cx="8190063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Figure S3B.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Kaplan–Meier analysis of </a:t>
            </a:r>
            <a:r>
              <a:rPr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r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ecurrence-free survival in patients with solitary hepatocellular carcinoma (HCC) stratified by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PET-</a:t>
            </a:r>
            <a:r>
              <a:rPr kumimoji="1" lang="en-US" altLang="ja-JP" sz="12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. Among patients with solitary HCC, those with high PET-</a:t>
            </a:r>
            <a:r>
              <a:rPr kumimoji="1" lang="en-US" altLang="ja-JP" sz="12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(≥4.0, n = 47) had significantly worse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r</a:t>
            </a:r>
            <a:r>
              <a:rPr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ecurrence-free survival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compared to those with low PET-</a:t>
            </a:r>
            <a:r>
              <a:rPr kumimoji="1" lang="en-US" altLang="ja-JP" sz="12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(&lt;4.0, n = </a:t>
            </a:r>
            <a:r>
              <a:rPr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59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) (p = 0.0003).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136A0FD-355B-D031-10FD-013F9A3B19B4}"/>
              </a:ext>
            </a:extLst>
          </p:cNvPr>
          <p:cNvSpPr txBox="1"/>
          <p:nvPr/>
        </p:nvSpPr>
        <p:spPr>
          <a:xfrm>
            <a:off x="5041969" y="1204027"/>
            <a:ext cx="11063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63.3% (5year)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44CF743-DD61-6BF8-364A-3CEB814861CE}"/>
              </a:ext>
            </a:extLst>
          </p:cNvPr>
          <p:cNvSpPr txBox="1"/>
          <p:nvPr/>
        </p:nvSpPr>
        <p:spPr>
          <a:xfrm>
            <a:off x="5041969" y="2029407"/>
            <a:ext cx="11063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37.5% (5year)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028DFFA-2206-EA04-909C-E6F2111A2D80}"/>
              </a:ext>
            </a:extLst>
          </p:cNvPr>
          <p:cNvSpPr txBox="1"/>
          <p:nvPr/>
        </p:nvSpPr>
        <p:spPr>
          <a:xfrm>
            <a:off x="3446138" y="636804"/>
            <a:ext cx="15247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Low </a:t>
            </a:r>
            <a:r>
              <a:rPr lang="en-US" altLang="ja-JP" sz="10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（</a:t>
            </a:r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N=47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）</a:t>
            </a:r>
            <a:endParaRPr lang="en-US" altLang="ja-JP" sz="10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Median; NE</a:t>
            </a: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95%CI; 4.05-NE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5851CA2-259A-A173-B3A5-E33841F8FCD9}"/>
              </a:ext>
            </a:extLst>
          </p:cNvPr>
          <p:cNvSpPr txBox="1"/>
          <p:nvPr/>
        </p:nvSpPr>
        <p:spPr>
          <a:xfrm>
            <a:off x="2970220" y="2463582"/>
            <a:ext cx="15536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High </a:t>
            </a:r>
            <a:r>
              <a:rPr lang="en-US" altLang="ja-JP" sz="1000" dirty="0" err="1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SUVmax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（</a:t>
            </a:r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N=59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）</a:t>
            </a:r>
            <a:endParaRPr lang="en-US" altLang="ja-JP" sz="10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Median; 2.56</a:t>
            </a: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95%CI; 1.28-NE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AD77FB4-47DB-5EED-8289-DDF0C49D0F49}"/>
              </a:ext>
            </a:extLst>
          </p:cNvPr>
          <p:cNvSpPr txBox="1"/>
          <p:nvPr/>
        </p:nvSpPr>
        <p:spPr>
          <a:xfrm>
            <a:off x="1832761" y="3130005"/>
            <a:ext cx="17651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NE; Not Estimable</a:t>
            </a:r>
          </a:p>
          <a:p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CI; confidence intervals</a:t>
            </a:r>
            <a:endParaRPr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670794F-8CF8-CED4-96ED-A62CBF28B23C}"/>
              </a:ext>
            </a:extLst>
          </p:cNvPr>
          <p:cNvSpPr txBox="1"/>
          <p:nvPr/>
        </p:nvSpPr>
        <p:spPr>
          <a:xfrm rot="16200000">
            <a:off x="-218051" y="1992705"/>
            <a:ext cx="279510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endParaRPr kumimoji="1" lang="en-US" altLang="ja-JP" sz="14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r"/>
            <a:r>
              <a:rPr lang="en-US" altLang="ja-JP" sz="14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Recurrence-free survival rate(%)</a:t>
            </a:r>
            <a:endParaRPr kumimoji="1" lang="en-US" altLang="ja-JP" sz="14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727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3BFB3-D769-89A1-949F-CC874C78C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92F31BAF-9FB3-8391-F5DD-E4993E034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301" y="581227"/>
            <a:ext cx="5301459" cy="3510263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F8FBB87-A412-B484-9B47-D33A5AF2D72E}"/>
              </a:ext>
            </a:extLst>
          </p:cNvPr>
          <p:cNvSpPr txBox="1"/>
          <p:nvPr/>
        </p:nvSpPr>
        <p:spPr>
          <a:xfrm>
            <a:off x="6766521" y="200679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ja-JP" altLang="en-US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1D0AA4C-B214-0A0E-A24A-61956E4EE778}"/>
              </a:ext>
            </a:extLst>
          </p:cNvPr>
          <p:cNvSpPr txBox="1"/>
          <p:nvPr/>
        </p:nvSpPr>
        <p:spPr>
          <a:xfrm>
            <a:off x="1268472" y="648720"/>
            <a:ext cx="50368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100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B2F2A2C-BFBB-4AED-9B5B-4C8CE8033545}"/>
              </a:ext>
            </a:extLst>
          </p:cNvPr>
          <p:cNvSpPr txBox="1"/>
          <p:nvPr/>
        </p:nvSpPr>
        <p:spPr>
          <a:xfrm>
            <a:off x="1422005" y="1169985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8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9DEE586-7091-CBFF-D567-066335693F3E}"/>
              </a:ext>
            </a:extLst>
          </p:cNvPr>
          <p:cNvSpPr txBox="1"/>
          <p:nvPr/>
        </p:nvSpPr>
        <p:spPr>
          <a:xfrm>
            <a:off x="1422005" y="1746049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60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3CA2FB8-F53C-B8A3-E6D7-A89AFD7A9731}"/>
              </a:ext>
            </a:extLst>
          </p:cNvPr>
          <p:cNvSpPr txBox="1"/>
          <p:nvPr/>
        </p:nvSpPr>
        <p:spPr>
          <a:xfrm>
            <a:off x="1422005" y="2304904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4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CBB62EE-3DD6-9C6D-962A-08E11139CA7D}"/>
              </a:ext>
            </a:extLst>
          </p:cNvPr>
          <p:cNvSpPr txBox="1"/>
          <p:nvPr/>
        </p:nvSpPr>
        <p:spPr>
          <a:xfrm>
            <a:off x="1420404" y="2880968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20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448FC4-DD05-2A81-6991-C36E3571FF6B}"/>
              </a:ext>
            </a:extLst>
          </p:cNvPr>
          <p:cNvSpPr txBox="1"/>
          <p:nvPr/>
        </p:nvSpPr>
        <p:spPr>
          <a:xfrm>
            <a:off x="1420404" y="3411446"/>
            <a:ext cx="350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0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2A4F987-5A55-D7A1-898C-2721E1E37A7D}"/>
              </a:ext>
            </a:extLst>
          </p:cNvPr>
          <p:cNvSpPr txBox="1"/>
          <p:nvPr/>
        </p:nvSpPr>
        <p:spPr>
          <a:xfrm>
            <a:off x="1431294" y="305888"/>
            <a:ext cx="442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(</a:t>
            </a:r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%</a:t>
            </a:r>
            <a:r>
              <a:rPr kumimoji="1"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)</a:t>
            </a:r>
            <a:endParaRPr kumimoji="1" lang="ja-JP" altLang="en-US" sz="1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57A72F6-A2FA-9359-75D4-11FDFCDEDE49}"/>
              </a:ext>
            </a:extLst>
          </p:cNvPr>
          <p:cNvSpPr/>
          <p:nvPr/>
        </p:nvSpPr>
        <p:spPr>
          <a:xfrm>
            <a:off x="1851248" y="567498"/>
            <a:ext cx="4318000" cy="1320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B283FD2-6C44-7D02-54F9-E9599D24033E}"/>
              </a:ext>
            </a:extLst>
          </p:cNvPr>
          <p:cNvSpPr/>
          <p:nvPr/>
        </p:nvSpPr>
        <p:spPr>
          <a:xfrm>
            <a:off x="6101848" y="567498"/>
            <a:ext cx="244730" cy="29656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C8C51D9-80CE-D9C5-F372-6D0AB5D54420}"/>
              </a:ext>
            </a:extLst>
          </p:cNvPr>
          <p:cNvSpPr txBox="1"/>
          <p:nvPr/>
        </p:nvSpPr>
        <p:spPr>
          <a:xfrm>
            <a:off x="5094940" y="3103669"/>
            <a:ext cx="7761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p&lt;0.0001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E230226-C286-0163-CFC6-45EB916B8A09}"/>
              </a:ext>
            </a:extLst>
          </p:cNvPr>
          <p:cNvSpPr txBox="1"/>
          <p:nvPr/>
        </p:nvSpPr>
        <p:spPr>
          <a:xfrm>
            <a:off x="3025836" y="3795886"/>
            <a:ext cx="25912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Years after hepatic resection</a:t>
            </a:r>
            <a:endParaRPr lang="ja-JP" altLang="en-US" sz="14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67B9891-A3D7-82B7-40EE-BF218B64A524}"/>
              </a:ext>
            </a:extLst>
          </p:cNvPr>
          <p:cNvSpPr txBox="1"/>
          <p:nvPr/>
        </p:nvSpPr>
        <p:spPr>
          <a:xfrm>
            <a:off x="3270" y="123478"/>
            <a:ext cx="27685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1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Figure S4</a:t>
            </a:r>
            <a:endParaRPr lang="ja-JP" altLang="en-US" sz="210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925ED7A-ADB4-79E7-D54B-A1B412C7B542}"/>
              </a:ext>
            </a:extLst>
          </p:cNvPr>
          <p:cNvSpPr txBox="1"/>
          <p:nvPr/>
        </p:nvSpPr>
        <p:spPr>
          <a:xfrm>
            <a:off x="179512" y="4304668"/>
            <a:ext cx="8385629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Figure S4.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Kaplan–Meier analysis of overall survival according to the presence of microscopic vascular invasion (mvi).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Patients with mvi-positive tumors (n = 45) had significantly worse overall survival compared to those without mvi (n = 91)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(p </a:t>
            </a:r>
            <a:r>
              <a:rPr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&lt;</a:t>
            </a:r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0.0001).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F41BAEE-4ED4-5DE6-5FB8-B74889A39D65}"/>
              </a:ext>
            </a:extLst>
          </p:cNvPr>
          <p:cNvSpPr txBox="1"/>
          <p:nvPr/>
        </p:nvSpPr>
        <p:spPr>
          <a:xfrm>
            <a:off x="5017555" y="917282"/>
            <a:ext cx="11063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78.8% (5year)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159BCCE-A8CD-59EE-BD1B-32631EC04C02}"/>
              </a:ext>
            </a:extLst>
          </p:cNvPr>
          <p:cNvSpPr txBox="1"/>
          <p:nvPr/>
        </p:nvSpPr>
        <p:spPr>
          <a:xfrm>
            <a:off x="5017555" y="1716904"/>
            <a:ext cx="11063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 38.2% (5year)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E03624E-CE2A-0A57-C790-2979DAC3A833}"/>
              </a:ext>
            </a:extLst>
          </p:cNvPr>
          <p:cNvSpPr txBox="1"/>
          <p:nvPr/>
        </p:nvSpPr>
        <p:spPr>
          <a:xfrm>
            <a:off x="3888348" y="479733"/>
            <a:ext cx="11063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mvi -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（</a:t>
            </a:r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N=91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）</a:t>
            </a:r>
            <a:endParaRPr lang="en-US" altLang="ja-JP" sz="10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Median; NE</a:t>
            </a: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95%CI; 7.81-NE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50B0F0D-7E1D-E1CC-257F-269C3E4D0ED5}"/>
              </a:ext>
            </a:extLst>
          </p:cNvPr>
          <p:cNvSpPr txBox="1"/>
          <p:nvPr/>
        </p:nvSpPr>
        <p:spPr>
          <a:xfrm>
            <a:off x="3212420" y="2304904"/>
            <a:ext cx="11753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mvi +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（</a:t>
            </a:r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N=45</a:t>
            </a:r>
            <a:r>
              <a:rPr lang="ja-JP" altLang="en-US" sz="100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）</a:t>
            </a:r>
            <a:endParaRPr lang="en-US" altLang="ja-JP" sz="10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Median; 4.21</a:t>
            </a:r>
          </a:p>
          <a:p>
            <a:pPr algn="ctr"/>
            <a:r>
              <a:rPr lang="en-US" altLang="ja-JP" sz="10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95%CI; 2.00-7.73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5446510-654E-E1BB-8E31-7D65D7AF4C14}"/>
              </a:ext>
            </a:extLst>
          </p:cNvPr>
          <p:cNvSpPr txBox="1"/>
          <p:nvPr/>
        </p:nvSpPr>
        <p:spPr>
          <a:xfrm>
            <a:off x="1835696" y="3148975"/>
            <a:ext cx="17651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NE; Not Estimable</a:t>
            </a:r>
          </a:p>
          <a:p>
            <a:r>
              <a:rPr lang="en-US" altLang="ja-JP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CI; confidence intervals</a:t>
            </a:r>
            <a:endParaRPr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91A0B3F-38F9-370B-BCC9-E043A9FEF912}"/>
              </a:ext>
            </a:extLst>
          </p:cNvPr>
          <p:cNvSpPr txBox="1"/>
          <p:nvPr/>
        </p:nvSpPr>
        <p:spPr>
          <a:xfrm rot="16200000">
            <a:off x="-97717" y="2073670"/>
            <a:ext cx="251302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endParaRPr kumimoji="1" lang="en-US" altLang="ja-JP" sz="14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  <a:p>
            <a:pPr algn="r"/>
            <a:r>
              <a:rPr lang="en-US" altLang="ja-JP" sz="1400" dirty="0"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Overall survival rate (%)</a:t>
            </a:r>
            <a:endParaRPr kumimoji="1" lang="en-US" altLang="ja-JP" sz="1400" dirty="0"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719815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二外科色">
      <a:dk1>
        <a:srgbClr val="000000"/>
      </a:dk1>
      <a:lt1>
        <a:srgbClr val="FFFFFF"/>
      </a:lt1>
      <a:dk2>
        <a:srgbClr val="1F497D"/>
      </a:dk2>
      <a:lt2>
        <a:srgbClr val="F3DC79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60694</TotalTime>
  <Words>729</Words>
  <Application>Microsoft Macintosh PowerPoint</Application>
  <PresentationFormat>画面に合わせる (16:9)</PresentationFormat>
  <Paragraphs>162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9" baseType="lpstr">
      <vt:lpstr>Arial</vt:lpstr>
      <vt:lpstr>Calibri</vt:lpstr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surg2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栗原 健</dc:creator>
  <cp:lastModifiedBy>ISHIKAWA TAKUMA</cp:lastModifiedBy>
  <cp:revision>276</cp:revision>
  <cp:lastPrinted>2024-04-18T22:44:53Z</cp:lastPrinted>
  <dcterms:created xsi:type="dcterms:W3CDTF">2015-02-12T10:02:12Z</dcterms:created>
  <dcterms:modified xsi:type="dcterms:W3CDTF">2025-12-12T01:24:02Z</dcterms:modified>
</cp:coreProperties>
</file>