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</p:sldIdLst>
  <p:sldSz cx="9906000" cy="6858000" type="A4"/>
  <p:notesSz cx="6742113" cy="98726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32" autoAdjust="0"/>
    <p:restoredTop sz="94660"/>
  </p:normalViewPr>
  <p:slideViewPr>
    <p:cSldViewPr>
      <p:cViewPr varScale="1">
        <p:scale>
          <a:sx n="115" d="100"/>
          <a:sy n="115" d="100"/>
        </p:scale>
        <p:origin x="1422" y="10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AKAGI\Desktop\&#30772;&#39592;&#32048;&#32990;(RAW)%20real-time%20PCR\ERN%20&#30772;&#39592;&#32048;&#32990;(RAW)%20real-time%20PCR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AKAGI\Desktop\&#30772;&#39592;&#32048;&#32990;(RAW)%20real-time%20PCR\ERN%20&#30772;&#39592;&#32048;&#32990;(RAW)%20real-time%20PCR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AKAGI\Desktop\&#30772;&#39592;&#32048;&#32990;(RAW)%20real-time%20PCR\ERN%20&#30772;&#39592;&#32048;&#32990;(RAW)%20real-time%20PCR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AKAGI\Desktop\&#30772;&#39592;&#32048;&#32990;(RAW)%20real-time%20PCR\ERN%20&#30772;&#39592;&#32048;&#32990;(RAW)%20real-time%20PCR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akagi\Desktop\&#36786;&#22823;\in%20vitro\Osteoclast%20(OC)\TRAP\20151008(RAW%204days)\RAW(TRAP&#26579;&#33394;%204days)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AKAGI\Desktop\&#30772;&#39592;&#32048;&#32990;(RAW)%20real-time%20PCR\ERN%20&#30772;&#39592;&#32048;&#32990;(RAW)%20real-time%20PCR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AKAGI\Desktop\&#30772;&#39592;&#32048;&#32990;(RAW)%20real-time%20PCR\ERN%20&#30772;&#39592;&#32048;&#32990;(RAW)%20real-time%20PC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7"/>
    </mc:Choice>
    <mc:Fallback>
      <c:style val="1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69544903468739"/>
          <c:y val="0.12395438940583628"/>
          <c:w val="0.84001049294917129"/>
          <c:h val="0.73755996305318183"/>
        </c:manualLayout>
      </c:layout>
      <c:barChart>
        <c:barDir val="col"/>
        <c:grouping val="clustered"/>
        <c:varyColors val="0"/>
        <c:ser>
          <c:idx val="3"/>
          <c:order val="0"/>
          <c:tx>
            <c:v>1</c:v>
          </c:tx>
          <c:spPr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91DE-4167-A876-B53E58757CC4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91DE-4167-A876-B53E58757CC4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4-91DE-4167-A876-B53E58757CC4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6-91DE-4167-A876-B53E58757CC4}"/>
              </c:ext>
            </c:extLst>
          </c:dPt>
          <c:dLbls>
            <c:dLbl>
              <c:idx val="0"/>
              <c:layout>
                <c:manualLayout>
                  <c:x val="-1.9550342130986932E-3"/>
                  <c:y val="-6.7340067340067337E-3"/>
                </c:manualLayout>
              </c:layout>
              <c:tx>
                <c:rich>
                  <a:bodyPr/>
                  <a:lstStyle/>
                  <a:p>
                    <a:pPr>
                      <a:defRPr sz="1200"/>
                    </a:pPr>
                    <a:r>
                      <a:rPr lang="en-US" alt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</a:t>
                    </a:r>
                    <a:endParaRPr lang="en-US" altLang="en-US" sz="120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1DE-4167-A876-B53E58757CC4}"/>
                </c:ext>
              </c:extLst>
            </c:dLbl>
            <c:dLbl>
              <c:idx val="1"/>
              <c:layout>
                <c:manualLayout>
                  <c:x val="1.9698889292862612E-3"/>
                  <c:y val="-3.8231589226546799E-2"/>
                </c:manualLayout>
              </c:layout>
              <c:tx>
                <c:rich>
                  <a:bodyPr/>
                  <a:lstStyle/>
                  <a:p>
                    <a:pPr>
                      <a:defRPr sz="1200"/>
                    </a:pPr>
                    <a:r>
                      <a:rPr lang="en-US" altLang="en-US" sz="1200"/>
                      <a:t>a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1DE-4167-A876-B53E58757CC4}"/>
                </c:ext>
              </c:extLst>
            </c:dLbl>
            <c:dLbl>
              <c:idx val="2"/>
              <c:layout>
                <c:manualLayout>
                  <c:x val="0"/>
                  <c:y val="-5.387205387205387E-2"/>
                </c:manualLayout>
              </c:layout>
              <c:tx>
                <c:rich>
                  <a:bodyPr/>
                  <a:lstStyle/>
                  <a:p>
                    <a:pPr>
                      <a:defRPr sz="1200"/>
                    </a:pPr>
                    <a:r>
                      <a:rPr lang="en-US" altLang="en-US" sz="1200"/>
                      <a:t>a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91DE-4167-A876-B53E58757CC4}"/>
                </c:ext>
              </c:extLst>
            </c:dLbl>
            <c:dLbl>
              <c:idx val="3"/>
              <c:layout>
                <c:manualLayout>
                  <c:x val="0"/>
                  <c:y val="-4.7138047138047139E-2"/>
                </c:manualLayout>
              </c:layout>
              <c:tx>
                <c:rich>
                  <a:bodyPr/>
                  <a:lstStyle/>
                  <a:p>
                    <a:pPr>
                      <a:defRPr sz="1200"/>
                    </a:pPr>
                    <a:r>
                      <a:rPr lang="en-US" sz="1200"/>
                      <a:t>b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91DE-4167-A876-B53E58757C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ERN!$D$120:$G$120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5.9520724381821868E-3</c:v>
                  </c:pt>
                  <c:pt idx="2">
                    <c:v>4.047345030748508E-2</c:v>
                  </c:pt>
                  <c:pt idx="3">
                    <c:v>1.3133946639998364E-2</c:v>
                  </c:pt>
                </c:numCache>
              </c:numRef>
            </c:plus>
            <c:minus>
              <c:numRef>
                <c:f>ERN!$D$120:$G$120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5.9520724381821868E-3</c:v>
                  </c:pt>
                  <c:pt idx="2">
                    <c:v>4.047345030748508E-2</c:v>
                  </c:pt>
                  <c:pt idx="3">
                    <c:v>1.3133946639998364E-2</c:v>
                  </c:pt>
                </c:numCache>
              </c:numRef>
            </c:minus>
          </c:errBars>
          <c:cat>
            <c:numRef>
              <c:f>ERN!$D$29:$G$29</c:f>
              <c:numCache>
                <c:formatCode>General</c:formatCode>
                <c:ptCount val="4"/>
                <c:pt idx="0">
                  <c:v>0</c:v>
                </c:pt>
                <c:pt idx="1">
                  <c:v>0.1</c:v>
                </c:pt>
                <c:pt idx="2">
                  <c:v>0.5</c:v>
                </c:pt>
                <c:pt idx="3">
                  <c:v>1</c:v>
                </c:pt>
              </c:numCache>
            </c:numRef>
          </c:cat>
          <c:val>
            <c:numRef>
              <c:f>ERN!$D$119:$G$119</c:f>
              <c:numCache>
                <c:formatCode>General</c:formatCode>
                <c:ptCount val="4"/>
                <c:pt idx="0">
                  <c:v>1</c:v>
                </c:pt>
                <c:pt idx="1">
                  <c:v>0.93379901028376444</c:v>
                </c:pt>
                <c:pt idx="2">
                  <c:v>0.91743275447866457</c:v>
                </c:pt>
                <c:pt idx="3">
                  <c:v>0.78417344112058174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1DE-4167-A876-B53E58757CC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50"/>
        <c:axId val="121108352"/>
        <c:axId val="121109888"/>
      </c:barChart>
      <c:catAx>
        <c:axId val="121108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ja-JP"/>
          </a:p>
        </c:txPr>
        <c:crossAx val="121109888"/>
        <c:crosses val="autoZero"/>
        <c:auto val="1"/>
        <c:lblAlgn val="ctr"/>
        <c:lblOffset val="100"/>
        <c:noMultiLvlLbl val="0"/>
      </c:catAx>
      <c:valAx>
        <c:axId val="121109888"/>
        <c:scaling>
          <c:orientation val="minMax"/>
          <c:max val="1.5"/>
          <c:min val="0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ja-JP"/>
          </a:p>
        </c:txPr>
        <c:crossAx val="121108352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000"/>
      </a:pPr>
      <a:endParaRPr lang="ja-JP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7"/>
    </mc:Choice>
    <mc:Fallback>
      <c:style val="1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69544903468739"/>
          <c:y val="0.12395438940583628"/>
          <c:w val="0.84001049294917129"/>
          <c:h val="0.73755996305318183"/>
        </c:manualLayout>
      </c:layout>
      <c:barChart>
        <c:barDir val="col"/>
        <c:grouping val="clustered"/>
        <c:varyColors val="0"/>
        <c:ser>
          <c:idx val="3"/>
          <c:order val="0"/>
          <c:tx>
            <c:v>1</c:v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505F-498C-B860-C6E46D5DF145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505F-498C-B860-C6E46D5DF145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4-505F-498C-B860-C6E46D5DF145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6-505F-498C-B860-C6E46D5DF145}"/>
              </c:ext>
            </c:extLst>
          </c:dPt>
          <c:dLbls>
            <c:dLbl>
              <c:idx val="0"/>
              <c:layout>
                <c:manualLayout>
                  <c:x val="-1.9550342130986932E-3"/>
                  <c:y val="-6.7340067340067337E-3"/>
                </c:manualLayout>
              </c:layout>
              <c:tx>
                <c:rich>
                  <a:bodyPr/>
                  <a:lstStyle/>
                  <a:p>
                    <a:pPr>
                      <a:defRPr sz="1200"/>
                    </a:pPr>
                    <a:r>
                      <a:rPr lang="en-US" alt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</a:t>
                    </a:r>
                    <a:endParaRPr lang="en-US" altLang="en-US" sz="120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05F-498C-B860-C6E46D5DF145}"/>
                </c:ext>
              </c:extLst>
            </c:dLbl>
            <c:dLbl>
              <c:idx val="1"/>
              <c:layout>
                <c:manualLayout>
                  <c:x val="0"/>
                  <c:y val="-4.1427926406505847E-2"/>
                </c:manualLayout>
              </c:layout>
              <c:tx>
                <c:rich>
                  <a:bodyPr/>
                  <a:lstStyle/>
                  <a:p>
                    <a:pPr>
                      <a:defRPr sz="1200"/>
                    </a:pPr>
                    <a:r>
                      <a:rPr lang="en-US" altLang="en-US" sz="1200"/>
                      <a:t>a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05F-498C-B860-C6E46D5DF145}"/>
                </c:ext>
              </c:extLst>
            </c:dLbl>
            <c:dLbl>
              <c:idx val="2"/>
              <c:layout>
                <c:manualLayout>
                  <c:x val="0"/>
                  <c:y val="-5.387205387205387E-2"/>
                </c:manualLayout>
              </c:layout>
              <c:tx>
                <c:rich>
                  <a:bodyPr/>
                  <a:lstStyle/>
                  <a:p>
                    <a:pPr>
                      <a:defRPr sz="1200"/>
                    </a:pPr>
                    <a:r>
                      <a:rPr lang="en-US" altLang="en-US" sz="1200"/>
                      <a:t>a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505F-498C-B860-C6E46D5DF145}"/>
                </c:ext>
              </c:extLst>
            </c:dLbl>
            <c:dLbl>
              <c:idx val="3"/>
              <c:layout>
                <c:manualLayout>
                  <c:x val="0"/>
                  <c:y val="-4.7138047138047139E-2"/>
                </c:manualLayout>
              </c:layout>
              <c:tx>
                <c:rich>
                  <a:bodyPr/>
                  <a:lstStyle/>
                  <a:p>
                    <a:pPr>
                      <a:defRPr sz="1200"/>
                    </a:pPr>
                    <a:r>
                      <a:rPr lang="en-US" altLang="en-US" sz="1200"/>
                      <a:t>a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505F-498C-B860-C6E46D5DF1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ERN!$D$92:$G$92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4.7371322342613986E-2</c:v>
                  </c:pt>
                  <c:pt idx="2">
                    <c:v>2.6774658740752307E-2</c:v>
                  </c:pt>
                  <c:pt idx="3">
                    <c:v>3.1123176506566111E-2</c:v>
                  </c:pt>
                </c:numCache>
              </c:numRef>
            </c:plus>
            <c:minus>
              <c:numRef>
                <c:f>ERN!$D$92:$G$92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4.7371322342613986E-2</c:v>
                  </c:pt>
                  <c:pt idx="2">
                    <c:v>2.6774658740752307E-2</c:v>
                  </c:pt>
                  <c:pt idx="3">
                    <c:v>3.1123176506566111E-2</c:v>
                  </c:pt>
                </c:numCache>
              </c:numRef>
            </c:minus>
          </c:errBars>
          <c:cat>
            <c:numRef>
              <c:f>ERN!$D$29:$G$29</c:f>
              <c:numCache>
                <c:formatCode>General</c:formatCode>
                <c:ptCount val="4"/>
                <c:pt idx="0">
                  <c:v>0</c:v>
                </c:pt>
                <c:pt idx="1">
                  <c:v>0.1</c:v>
                </c:pt>
                <c:pt idx="2">
                  <c:v>0.5</c:v>
                </c:pt>
                <c:pt idx="3">
                  <c:v>1</c:v>
                </c:pt>
              </c:numCache>
            </c:numRef>
          </c:cat>
          <c:val>
            <c:numRef>
              <c:f>ERN!$D$91:$G$91</c:f>
              <c:numCache>
                <c:formatCode>General</c:formatCode>
                <c:ptCount val="4"/>
                <c:pt idx="0">
                  <c:v>1</c:v>
                </c:pt>
                <c:pt idx="1">
                  <c:v>0.93081579895260769</c:v>
                </c:pt>
                <c:pt idx="2">
                  <c:v>0.9505881386346684</c:v>
                </c:pt>
                <c:pt idx="3">
                  <c:v>0.92562146437542847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05F-498C-B860-C6E46D5DF14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50"/>
        <c:axId val="120960512"/>
        <c:axId val="120962048"/>
      </c:barChart>
      <c:catAx>
        <c:axId val="120960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ja-JP"/>
          </a:p>
        </c:txPr>
        <c:crossAx val="120962048"/>
        <c:crosses val="autoZero"/>
        <c:auto val="1"/>
        <c:lblAlgn val="ctr"/>
        <c:lblOffset val="100"/>
        <c:noMultiLvlLbl val="0"/>
      </c:catAx>
      <c:valAx>
        <c:axId val="120962048"/>
        <c:scaling>
          <c:orientation val="minMax"/>
          <c:max val="1.5"/>
          <c:min val="0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ja-JP"/>
          </a:p>
        </c:txPr>
        <c:crossAx val="120960512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000"/>
      </a:pPr>
      <a:endParaRPr lang="ja-JP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7"/>
    </mc:Choice>
    <mc:Fallback>
      <c:style val="1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69544903468739"/>
          <c:y val="0.12395438940583628"/>
          <c:w val="0.84001049294917129"/>
          <c:h val="0.73755996305318183"/>
        </c:manualLayout>
      </c:layout>
      <c:barChart>
        <c:barDir val="col"/>
        <c:grouping val="clustered"/>
        <c:varyColors val="0"/>
        <c:ser>
          <c:idx val="3"/>
          <c:order val="0"/>
          <c:tx>
            <c:v>1</c:v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079B-4661-AC46-0916DF64185E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079B-4661-AC46-0916DF64185E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4-079B-4661-AC46-0916DF64185E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6-079B-4661-AC46-0916DF64185E}"/>
              </c:ext>
            </c:extLst>
          </c:dPt>
          <c:dLbls>
            <c:dLbl>
              <c:idx val="0"/>
              <c:layout>
                <c:manualLayout>
                  <c:x val="-1.9550342130986932E-3"/>
                  <c:y val="-6.7340067340067337E-3"/>
                </c:manualLayout>
              </c:layout>
              <c:tx>
                <c:rich>
                  <a:bodyPr/>
                  <a:lstStyle/>
                  <a:p>
                    <a:pPr>
                      <a:defRPr sz="1200"/>
                    </a:pPr>
                    <a:r>
                      <a:rPr lang="en-US" alt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</a:t>
                    </a:r>
                    <a:endParaRPr lang="en-US" altLang="en-US" sz="120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79B-4661-AC46-0916DF64185E}"/>
                </c:ext>
              </c:extLst>
            </c:dLbl>
            <c:dLbl>
              <c:idx val="1"/>
              <c:layout>
                <c:manualLayout>
                  <c:x val="0"/>
                  <c:y val="-4.4624273208623735E-2"/>
                </c:manualLayout>
              </c:layout>
              <c:tx>
                <c:rich>
                  <a:bodyPr/>
                  <a:lstStyle/>
                  <a:p>
                    <a:pPr>
                      <a:defRPr sz="1200"/>
                    </a:pPr>
                    <a:r>
                      <a:rPr lang="en-US" altLang="en-US" sz="1200"/>
                      <a:t>ab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79B-4661-AC46-0916DF64185E}"/>
                </c:ext>
              </c:extLst>
            </c:dLbl>
            <c:dLbl>
              <c:idx val="2"/>
              <c:layout>
                <c:manualLayout>
                  <c:x val="0"/>
                  <c:y val="-5.387205387205387E-2"/>
                </c:manualLayout>
              </c:layout>
              <c:tx>
                <c:rich>
                  <a:bodyPr/>
                  <a:lstStyle/>
                  <a:p>
                    <a:pPr>
                      <a:defRPr sz="1200"/>
                    </a:pPr>
                    <a:r>
                      <a:rPr lang="en-US" altLang="en-US" sz="1200"/>
                      <a:t>ab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079B-4661-AC46-0916DF64185E}"/>
                </c:ext>
              </c:extLst>
            </c:dLbl>
            <c:dLbl>
              <c:idx val="3"/>
              <c:layout>
                <c:manualLayout>
                  <c:x val="0"/>
                  <c:y val="-4.7138047138047139E-2"/>
                </c:manualLayout>
              </c:layout>
              <c:tx>
                <c:rich>
                  <a:bodyPr/>
                  <a:lstStyle/>
                  <a:p>
                    <a:pPr>
                      <a:defRPr sz="1200"/>
                    </a:pPr>
                    <a:r>
                      <a:rPr lang="en-US" sz="1200"/>
                      <a:t>b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079B-4661-AC46-0916DF6418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ERN!$D$176:$G$176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1.1591507974608771E-2</c:v>
                  </c:pt>
                  <c:pt idx="2">
                    <c:v>6.1661852503653018E-2</c:v>
                  </c:pt>
                  <c:pt idx="3">
                    <c:v>4.9516427079894787E-2</c:v>
                  </c:pt>
                </c:numCache>
              </c:numRef>
            </c:plus>
            <c:minus>
              <c:numRef>
                <c:f>ERN!$D$176:$G$176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1.1591507974608771E-2</c:v>
                  </c:pt>
                  <c:pt idx="2">
                    <c:v>6.1661852503653018E-2</c:v>
                  </c:pt>
                  <c:pt idx="3">
                    <c:v>4.9516427079894787E-2</c:v>
                  </c:pt>
                </c:numCache>
              </c:numRef>
            </c:minus>
          </c:errBars>
          <c:cat>
            <c:numRef>
              <c:f>ERN!$D$29:$G$29</c:f>
              <c:numCache>
                <c:formatCode>General</c:formatCode>
                <c:ptCount val="4"/>
                <c:pt idx="0">
                  <c:v>0</c:v>
                </c:pt>
                <c:pt idx="1">
                  <c:v>0.1</c:v>
                </c:pt>
                <c:pt idx="2">
                  <c:v>0.5</c:v>
                </c:pt>
                <c:pt idx="3">
                  <c:v>1</c:v>
                </c:pt>
              </c:numCache>
            </c:numRef>
          </c:cat>
          <c:val>
            <c:numRef>
              <c:f>ERN!$D$175:$G$175</c:f>
              <c:numCache>
                <c:formatCode>General</c:formatCode>
                <c:ptCount val="4"/>
                <c:pt idx="0">
                  <c:v>1</c:v>
                </c:pt>
                <c:pt idx="1">
                  <c:v>0.92175842612149239</c:v>
                </c:pt>
                <c:pt idx="2">
                  <c:v>0.90836537895384561</c:v>
                </c:pt>
                <c:pt idx="3">
                  <c:v>0.81672099383343211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79B-4661-AC46-0916DF64185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50"/>
        <c:axId val="120776576"/>
        <c:axId val="120778112"/>
      </c:barChart>
      <c:catAx>
        <c:axId val="120776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ja-JP"/>
          </a:p>
        </c:txPr>
        <c:crossAx val="120778112"/>
        <c:crosses val="autoZero"/>
        <c:auto val="1"/>
        <c:lblAlgn val="ctr"/>
        <c:lblOffset val="100"/>
        <c:noMultiLvlLbl val="0"/>
      </c:catAx>
      <c:valAx>
        <c:axId val="120778112"/>
        <c:scaling>
          <c:orientation val="minMax"/>
          <c:max val="1.5"/>
          <c:min val="0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ja-JP"/>
          </a:p>
        </c:txPr>
        <c:crossAx val="120776576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000"/>
      </a:pPr>
      <a:endParaRPr lang="ja-JP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7"/>
    </mc:Choice>
    <mc:Fallback>
      <c:style val="1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69544903468739"/>
          <c:y val="0.12395438940583628"/>
          <c:w val="0.84001049294917129"/>
          <c:h val="0.73755996305318183"/>
        </c:manualLayout>
      </c:layout>
      <c:barChart>
        <c:barDir val="col"/>
        <c:grouping val="clustered"/>
        <c:varyColors val="0"/>
        <c:ser>
          <c:idx val="3"/>
          <c:order val="0"/>
          <c:tx>
            <c:v>1</c:v>
          </c:tx>
          <c:spPr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588F-48F4-8443-E510532B123F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588F-48F4-8443-E510532B123F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4-588F-48F4-8443-E510532B123F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6-588F-48F4-8443-E510532B123F}"/>
              </c:ext>
            </c:extLst>
          </c:dPt>
          <c:dLbls>
            <c:dLbl>
              <c:idx val="0"/>
              <c:layout>
                <c:manualLayout>
                  <c:x val="-1.9550342130986932E-3"/>
                  <c:y val="-6.7340067340067337E-3"/>
                </c:manualLayout>
              </c:layout>
              <c:tx>
                <c:rich>
                  <a:bodyPr/>
                  <a:lstStyle/>
                  <a:p>
                    <a:pPr>
                      <a:defRPr sz="1200"/>
                    </a:pPr>
                    <a:r>
                      <a:rPr lang="en-US" alt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</a:t>
                    </a:r>
                    <a:endParaRPr lang="en-US" altLang="en-US" sz="120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88F-48F4-8443-E510532B123F}"/>
                </c:ext>
              </c:extLst>
            </c:dLbl>
            <c:dLbl>
              <c:idx val="1"/>
              <c:layout>
                <c:manualLayout>
                  <c:x val="0"/>
                  <c:y val="-6.060606060606067E-2"/>
                </c:manualLayout>
              </c:layout>
              <c:tx>
                <c:rich>
                  <a:bodyPr/>
                  <a:lstStyle/>
                  <a:p>
                    <a:pPr>
                      <a:defRPr sz="1200"/>
                    </a:pPr>
                    <a:r>
                      <a:rPr lang="en-US" altLang="en-US" sz="1200"/>
                      <a:t>a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88F-48F4-8443-E510532B123F}"/>
                </c:ext>
              </c:extLst>
            </c:dLbl>
            <c:dLbl>
              <c:idx val="2"/>
              <c:layout>
                <c:manualLayout>
                  <c:x val="0"/>
                  <c:y val="-5.387205387205387E-2"/>
                </c:manualLayout>
              </c:layout>
              <c:tx>
                <c:rich>
                  <a:bodyPr/>
                  <a:lstStyle/>
                  <a:p>
                    <a:pPr>
                      <a:defRPr sz="1200"/>
                    </a:pPr>
                    <a:r>
                      <a:rPr lang="en-US" altLang="en-US" sz="1200"/>
                      <a:t>a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588F-48F4-8443-E510532B123F}"/>
                </c:ext>
              </c:extLst>
            </c:dLbl>
            <c:dLbl>
              <c:idx val="3"/>
              <c:layout>
                <c:manualLayout>
                  <c:x val="0"/>
                  <c:y val="-4.7138047138047139E-2"/>
                </c:manualLayout>
              </c:layout>
              <c:tx>
                <c:rich>
                  <a:bodyPr/>
                  <a:lstStyle/>
                  <a:p>
                    <a:pPr>
                      <a:defRPr sz="1200"/>
                    </a:pPr>
                    <a:r>
                      <a:rPr lang="en-US" altLang="en-US" sz="1200"/>
                      <a:t>a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588F-48F4-8443-E510532B12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ERN!$D$148:$G$148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6.2244809090861816E-2</c:v>
                  </c:pt>
                  <c:pt idx="2">
                    <c:v>2.3883941321726748E-2</c:v>
                  </c:pt>
                  <c:pt idx="3">
                    <c:v>6.5432735278507015E-2</c:v>
                  </c:pt>
                </c:numCache>
              </c:numRef>
            </c:plus>
            <c:minus>
              <c:numRef>
                <c:f>ERN!$D$148:$G$148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6.2244809090861816E-2</c:v>
                  </c:pt>
                  <c:pt idx="2">
                    <c:v>2.3883941321726748E-2</c:v>
                  </c:pt>
                  <c:pt idx="3">
                    <c:v>6.5432735278507015E-2</c:v>
                  </c:pt>
                </c:numCache>
              </c:numRef>
            </c:minus>
          </c:errBars>
          <c:cat>
            <c:numRef>
              <c:f>ERN!$D$29:$G$29</c:f>
              <c:numCache>
                <c:formatCode>General</c:formatCode>
                <c:ptCount val="4"/>
                <c:pt idx="0">
                  <c:v>0</c:v>
                </c:pt>
                <c:pt idx="1">
                  <c:v>0.1</c:v>
                </c:pt>
                <c:pt idx="2">
                  <c:v>0.5</c:v>
                </c:pt>
                <c:pt idx="3">
                  <c:v>1</c:v>
                </c:pt>
              </c:numCache>
            </c:numRef>
          </c:cat>
          <c:val>
            <c:numRef>
              <c:f>ERN!$D$147:$G$147</c:f>
              <c:numCache>
                <c:formatCode>General</c:formatCode>
                <c:ptCount val="4"/>
                <c:pt idx="0">
                  <c:v>1</c:v>
                </c:pt>
                <c:pt idx="1">
                  <c:v>0.88502537766200151</c:v>
                </c:pt>
                <c:pt idx="2">
                  <c:v>0.94369408264487065</c:v>
                </c:pt>
                <c:pt idx="3">
                  <c:v>0.95961020431087307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88F-48F4-8443-E510532B123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50"/>
        <c:axId val="106403328"/>
        <c:axId val="106404864"/>
      </c:barChart>
      <c:catAx>
        <c:axId val="106403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ja-JP"/>
          </a:p>
        </c:txPr>
        <c:crossAx val="106404864"/>
        <c:crosses val="autoZero"/>
        <c:auto val="1"/>
        <c:lblAlgn val="ctr"/>
        <c:lblOffset val="100"/>
        <c:noMultiLvlLbl val="0"/>
      </c:catAx>
      <c:valAx>
        <c:axId val="106404864"/>
        <c:scaling>
          <c:orientation val="minMax"/>
          <c:max val="1.5"/>
          <c:min val="0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ja-JP"/>
          </a:p>
        </c:txPr>
        <c:crossAx val="106403328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000"/>
      </a:pPr>
      <a:endParaRPr lang="ja-JP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7"/>
    </mc:Choice>
    <mc:Fallback>
      <c:style val="1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69544903468739"/>
          <c:y val="0.12395438940583628"/>
          <c:w val="0.84001049294917129"/>
          <c:h val="0.73755996305318183"/>
        </c:manualLayout>
      </c:layout>
      <c:barChart>
        <c:barDir val="col"/>
        <c:grouping val="clustered"/>
        <c:varyColors val="0"/>
        <c:ser>
          <c:idx val="1"/>
          <c:order val="0"/>
          <c:tx>
            <c:v>1</c:v>
          </c:tx>
          <c:spPr>
            <a:solidFill>
              <a:schemeClr val="tx1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C5AB-4F07-86F5-AAA0BB4253B5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C5AB-4F07-86F5-AAA0BB4253B5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C5AB-4F07-86F5-AAA0BB4253B5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C5AB-4F07-86F5-AAA0BB4253B5}"/>
              </c:ext>
            </c:extLst>
          </c:dPt>
          <c:dPt>
            <c:idx val="4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C5AB-4F07-86F5-AAA0BB4253B5}"/>
              </c:ext>
            </c:extLst>
          </c:dPt>
          <c:dPt>
            <c:idx val="5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C5AB-4F07-86F5-AAA0BB4253B5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C5AB-4F07-86F5-AAA0BB4253B5}"/>
              </c:ext>
            </c:extLst>
          </c:dPt>
          <c:dLbls>
            <c:dLbl>
              <c:idx val="0"/>
              <c:layout>
                <c:manualLayout>
                  <c:x val="1.8264837555842584E-3"/>
                  <c:y val="-5.5494588937844962E-3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</a:t>
                    </a:r>
                    <a:endParaRPr lang="en-US" altLang="en-US" sz="120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5AB-4F07-86F5-AAA0BB4253B5}"/>
                </c:ext>
              </c:extLst>
            </c:dLbl>
            <c:dLbl>
              <c:idx val="1"/>
              <c:layout>
                <c:manualLayout>
                  <c:x val="0"/>
                  <c:y val="-3.3209169967138581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</a:t>
                    </a:r>
                    <a:endParaRPr lang="en-US" altLang="en-US" sz="120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5AB-4F07-86F5-AAA0BB4253B5}"/>
                </c:ext>
              </c:extLst>
            </c:dLbl>
            <c:dLbl>
              <c:idx val="2"/>
              <c:layout>
                <c:manualLayout>
                  <c:x val="1.8016316815209316E-3"/>
                  <c:y val="-3.0465880219927164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</a:t>
                    </a:r>
                    <a:endParaRPr lang="en-US" altLang="en-US" sz="120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C5AB-4F07-86F5-AAA0BB4253B5}"/>
                </c:ext>
              </c:extLst>
            </c:dLbl>
            <c:dLbl>
              <c:idx val="3"/>
              <c:layout>
                <c:manualLayout>
                  <c:x val="-6.6970297391499211E-17"/>
                  <c:y val="-3.02780117502526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</a:t>
                    </a:r>
                    <a:endParaRPr lang="en-US" altLang="en-US" sz="120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C5AB-4F07-86F5-AAA0BB4253B5}"/>
                </c:ext>
              </c:extLst>
            </c:dLbl>
            <c:dLbl>
              <c:idx val="4"/>
              <c:layout>
                <c:manualLayout>
                  <c:x val="0"/>
                  <c:y val="-3.6162337465883737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</a:t>
                    </a:r>
                    <a:endParaRPr lang="en-US" altLang="en-US" sz="120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C5AB-4F07-86F5-AAA0BB4253B5}"/>
                </c:ext>
              </c:extLst>
            </c:dLbl>
            <c:dLbl>
              <c:idx val="5"/>
              <c:layout>
                <c:manualLayout>
                  <c:x val="1.8140586977972472E-3"/>
                  <c:y val="-2.1476278778916568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b</a:t>
                    </a:r>
                    <a:endParaRPr lang="en-US" altLang="en-US" sz="120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C5AB-4F07-86F5-AAA0BB4253B5}"/>
                </c:ext>
              </c:extLst>
            </c:dLbl>
            <c:dLbl>
              <c:idx val="6"/>
              <c:layout>
                <c:manualLayout>
                  <c:x val="0"/>
                  <c:y val="-1.8730384715219494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000"/>
                      <a:t>c</a:t>
                    </a:r>
                    <a:endParaRPr lang="en-US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5AB-4F07-86F5-AAA0BB4253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'ERN 2h'!$B$38:$G$38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3.7412305442671703</c:v>
                  </c:pt>
                  <c:pt idx="2">
                    <c:v>7.3107604821705294</c:v>
                  </c:pt>
                  <c:pt idx="3">
                    <c:v>6.2001552552374708</c:v>
                  </c:pt>
                  <c:pt idx="4">
                    <c:v>6.888404820062191</c:v>
                  </c:pt>
                  <c:pt idx="5">
                    <c:v>5.5856960507692852</c:v>
                  </c:pt>
                </c:numCache>
              </c:numRef>
            </c:plus>
            <c:minus>
              <c:numRef>
                <c:f>'ERN 2h'!$B$38:$G$38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3.7412305442671703</c:v>
                  </c:pt>
                  <c:pt idx="2">
                    <c:v>7.3107604821705294</c:v>
                  </c:pt>
                  <c:pt idx="3">
                    <c:v>6.2001552552374708</c:v>
                  </c:pt>
                  <c:pt idx="4">
                    <c:v>6.888404820062191</c:v>
                  </c:pt>
                  <c:pt idx="5">
                    <c:v>5.5856960507692852</c:v>
                  </c:pt>
                </c:numCache>
              </c:numRef>
            </c:minus>
          </c:errBars>
          <c:cat>
            <c:numRef>
              <c:f>'ERN 2h'!$B$27:$G$27</c:f>
              <c:numCache>
                <c:formatCode>General</c:formatCode>
                <c:ptCount val="6"/>
                <c:pt idx="0">
                  <c:v>0</c:v>
                </c:pt>
                <c:pt idx="1">
                  <c:v>0.01</c:v>
                </c:pt>
                <c:pt idx="2">
                  <c:v>0.1</c:v>
                </c:pt>
                <c:pt idx="3">
                  <c:v>0.5</c:v>
                </c:pt>
                <c:pt idx="4">
                  <c:v>1</c:v>
                </c:pt>
                <c:pt idx="5">
                  <c:v>5</c:v>
                </c:pt>
              </c:numCache>
            </c:numRef>
          </c:cat>
          <c:val>
            <c:numRef>
              <c:f>'ERN 2h'!$B$37:$G$37</c:f>
              <c:numCache>
                <c:formatCode>0</c:formatCode>
                <c:ptCount val="6"/>
                <c:pt idx="0">
                  <c:v>100</c:v>
                </c:pt>
                <c:pt idx="1">
                  <c:v>97.838918156871372</c:v>
                </c:pt>
                <c:pt idx="2">
                  <c:v>97.345287632804087</c:v>
                </c:pt>
                <c:pt idx="3">
                  <c:v>109.81070745569096</c:v>
                </c:pt>
                <c:pt idx="4">
                  <c:v>110.01860427346064</c:v>
                </c:pt>
                <c:pt idx="5">
                  <c:v>67.170065680768673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5AB-4F07-86F5-AAA0BB4253B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50"/>
        <c:axId val="84809600"/>
        <c:axId val="84811136"/>
      </c:barChart>
      <c:catAx>
        <c:axId val="84809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ja-JP"/>
          </a:p>
        </c:txPr>
        <c:crossAx val="84811136"/>
        <c:crosses val="autoZero"/>
        <c:auto val="1"/>
        <c:lblAlgn val="ctr"/>
        <c:lblOffset val="100"/>
        <c:noMultiLvlLbl val="0"/>
      </c:catAx>
      <c:valAx>
        <c:axId val="84811136"/>
        <c:scaling>
          <c:orientation val="minMax"/>
          <c:max val="150"/>
          <c:min val="0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ja-JP"/>
          </a:p>
        </c:txPr>
        <c:crossAx val="848096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7"/>
    </mc:Choice>
    <mc:Fallback>
      <c:style val="1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69544903468739"/>
          <c:y val="0.12395438940583628"/>
          <c:w val="0.84001049294917129"/>
          <c:h val="0.73755996305318183"/>
        </c:manualLayout>
      </c:layout>
      <c:barChart>
        <c:barDir val="col"/>
        <c:grouping val="clustered"/>
        <c:varyColors val="0"/>
        <c:ser>
          <c:idx val="1"/>
          <c:order val="0"/>
          <c:tx>
            <c:v>1</c:v>
          </c:tx>
          <c:spPr>
            <a:solidFill>
              <a:schemeClr val="tx1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B387-4D9D-A658-F167C8C2A6DB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B387-4D9D-A658-F167C8C2A6DB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B387-4D9D-A658-F167C8C2A6DB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B387-4D9D-A658-F167C8C2A6DB}"/>
              </c:ext>
            </c:extLst>
          </c:dPt>
          <c:dPt>
            <c:idx val="4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B387-4D9D-A658-F167C8C2A6DB}"/>
              </c:ext>
            </c:extLst>
          </c:dPt>
          <c:dPt>
            <c:idx val="5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B387-4D9D-A658-F167C8C2A6DB}"/>
              </c:ext>
            </c:extLst>
          </c:dPt>
          <c:dLbls>
            <c:dLbl>
              <c:idx val="0"/>
              <c:layout>
                <c:manualLayout>
                  <c:x val="1.5394764957264957E-2"/>
                  <c:y val="-5.5494444444444445E-3"/>
                </c:manualLayout>
              </c:layout>
              <c:tx>
                <c:rich>
                  <a:bodyPr/>
                  <a:lstStyle/>
                  <a:p>
                    <a:pPr>
                      <a:defRPr sz="1000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altLang="en-US" sz="10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N.D.</a:t>
                    </a:r>
                    <a:endParaRPr lang="en-US" altLang="en-US" sz="100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387-4D9D-A658-F167C8C2A6DB}"/>
                </c:ext>
              </c:extLst>
            </c:dLbl>
            <c:dLbl>
              <c:idx val="1"/>
              <c:layout>
                <c:manualLayout>
                  <c:x val="0"/>
                  <c:y val="-3.0278011750252656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</a:t>
                    </a:r>
                    <a:endParaRPr lang="en-US" altLang="en-US" sz="120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387-4D9D-A658-F167C8C2A6DB}"/>
                </c:ext>
              </c:extLst>
            </c:dLbl>
            <c:dLbl>
              <c:idx val="2"/>
              <c:layout>
                <c:manualLayout>
                  <c:x val="-1.8264837555842584E-3"/>
                  <c:y val="-2.4222409400202125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ab</a:t>
                    </a:r>
                    <a:endParaRPr lang="en-US" altLang="en-US" sz="120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387-4D9D-A658-F167C8C2A6DB}"/>
                </c:ext>
              </c:extLst>
            </c:dLbl>
            <c:dLbl>
              <c:idx val="3"/>
              <c:layout>
                <c:manualLayout>
                  <c:x val="-6.6970297391499211E-17"/>
                  <c:y val="-3.02780117502526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bc</a:t>
                    </a:r>
                    <a:endParaRPr lang="en-US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B387-4D9D-A658-F167C8C2A6DB}"/>
                </c:ext>
              </c:extLst>
            </c:dLbl>
            <c:dLbl>
              <c:idx val="4"/>
              <c:layout>
                <c:manualLayout>
                  <c:x val="0"/>
                  <c:y val="-1.8166807050151591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</a:t>
                    </a:r>
                    <a:endParaRPr lang="en-US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B387-4D9D-A658-F167C8C2A6DB}"/>
                </c:ext>
              </c:extLst>
            </c:dLbl>
            <c:dLbl>
              <c:idx val="5"/>
              <c:layout>
                <c:manualLayout>
                  <c:x val="-1.3394059478299842E-16"/>
                  <c:y val="-1.2111204700101063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d</a:t>
                    </a:r>
                    <a:endParaRPr lang="en-US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B387-4D9D-A658-F167C8C2A6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'ERN (破骨細胞数)'!$C$46:$H$46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</c:v>
                  </c:pt>
                  <c:pt idx="2">
                    <c:v>3.1510670108306593</c:v>
                  </c:pt>
                  <c:pt idx="3">
                    <c:v>2.1622884114731002</c:v>
                  </c:pt>
                  <c:pt idx="4">
                    <c:v>1.9021399212016417</c:v>
                  </c:pt>
                  <c:pt idx="5">
                    <c:v>1.3541971404695041</c:v>
                  </c:pt>
                </c:numCache>
              </c:numRef>
            </c:plus>
            <c:minus>
              <c:numRef>
                <c:f>'ERN (破骨細胞数)'!$C$46:$H$46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</c:v>
                  </c:pt>
                  <c:pt idx="2">
                    <c:v>3.1510670108306593</c:v>
                  </c:pt>
                  <c:pt idx="3">
                    <c:v>2.1622884114731002</c:v>
                  </c:pt>
                  <c:pt idx="4">
                    <c:v>1.9021399212016417</c:v>
                  </c:pt>
                  <c:pt idx="5">
                    <c:v>1.3541971404695041</c:v>
                  </c:pt>
                </c:numCache>
              </c:numRef>
            </c:minus>
          </c:errBars>
          <c:cat>
            <c:numRef>
              <c:f>'ERN (破骨細胞数)'!$C$34:$H$34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0.01</c:v>
                </c:pt>
                <c:pt idx="3">
                  <c:v>0.1</c:v>
                </c:pt>
                <c:pt idx="4">
                  <c:v>0.5</c:v>
                </c:pt>
                <c:pt idx="5">
                  <c:v>1</c:v>
                </c:pt>
              </c:numCache>
            </c:numRef>
          </c:cat>
          <c:val>
            <c:numRef>
              <c:f>'ERN (破骨細胞数)'!$C$45:$H$45</c:f>
              <c:numCache>
                <c:formatCode>0.0</c:formatCode>
                <c:ptCount val="6"/>
                <c:pt idx="0">
                  <c:v>0</c:v>
                </c:pt>
                <c:pt idx="1">
                  <c:v>100</c:v>
                </c:pt>
                <c:pt idx="2">
                  <c:v>92.416452442159382</c:v>
                </c:pt>
                <c:pt idx="3">
                  <c:v>87.78920308483292</c:v>
                </c:pt>
                <c:pt idx="4">
                  <c:v>80.976863753213365</c:v>
                </c:pt>
                <c:pt idx="5">
                  <c:v>59.383033419023143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387-4D9D-A658-F167C8C2A6D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50"/>
        <c:axId val="537055176"/>
        <c:axId val="537055568"/>
      </c:barChart>
      <c:catAx>
        <c:axId val="537055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ja-JP"/>
          </a:p>
        </c:txPr>
        <c:crossAx val="537055568"/>
        <c:crosses val="autoZero"/>
        <c:auto val="1"/>
        <c:lblAlgn val="ctr"/>
        <c:lblOffset val="100"/>
        <c:noMultiLvlLbl val="0"/>
      </c:catAx>
      <c:valAx>
        <c:axId val="537055568"/>
        <c:scaling>
          <c:orientation val="minMax"/>
          <c:max val="120"/>
          <c:min val="0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ja-JP"/>
          </a:p>
        </c:txPr>
        <c:crossAx val="5370551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7"/>
    </mc:Choice>
    <mc:Fallback>
      <c:style val="1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69544903468739"/>
          <c:y val="0.12395438940583628"/>
          <c:w val="0.84001049294917129"/>
          <c:h val="0.73755996305318183"/>
        </c:manualLayout>
      </c:layout>
      <c:barChart>
        <c:barDir val="col"/>
        <c:grouping val="clustered"/>
        <c:varyColors val="0"/>
        <c:ser>
          <c:idx val="3"/>
          <c:order val="0"/>
          <c:tx>
            <c:v>1</c:v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838-4091-8DE5-D0CF39CA22BB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B838-4091-8DE5-D0CF39CA22BB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4-B838-4091-8DE5-D0CF39CA22BB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6-B838-4091-8DE5-D0CF39CA22BB}"/>
              </c:ext>
            </c:extLst>
          </c:dPt>
          <c:dLbls>
            <c:dLbl>
              <c:idx val="0"/>
              <c:layout>
                <c:manualLayout>
                  <c:x val="-1.9550342130986932E-3"/>
                  <c:y val="-6.7340067340067337E-3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</a:t>
                    </a:r>
                    <a:endParaRPr lang="en-US" altLang="en-US" sz="120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838-4091-8DE5-D0CF39CA22BB}"/>
                </c:ext>
              </c:extLst>
            </c:dLbl>
            <c:dLbl>
              <c:idx val="1"/>
              <c:layout>
                <c:manualLayout>
                  <c:x val="0"/>
                  <c:y val="-5.1016966812859686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200"/>
                      <a:t>a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838-4091-8DE5-D0CF39CA22BB}"/>
                </c:ext>
              </c:extLst>
            </c:dLbl>
            <c:dLbl>
              <c:idx val="2"/>
              <c:layout>
                <c:manualLayout>
                  <c:x val="0"/>
                  <c:y val="-5.387205387205387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200"/>
                      <a:t>a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B838-4091-8DE5-D0CF39CA22BB}"/>
                </c:ext>
              </c:extLst>
            </c:dLbl>
            <c:dLbl>
              <c:idx val="3"/>
              <c:layout>
                <c:manualLayout>
                  <c:x val="0"/>
                  <c:y val="-4.7138047138047139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200"/>
                      <a:t>a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B838-4091-8DE5-D0CF39CA22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ERN!$D$34:$G$34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3.4734306227167319E-2</c:v>
                  </c:pt>
                  <c:pt idx="2">
                    <c:v>3.1793362618461149E-2</c:v>
                  </c:pt>
                  <c:pt idx="3">
                    <c:v>6.8912487086342109E-2</c:v>
                  </c:pt>
                </c:numCache>
              </c:numRef>
            </c:plus>
            <c:minus>
              <c:numRef>
                <c:f>ERN!$D$34:$H$34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3.4734306227167319E-2</c:v>
                  </c:pt>
                  <c:pt idx="2">
                    <c:v>3.1793362618461149E-2</c:v>
                  </c:pt>
                  <c:pt idx="3">
                    <c:v>6.8912487086342109E-2</c:v>
                  </c:pt>
                </c:numCache>
              </c:numRef>
            </c:minus>
          </c:errBars>
          <c:cat>
            <c:numRef>
              <c:f>ERN!$D$29:$G$29</c:f>
              <c:numCache>
                <c:formatCode>General</c:formatCode>
                <c:ptCount val="4"/>
                <c:pt idx="0">
                  <c:v>0</c:v>
                </c:pt>
                <c:pt idx="1">
                  <c:v>0.1</c:v>
                </c:pt>
                <c:pt idx="2">
                  <c:v>0.5</c:v>
                </c:pt>
                <c:pt idx="3">
                  <c:v>1</c:v>
                </c:pt>
              </c:numCache>
            </c:numRef>
          </c:cat>
          <c:val>
            <c:numRef>
              <c:f>ERN!$D$33:$G$33</c:f>
              <c:numCache>
                <c:formatCode>General</c:formatCode>
                <c:ptCount val="4"/>
                <c:pt idx="0">
                  <c:v>1</c:v>
                </c:pt>
                <c:pt idx="1">
                  <c:v>0.89114898687404065</c:v>
                </c:pt>
                <c:pt idx="2">
                  <c:v>0.9986857386207193</c:v>
                </c:pt>
                <c:pt idx="3">
                  <c:v>1.0252332619309568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838-4091-8DE5-D0CF39CA22B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50"/>
        <c:axId val="108360064"/>
        <c:axId val="108361600"/>
      </c:barChart>
      <c:catAx>
        <c:axId val="108360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ja-JP"/>
          </a:p>
        </c:txPr>
        <c:crossAx val="108361600"/>
        <c:crosses val="autoZero"/>
        <c:auto val="1"/>
        <c:lblAlgn val="ctr"/>
        <c:lblOffset val="100"/>
        <c:noMultiLvlLbl val="0"/>
      </c:catAx>
      <c:valAx>
        <c:axId val="108361600"/>
        <c:scaling>
          <c:orientation val="minMax"/>
          <c:max val="1.5"/>
          <c:min val="0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ja-JP"/>
          </a:p>
        </c:txPr>
        <c:crossAx val="108360064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000"/>
      </a:pPr>
      <a:endParaRPr lang="ja-JP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7"/>
    </mc:Choice>
    <mc:Fallback>
      <c:style val="1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69544903468739"/>
          <c:y val="0.12395438940583628"/>
          <c:w val="0.84001049294917129"/>
          <c:h val="0.73755996305318183"/>
        </c:manualLayout>
      </c:layout>
      <c:barChart>
        <c:barDir val="col"/>
        <c:grouping val="clustered"/>
        <c:varyColors val="0"/>
        <c:ser>
          <c:idx val="3"/>
          <c:order val="0"/>
          <c:tx>
            <c:v>1</c:v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68AD-450C-B70C-CCB377BEE71A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68AD-450C-B70C-CCB377BEE71A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4-68AD-450C-B70C-CCB377BEE71A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6-68AD-450C-B70C-CCB377BEE71A}"/>
              </c:ext>
            </c:extLst>
          </c:dPt>
          <c:dLbls>
            <c:dLbl>
              <c:idx val="0"/>
              <c:layout>
                <c:manualLayout>
                  <c:x val="-1.9550342130986932E-3"/>
                  <c:y val="-6.7340067340067337E-3"/>
                </c:manualLayout>
              </c:layout>
              <c:tx>
                <c:rich>
                  <a:bodyPr/>
                  <a:lstStyle/>
                  <a:p>
                    <a:pPr>
                      <a:defRPr sz="1200"/>
                    </a:pPr>
                    <a:r>
                      <a:rPr lang="en-US" alt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</a:t>
                    </a:r>
                    <a:endParaRPr lang="en-US" altLang="en-US" sz="120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8AD-450C-B70C-CCB377BEE71A}"/>
                </c:ext>
              </c:extLst>
            </c:dLbl>
            <c:dLbl>
              <c:idx val="1"/>
              <c:layout>
                <c:manualLayout>
                  <c:x val="0"/>
                  <c:y val="-3.5035232802269958E-2"/>
                </c:manualLayout>
              </c:layout>
              <c:tx>
                <c:rich>
                  <a:bodyPr/>
                  <a:lstStyle/>
                  <a:p>
                    <a:pPr>
                      <a:defRPr sz="1200"/>
                    </a:pPr>
                    <a:r>
                      <a:rPr lang="en-US" altLang="en-US" sz="1200"/>
                      <a:t>a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68AD-450C-B70C-CCB377BEE71A}"/>
                </c:ext>
              </c:extLst>
            </c:dLbl>
            <c:dLbl>
              <c:idx val="2"/>
              <c:layout>
                <c:manualLayout>
                  <c:x val="0"/>
                  <c:y val="-5.387205387205387E-2"/>
                </c:manualLayout>
              </c:layout>
              <c:tx>
                <c:rich>
                  <a:bodyPr/>
                  <a:lstStyle/>
                  <a:p>
                    <a:pPr>
                      <a:defRPr sz="1200"/>
                    </a:pPr>
                    <a:r>
                      <a:rPr lang="en-US" altLang="en-US" sz="1200"/>
                      <a:t>a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68AD-450C-B70C-CCB377BEE71A}"/>
                </c:ext>
              </c:extLst>
            </c:dLbl>
            <c:dLbl>
              <c:idx val="3"/>
              <c:layout>
                <c:manualLayout>
                  <c:x val="0"/>
                  <c:y val="-4.7138047138047139E-2"/>
                </c:manualLayout>
              </c:layout>
              <c:tx>
                <c:rich>
                  <a:bodyPr/>
                  <a:lstStyle/>
                  <a:p>
                    <a:pPr>
                      <a:defRPr sz="1200"/>
                    </a:pPr>
                    <a:r>
                      <a:rPr lang="en-US" altLang="en-US" sz="1200"/>
                      <a:t>a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68AD-450C-B70C-CCB377BEE7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ERN!$D$62:$G$62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3.3034482336456762E-2</c:v>
                  </c:pt>
                  <c:pt idx="2">
                    <c:v>2.5114222909863822E-2</c:v>
                  </c:pt>
                  <c:pt idx="3">
                    <c:v>5.4536884846525593E-2</c:v>
                  </c:pt>
                </c:numCache>
              </c:numRef>
            </c:plus>
            <c:minus>
              <c:numRef>
                <c:f>ERN!$D$62:$G$62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3.3034482336456762E-2</c:v>
                  </c:pt>
                  <c:pt idx="2">
                    <c:v>2.5114222909863822E-2</c:v>
                  </c:pt>
                  <c:pt idx="3">
                    <c:v>5.4536884846525593E-2</c:v>
                  </c:pt>
                </c:numCache>
              </c:numRef>
            </c:minus>
          </c:errBars>
          <c:cat>
            <c:numRef>
              <c:f>ERN!$D$29:$G$29</c:f>
              <c:numCache>
                <c:formatCode>General</c:formatCode>
                <c:ptCount val="4"/>
                <c:pt idx="0">
                  <c:v>0</c:v>
                </c:pt>
                <c:pt idx="1">
                  <c:v>0.1</c:v>
                </c:pt>
                <c:pt idx="2">
                  <c:v>0.5</c:v>
                </c:pt>
                <c:pt idx="3">
                  <c:v>1</c:v>
                </c:pt>
              </c:numCache>
            </c:numRef>
          </c:cat>
          <c:val>
            <c:numRef>
              <c:f>ERN!$D$61:$G$61</c:f>
              <c:numCache>
                <c:formatCode>General</c:formatCode>
                <c:ptCount val="4"/>
                <c:pt idx="0">
                  <c:v>1</c:v>
                </c:pt>
                <c:pt idx="1">
                  <c:v>0.963658816279089</c:v>
                </c:pt>
                <c:pt idx="2">
                  <c:v>0.97255083441559853</c:v>
                </c:pt>
                <c:pt idx="3">
                  <c:v>1.055256203484243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8AD-450C-B70C-CCB377BEE71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50"/>
        <c:axId val="108565248"/>
        <c:axId val="108566784"/>
      </c:barChart>
      <c:catAx>
        <c:axId val="1085652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ja-JP"/>
          </a:p>
        </c:txPr>
        <c:crossAx val="108566784"/>
        <c:crosses val="autoZero"/>
        <c:auto val="1"/>
        <c:lblAlgn val="ctr"/>
        <c:lblOffset val="100"/>
        <c:noMultiLvlLbl val="0"/>
      </c:catAx>
      <c:valAx>
        <c:axId val="108566784"/>
        <c:scaling>
          <c:orientation val="minMax"/>
          <c:max val="1.5"/>
          <c:min val="0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ja-JP"/>
          </a:p>
        </c:txPr>
        <c:crossAx val="108565248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000"/>
      </a:pPr>
      <a:endParaRPr lang="ja-JP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1B89-3F9F-49E4-9F5F-D8D319603DC3}" type="datetimeFigureOut">
              <a:rPr kumimoji="1" lang="ja-JP" altLang="en-US" smtClean="0"/>
              <a:t>2021/6/21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72540-EA80-4684-9A68-BDE95CBF95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6027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1B89-3F9F-49E4-9F5F-D8D319603DC3}" type="datetimeFigureOut">
              <a:rPr kumimoji="1" lang="ja-JP" altLang="en-US" smtClean="0"/>
              <a:t>2021/6/21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72540-EA80-4684-9A68-BDE95CBF95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147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6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1B89-3F9F-49E4-9F5F-D8D319603DC3}" type="datetimeFigureOut">
              <a:rPr kumimoji="1" lang="ja-JP" altLang="en-US" smtClean="0"/>
              <a:t>2021/6/21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72540-EA80-4684-9A68-BDE95CBF95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0948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1B89-3F9F-49E4-9F5F-D8D319603DC3}" type="datetimeFigureOut">
              <a:rPr kumimoji="1" lang="ja-JP" altLang="en-US" smtClean="0"/>
              <a:t>2021/6/21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72540-EA80-4684-9A68-BDE95CBF95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8630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2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1B89-3F9F-49E4-9F5F-D8D319603DC3}" type="datetimeFigureOut">
              <a:rPr kumimoji="1" lang="ja-JP" altLang="en-US" smtClean="0"/>
              <a:t>2021/6/21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72540-EA80-4684-9A68-BDE95CBF95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5231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1B89-3F9F-49E4-9F5F-D8D319603DC3}" type="datetimeFigureOut">
              <a:rPr kumimoji="1" lang="ja-JP" altLang="en-US" smtClean="0"/>
              <a:t>2021/6/21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72540-EA80-4684-9A68-BDE95CBF95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6728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1B89-3F9F-49E4-9F5F-D8D319603DC3}" type="datetimeFigureOut">
              <a:rPr kumimoji="1" lang="ja-JP" altLang="en-US" smtClean="0"/>
              <a:t>2021/6/21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72540-EA80-4684-9A68-BDE95CBF95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5449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2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1B89-3F9F-49E4-9F5F-D8D319603DC3}" type="datetimeFigureOut">
              <a:rPr kumimoji="1" lang="ja-JP" altLang="en-US" smtClean="0"/>
              <a:t>2021/6/21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72540-EA80-4684-9A68-BDE95CBF95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5823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1B89-3F9F-49E4-9F5F-D8D319603DC3}" type="datetimeFigureOut">
              <a:rPr kumimoji="1" lang="ja-JP" altLang="en-US" smtClean="0"/>
              <a:t>2021/6/21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72540-EA80-4684-9A68-BDE95CBF95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729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1B89-3F9F-49E4-9F5F-D8D319603DC3}" type="datetimeFigureOut">
              <a:rPr kumimoji="1" lang="ja-JP" altLang="en-US" smtClean="0"/>
              <a:t>2021/6/21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72540-EA80-4684-9A68-BDE95CBF95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4892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1B89-3F9F-49E4-9F5F-D8D319603DC3}" type="datetimeFigureOut">
              <a:rPr kumimoji="1" lang="ja-JP" altLang="en-US" smtClean="0"/>
              <a:t>2021/6/21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72540-EA80-4684-9A68-BDE95CBF95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7193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2B1B89-3F9F-49E4-9F5F-D8D319603DC3}" type="datetimeFigureOut">
              <a:rPr kumimoji="1" lang="ja-JP" altLang="en-US" smtClean="0"/>
              <a:t>2021/6/21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72540-EA80-4684-9A68-BDE95CBF95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9379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tiff"/><Relationship Id="rId13" Type="http://schemas.openxmlformats.org/officeDocument/2006/relationships/image" Target="../media/image6.tiff"/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12" Type="http://schemas.openxmlformats.org/officeDocument/2006/relationships/image" Target="../media/image5.tif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11" Type="http://schemas.openxmlformats.org/officeDocument/2006/relationships/image" Target="../media/image4.jpeg"/><Relationship Id="rId5" Type="http://schemas.openxmlformats.org/officeDocument/2006/relationships/chart" Target="../charts/chart4.xml"/><Relationship Id="rId15" Type="http://schemas.openxmlformats.org/officeDocument/2006/relationships/chart" Target="../charts/chart8.xml"/><Relationship Id="rId10" Type="http://schemas.openxmlformats.org/officeDocument/2006/relationships/image" Target="../media/image3.jpeg"/><Relationship Id="rId4" Type="http://schemas.openxmlformats.org/officeDocument/2006/relationships/chart" Target="../charts/chart3.xml"/><Relationship Id="rId9" Type="http://schemas.openxmlformats.org/officeDocument/2006/relationships/image" Target="../media/image2.jpeg"/><Relationship Id="rId14" Type="http://schemas.openxmlformats.org/officeDocument/2006/relationships/chart" Target="../charts/char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9" name=" ">
            <a:extLst>
              <a:ext uri="{FF2B5EF4-FFF2-40B4-BE49-F238E27FC236}">
                <a16:creationId xmlns:a16="http://schemas.microsoft.com/office/drawing/2014/main" id="{9150964F-A377-47D7-9BE4-165F2CB764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4286712"/>
              </p:ext>
            </p:extLst>
          </p:nvPr>
        </p:nvGraphicFramePr>
        <p:xfrm>
          <a:off x="7724543" y="4823946"/>
          <a:ext cx="1620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8" name=" ">
            <a:extLst>
              <a:ext uri="{FF2B5EF4-FFF2-40B4-BE49-F238E27FC236}">
                <a16:creationId xmlns:a16="http://schemas.microsoft.com/office/drawing/2014/main" id="{B50E7CD8-C3E5-47FF-A7AB-C552865B1B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3541278"/>
              </p:ext>
            </p:extLst>
          </p:nvPr>
        </p:nvGraphicFramePr>
        <p:xfrm>
          <a:off x="5414408" y="4823946"/>
          <a:ext cx="1620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7" name=" ">
            <a:extLst>
              <a:ext uri="{FF2B5EF4-FFF2-40B4-BE49-F238E27FC236}">
                <a16:creationId xmlns:a16="http://schemas.microsoft.com/office/drawing/2014/main" id="{4A84B5E4-3F05-47A8-99C1-C85DEC5B3C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5665800"/>
              </p:ext>
            </p:extLst>
          </p:nvPr>
        </p:nvGraphicFramePr>
        <p:xfrm>
          <a:off x="7724543" y="2740587"/>
          <a:ext cx="1620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6" name=" ">
            <a:extLst>
              <a:ext uri="{FF2B5EF4-FFF2-40B4-BE49-F238E27FC236}">
                <a16:creationId xmlns:a16="http://schemas.microsoft.com/office/drawing/2014/main" id="{E08ACEAD-13F3-42F9-92D8-B643B10CEE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939005"/>
              </p:ext>
            </p:extLst>
          </p:nvPr>
        </p:nvGraphicFramePr>
        <p:xfrm>
          <a:off x="5414408" y="2740587"/>
          <a:ext cx="1620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446134" y="379185"/>
            <a:ext cx="4701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(A)</a:t>
            </a:r>
            <a:endParaRPr kumimoji="1" lang="ja-JP" altLang="en-US" sz="16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340405" y="561354"/>
            <a:ext cx="1151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/>
              <a:t>RAW264.7</a:t>
            </a: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88600" y="3765824"/>
            <a:ext cx="1151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/>
              <a:t>RAW264.7</a:t>
            </a:r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446134" y="2931019"/>
            <a:ext cx="4701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(B)</a:t>
            </a:r>
            <a:endParaRPr kumimoji="1" lang="ja-JP" altLang="en-US" sz="16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84119" y="2242378"/>
            <a:ext cx="9051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dirty="0"/>
              <a:t>ERN</a:t>
            </a:r>
            <a:r>
              <a:rPr kumimoji="1" lang="en-US" altLang="ja-JP" sz="1100" dirty="0"/>
              <a:t> (</a:t>
            </a:r>
            <a:r>
              <a:rPr kumimoji="1" lang="en-US" altLang="ja-JP" sz="1100" dirty="0" err="1"/>
              <a:t>μM</a:t>
            </a:r>
            <a:r>
              <a:rPr kumimoji="1" lang="en-US" altLang="ja-JP" sz="1100" dirty="0"/>
              <a:t>)</a:t>
            </a:r>
            <a:endParaRPr kumimoji="1" lang="ja-JP" altLang="en-US" sz="1100" dirty="0"/>
          </a:p>
        </p:txBody>
      </p:sp>
      <p:grpSp>
        <p:nvGrpSpPr>
          <p:cNvPr id="2" name="グループ化 1"/>
          <p:cNvGrpSpPr/>
          <p:nvPr/>
        </p:nvGrpSpPr>
        <p:grpSpPr>
          <a:xfrm>
            <a:off x="528397" y="3126708"/>
            <a:ext cx="3853334" cy="542055"/>
            <a:chOff x="713161" y="3249540"/>
            <a:chExt cx="3853334" cy="542055"/>
          </a:xfrm>
        </p:grpSpPr>
        <p:sp>
          <p:nvSpPr>
            <p:cNvPr id="58" name="テキスト ボックス 57"/>
            <p:cNvSpPr txBox="1"/>
            <p:nvPr/>
          </p:nvSpPr>
          <p:spPr>
            <a:xfrm>
              <a:off x="1424542" y="3514596"/>
              <a:ext cx="3947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dirty="0"/>
                <a:t>0</a:t>
              </a:r>
              <a:endParaRPr kumimoji="1" lang="ja-JP" altLang="en-US" sz="1200" dirty="0"/>
            </a:p>
          </p:txBody>
        </p:sp>
        <p:sp>
          <p:nvSpPr>
            <p:cNvPr id="60" name="テキスト ボックス 59"/>
            <p:cNvSpPr txBox="1"/>
            <p:nvPr/>
          </p:nvSpPr>
          <p:spPr>
            <a:xfrm>
              <a:off x="1969300" y="3514596"/>
              <a:ext cx="3947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dirty="0"/>
                <a:t>0</a:t>
              </a:r>
              <a:endParaRPr kumimoji="1" lang="ja-JP" altLang="en-US" sz="1200" dirty="0"/>
            </a:p>
          </p:txBody>
        </p:sp>
        <p:sp>
          <p:nvSpPr>
            <p:cNvPr id="61" name="テキスト ボックス 60"/>
            <p:cNvSpPr txBox="1"/>
            <p:nvPr/>
          </p:nvSpPr>
          <p:spPr>
            <a:xfrm>
              <a:off x="2424305" y="3514596"/>
              <a:ext cx="5756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dirty="0"/>
                <a:t>0.01</a:t>
              </a:r>
            </a:p>
          </p:txBody>
        </p:sp>
        <p:sp>
          <p:nvSpPr>
            <p:cNvPr id="62" name="テキスト ボックス 61"/>
            <p:cNvSpPr txBox="1"/>
            <p:nvPr/>
          </p:nvSpPr>
          <p:spPr>
            <a:xfrm>
              <a:off x="3010775" y="3514596"/>
              <a:ext cx="4757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dirty="0"/>
                <a:t>0.1</a:t>
              </a:r>
              <a:endParaRPr kumimoji="1" lang="ja-JP" altLang="en-US" sz="1200" dirty="0"/>
            </a:p>
          </p:txBody>
        </p:sp>
        <p:sp>
          <p:nvSpPr>
            <p:cNvPr id="68" name="テキスト ボックス 67"/>
            <p:cNvSpPr txBox="1"/>
            <p:nvPr/>
          </p:nvSpPr>
          <p:spPr>
            <a:xfrm>
              <a:off x="3546414" y="3514596"/>
              <a:ext cx="4757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dirty="0"/>
                <a:t>0.5</a:t>
              </a:r>
              <a:endParaRPr kumimoji="1" lang="ja-JP" altLang="en-US" sz="1200" dirty="0"/>
            </a:p>
          </p:txBody>
        </p:sp>
        <p:sp>
          <p:nvSpPr>
            <p:cNvPr id="69" name="テキスト ボックス 68"/>
            <p:cNvSpPr txBox="1"/>
            <p:nvPr/>
          </p:nvSpPr>
          <p:spPr>
            <a:xfrm>
              <a:off x="4090759" y="3514596"/>
              <a:ext cx="4757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200" dirty="0"/>
                <a:t>1</a:t>
              </a:r>
              <a:endParaRPr kumimoji="1" lang="ja-JP" altLang="en-US" sz="1200" dirty="0"/>
            </a:p>
          </p:txBody>
        </p:sp>
        <p:sp>
          <p:nvSpPr>
            <p:cNvPr id="70" name="テキスト ボックス 69"/>
            <p:cNvSpPr txBox="1"/>
            <p:nvPr/>
          </p:nvSpPr>
          <p:spPr>
            <a:xfrm>
              <a:off x="713161" y="3514596"/>
              <a:ext cx="9051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dirty="0"/>
                <a:t>ERN (</a:t>
              </a:r>
              <a:r>
                <a:rPr kumimoji="1" lang="en-US" altLang="ja-JP" sz="1200" dirty="0" err="1"/>
                <a:t>μM</a:t>
              </a:r>
              <a:r>
                <a:rPr kumimoji="1" lang="en-US" altLang="ja-JP" sz="1200" dirty="0"/>
                <a:t>)</a:t>
              </a:r>
              <a:endParaRPr kumimoji="1" lang="ja-JP" altLang="en-US" sz="1200" dirty="0"/>
            </a:p>
          </p:txBody>
        </p:sp>
        <p:cxnSp>
          <p:nvCxnSpPr>
            <p:cNvPr id="71" name="直線コネクタ 70"/>
            <p:cNvCxnSpPr/>
            <p:nvPr/>
          </p:nvCxnSpPr>
          <p:spPr>
            <a:xfrm>
              <a:off x="2158087" y="3512767"/>
              <a:ext cx="2174065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テキスト ボックス 88"/>
            <p:cNvSpPr txBox="1"/>
            <p:nvPr/>
          </p:nvSpPr>
          <p:spPr>
            <a:xfrm>
              <a:off x="2519792" y="3249540"/>
              <a:ext cx="14577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200" dirty="0" err="1"/>
                <a:t>sRANKL</a:t>
              </a:r>
              <a:endParaRPr lang="ja-JP" altLang="en-US" sz="1200" dirty="0"/>
            </a:p>
          </p:txBody>
        </p:sp>
      </p:grpSp>
      <p:grpSp>
        <p:nvGrpSpPr>
          <p:cNvPr id="3" name="グループ化 2"/>
          <p:cNvGrpSpPr/>
          <p:nvPr/>
        </p:nvGrpSpPr>
        <p:grpSpPr>
          <a:xfrm>
            <a:off x="1504789" y="5848989"/>
            <a:ext cx="2269669" cy="623293"/>
            <a:chOff x="1689553" y="5848989"/>
            <a:chExt cx="2269669" cy="623293"/>
          </a:xfrm>
        </p:grpSpPr>
        <p:cxnSp>
          <p:nvCxnSpPr>
            <p:cNvPr id="81" name="直線コネクタ 80"/>
            <p:cNvCxnSpPr/>
            <p:nvPr/>
          </p:nvCxnSpPr>
          <p:spPr>
            <a:xfrm>
              <a:off x="2789522" y="6197551"/>
              <a:ext cx="101421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テキスト ボックス 99"/>
            <p:cNvSpPr txBox="1"/>
            <p:nvPr/>
          </p:nvSpPr>
          <p:spPr>
            <a:xfrm>
              <a:off x="1689553" y="5848989"/>
              <a:ext cx="90511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100" dirty="0"/>
                <a:t>ERN (</a:t>
              </a:r>
              <a:r>
                <a:rPr kumimoji="1" lang="en-US" altLang="ja-JP" sz="1100" dirty="0" err="1"/>
                <a:t>μM</a:t>
              </a:r>
              <a:r>
                <a:rPr kumimoji="1" lang="en-US" altLang="ja-JP" sz="1100" dirty="0"/>
                <a:t>)</a:t>
              </a:r>
              <a:endParaRPr kumimoji="1" lang="ja-JP" altLang="en-US" sz="1100" dirty="0"/>
            </a:p>
          </p:txBody>
        </p:sp>
        <p:sp>
          <p:nvSpPr>
            <p:cNvPr id="101" name="テキスト ボックス 100"/>
            <p:cNvSpPr txBox="1"/>
            <p:nvPr/>
          </p:nvSpPr>
          <p:spPr>
            <a:xfrm>
              <a:off x="2634039" y="6210672"/>
              <a:ext cx="132518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100" dirty="0" err="1"/>
                <a:t>sRANKL</a:t>
              </a:r>
              <a:endParaRPr lang="ja-JP" altLang="en-US" sz="1100" dirty="0"/>
            </a:p>
          </p:txBody>
        </p:sp>
      </p:grpSp>
      <p:sp>
        <p:nvSpPr>
          <p:cNvPr id="63" name="テキスト ボックス 62"/>
          <p:cNvSpPr txBox="1"/>
          <p:nvPr/>
        </p:nvSpPr>
        <p:spPr>
          <a:xfrm>
            <a:off x="793589" y="690550"/>
            <a:ext cx="4084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00" dirty="0"/>
              <a:t>(%)</a:t>
            </a:r>
            <a:endParaRPr kumimoji="1" lang="ja-JP" altLang="en-US" sz="1100" dirty="0"/>
          </a:p>
        </p:txBody>
      </p:sp>
      <p:sp>
        <p:nvSpPr>
          <p:cNvPr id="64" name="テキスト ボックス 63"/>
          <p:cNvSpPr txBox="1"/>
          <p:nvPr/>
        </p:nvSpPr>
        <p:spPr>
          <a:xfrm rot="16200000">
            <a:off x="-294467" y="1481494"/>
            <a:ext cx="19996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00" dirty="0"/>
              <a:t>Cell viability</a:t>
            </a:r>
            <a:endParaRPr kumimoji="1" lang="ja-JP" altLang="en-US" sz="1100" dirty="0"/>
          </a:p>
        </p:txBody>
      </p:sp>
      <p:sp>
        <p:nvSpPr>
          <p:cNvPr id="67" name="テキスト ボックス 66"/>
          <p:cNvSpPr txBox="1"/>
          <p:nvPr/>
        </p:nvSpPr>
        <p:spPr>
          <a:xfrm rot="16200000">
            <a:off x="676505" y="4954717"/>
            <a:ext cx="19996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dirty="0"/>
              <a:t>Rate of</a:t>
            </a:r>
          </a:p>
          <a:p>
            <a:pPr algn="ctr"/>
            <a:r>
              <a:rPr lang="en-US" altLang="ja-JP" sz="1100" dirty="0"/>
              <a:t>osteoclast formation</a:t>
            </a:r>
            <a:endParaRPr kumimoji="1" lang="ja-JP" altLang="en-US" sz="1100" dirty="0"/>
          </a:p>
        </p:txBody>
      </p:sp>
      <p:sp>
        <p:nvSpPr>
          <p:cNvPr id="75" name="テキスト ボックス 74"/>
          <p:cNvSpPr txBox="1"/>
          <p:nvPr/>
        </p:nvSpPr>
        <p:spPr>
          <a:xfrm>
            <a:off x="1731722" y="4320392"/>
            <a:ext cx="597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/>
              <a:t>(%)</a:t>
            </a: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6589579" y="82834"/>
            <a:ext cx="12662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/>
              <a:t>RAW264.7</a:t>
            </a:r>
          </a:p>
        </p:txBody>
      </p:sp>
      <p:cxnSp>
        <p:nvCxnSpPr>
          <p:cNvPr id="43" name="直線コネクタ 42"/>
          <p:cNvCxnSpPr>
            <a:cxnSpLocks/>
          </p:cNvCxnSpPr>
          <p:nvPr/>
        </p:nvCxnSpPr>
        <p:spPr>
          <a:xfrm>
            <a:off x="5134484" y="390611"/>
            <a:ext cx="4176464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テキスト ボックス 44"/>
          <p:cNvSpPr txBox="1"/>
          <p:nvPr/>
        </p:nvSpPr>
        <p:spPr>
          <a:xfrm>
            <a:off x="8199782" y="442586"/>
            <a:ext cx="1015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i="1" dirty="0"/>
              <a:t>NFATc1</a:t>
            </a:r>
            <a:endParaRPr lang="ja-JP" altLang="en-US" sz="1400" b="1" i="1" dirty="0"/>
          </a:p>
        </p:txBody>
      </p:sp>
      <p:sp>
        <p:nvSpPr>
          <p:cNvPr id="46" name="テキスト ボックス 45"/>
          <p:cNvSpPr txBox="1"/>
          <p:nvPr/>
        </p:nvSpPr>
        <p:spPr>
          <a:xfrm rot="16200000">
            <a:off x="6534974" y="1068818"/>
            <a:ext cx="1999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000" dirty="0"/>
              <a:t>Relative</a:t>
            </a:r>
          </a:p>
          <a:p>
            <a:pPr algn="ctr"/>
            <a:r>
              <a:rPr kumimoji="1" lang="en-US" altLang="ja-JP" sz="1000" dirty="0"/>
              <a:t>mRNA expression</a:t>
            </a:r>
            <a:endParaRPr kumimoji="1" lang="ja-JP" altLang="en-US" sz="1000" dirty="0"/>
          </a:p>
        </p:txBody>
      </p:sp>
      <p:sp>
        <p:nvSpPr>
          <p:cNvPr id="47" name="テキスト ボックス 46"/>
          <p:cNvSpPr txBox="1"/>
          <p:nvPr/>
        </p:nvSpPr>
        <p:spPr>
          <a:xfrm rot="16200000">
            <a:off x="4230638" y="1068818"/>
            <a:ext cx="1999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000" dirty="0"/>
              <a:t>Relative</a:t>
            </a:r>
          </a:p>
          <a:p>
            <a:pPr algn="ctr"/>
            <a:r>
              <a:rPr kumimoji="1" lang="en-US" altLang="ja-JP" sz="1000" dirty="0"/>
              <a:t>mRNA expression</a:t>
            </a:r>
            <a:endParaRPr kumimoji="1" lang="ja-JP" altLang="en-US" sz="1000" dirty="0"/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5035412" y="417735"/>
            <a:ext cx="504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(C)</a:t>
            </a: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7339748" y="417735"/>
            <a:ext cx="504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(D)</a:t>
            </a: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5874140" y="442586"/>
            <a:ext cx="105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i="1" dirty="0"/>
              <a:t>c-</a:t>
            </a:r>
            <a:r>
              <a:rPr lang="en-US" altLang="ja-JP" sz="1400" b="1" i="1" dirty="0" err="1"/>
              <a:t>Fos</a:t>
            </a:r>
            <a:endParaRPr lang="ja-JP" altLang="en-US" sz="1400" b="1" i="1" dirty="0"/>
          </a:p>
        </p:txBody>
      </p:sp>
      <p:grpSp>
        <p:nvGrpSpPr>
          <p:cNvPr id="56" name="グループ化 55"/>
          <p:cNvGrpSpPr/>
          <p:nvPr/>
        </p:nvGrpSpPr>
        <p:grpSpPr>
          <a:xfrm>
            <a:off x="5002707" y="1853488"/>
            <a:ext cx="2019002" cy="492644"/>
            <a:chOff x="171450" y="2450489"/>
            <a:chExt cx="2019002" cy="492644"/>
          </a:xfrm>
        </p:grpSpPr>
        <p:cxnSp>
          <p:nvCxnSpPr>
            <p:cNvPr id="91" name="直線コネクタ 90"/>
            <p:cNvCxnSpPr/>
            <p:nvPr/>
          </p:nvCxnSpPr>
          <p:spPr>
            <a:xfrm>
              <a:off x="1058219" y="2672244"/>
              <a:ext cx="101421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テキスト ボックス 91"/>
            <p:cNvSpPr txBox="1"/>
            <p:nvPr/>
          </p:nvSpPr>
          <p:spPr>
            <a:xfrm>
              <a:off x="940203" y="2681523"/>
              <a:ext cx="12502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100" dirty="0" err="1"/>
                <a:t>sRANKL</a:t>
              </a:r>
              <a:endParaRPr lang="ja-JP" altLang="en-US" sz="1100" dirty="0"/>
            </a:p>
          </p:txBody>
        </p:sp>
        <p:sp>
          <p:nvSpPr>
            <p:cNvPr id="93" name="テキスト ボックス 92"/>
            <p:cNvSpPr txBox="1"/>
            <p:nvPr/>
          </p:nvSpPr>
          <p:spPr>
            <a:xfrm>
              <a:off x="171450" y="2450489"/>
              <a:ext cx="90511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100" dirty="0"/>
                <a:t>ERN (</a:t>
              </a:r>
              <a:r>
                <a:rPr kumimoji="1" lang="en-US" altLang="ja-JP" sz="1100" dirty="0" err="1"/>
                <a:t>μM</a:t>
              </a:r>
              <a:r>
                <a:rPr kumimoji="1" lang="en-US" altLang="ja-JP" sz="1100" dirty="0"/>
                <a:t>)</a:t>
              </a:r>
              <a:endParaRPr kumimoji="1" lang="ja-JP" altLang="en-US" sz="1100" dirty="0"/>
            </a:p>
          </p:txBody>
        </p:sp>
      </p:grpSp>
      <p:grpSp>
        <p:nvGrpSpPr>
          <p:cNvPr id="57" name="グループ化 56"/>
          <p:cNvGrpSpPr/>
          <p:nvPr/>
        </p:nvGrpSpPr>
        <p:grpSpPr>
          <a:xfrm>
            <a:off x="7316453" y="1853488"/>
            <a:ext cx="2019002" cy="492644"/>
            <a:chOff x="171450" y="2450489"/>
            <a:chExt cx="2019002" cy="492644"/>
          </a:xfrm>
        </p:grpSpPr>
        <p:cxnSp>
          <p:nvCxnSpPr>
            <p:cNvPr id="87" name="直線コネクタ 86"/>
            <p:cNvCxnSpPr/>
            <p:nvPr/>
          </p:nvCxnSpPr>
          <p:spPr>
            <a:xfrm>
              <a:off x="1058219" y="2672244"/>
              <a:ext cx="101421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テキスト ボックス 87"/>
            <p:cNvSpPr txBox="1"/>
            <p:nvPr/>
          </p:nvSpPr>
          <p:spPr>
            <a:xfrm>
              <a:off x="940203" y="2681523"/>
              <a:ext cx="12502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100" dirty="0" err="1"/>
                <a:t>sRANKL</a:t>
              </a:r>
              <a:endParaRPr lang="ja-JP" altLang="en-US" sz="1100" dirty="0"/>
            </a:p>
          </p:txBody>
        </p:sp>
        <p:sp>
          <p:nvSpPr>
            <p:cNvPr id="90" name="テキスト ボックス 89"/>
            <p:cNvSpPr txBox="1"/>
            <p:nvPr/>
          </p:nvSpPr>
          <p:spPr>
            <a:xfrm>
              <a:off x="171450" y="2450489"/>
              <a:ext cx="90511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100" dirty="0"/>
                <a:t>ERN (</a:t>
              </a:r>
              <a:r>
                <a:rPr kumimoji="1" lang="en-US" altLang="ja-JP" sz="1100" dirty="0" err="1"/>
                <a:t>μM</a:t>
              </a:r>
              <a:r>
                <a:rPr kumimoji="1" lang="en-US" altLang="ja-JP" sz="1100" dirty="0"/>
                <a:t>)</a:t>
              </a:r>
              <a:endParaRPr kumimoji="1" lang="ja-JP" altLang="en-US" sz="1100" dirty="0"/>
            </a:p>
          </p:txBody>
        </p:sp>
      </p:grpSp>
      <p:sp>
        <p:nvSpPr>
          <p:cNvPr id="44" name="テキスト ボックス 43"/>
          <p:cNvSpPr txBox="1"/>
          <p:nvPr/>
        </p:nvSpPr>
        <p:spPr>
          <a:xfrm>
            <a:off x="8196337" y="2517602"/>
            <a:ext cx="1055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i="1" dirty="0" err="1"/>
              <a:t>Ctsk</a:t>
            </a:r>
            <a:endParaRPr kumimoji="1" lang="ja-JP" altLang="en-US" sz="1400" b="1" i="1" dirty="0"/>
          </a:p>
        </p:txBody>
      </p:sp>
      <p:sp>
        <p:nvSpPr>
          <p:cNvPr id="50" name="テキスト ボックス 49"/>
          <p:cNvSpPr txBox="1"/>
          <p:nvPr/>
        </p:nvSpPr>
        <p:spPr>
          <a:xfrm rot="16200000">
            <a:off x="4230636" y="3173335"/>
            <a:ext cx="1999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000" dirty="0"/>
              <a:t>Relative</a:t>
            </a:r>
          </a:p>
          <a:p>
            <a:pPr algn="ctr"/>
            <a:r>
              <a:rPr kumimoji="1" lang="en-US" altLang="ja-JP" sz="1000" dirty="0"/>
              <a:t>mRNA expression</a:t>
            </a:r>
            <a:endParaRPr kumimoji="1" lang="ja-JP" altLang="en-US" sz="1000" dirty="0"/>
          </a:p>
        </p:txBody>
      </p:sp>
      <p:sp>
        <p:nvSpPr>
          <p:cNvPr id="51" name="テキスト ボックス 50"/>
          <p:cNvSpPr txBox="1"/>
          <p:nvPr/>
        </p:nvSpPr>
        <p:spPr>
          <a:xfrm rot="16200000">
            <a:off x="6534974" y="3173335"/>
            <a:ext cx="1999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000" dirty="0"/>
              <a:t>Relative</a:t>
            </a:r>
          </a:p>
          <a:p>
            <a:pPr algn="ctr"/>
            <a:r>
              <a:rPr kumimoji="1" lang="en-US" altLang="ja-JP" sz="1000" dirty="0"/>
              <a:t>mRNA expression</a:t>
            </a:r>
            <a:endParaRPr kumimoji="1" lang="ja-JP" altLang="en-US" sz="1000" dirty="0"/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6029731" y="2517602"/>
            <a:ext cx="745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i="1" dirty="0"/>
              <a:t>TRAP</a:t>
            </a: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5035412" y="2507736"/>
            <a:ext cx="504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(E)</a:t>
            </a: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7339748" y="2507736"/>
            <a:ext cx="504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(F)</a:t>
            </a:r>
          </a:p>
        </p:txBody>
      </p:sp>
      <p:grpSp>
        <p:nvGrpSpPr>
          <p:cNvPr id="59" name="グループ化 58"/>
          <p:cNvGrpSpPr/>
          <p:nvPr/>
        </p:nvGrpSpPr>
        <p:grpSpPr>
          <a:xfrm>
            <a:off x="5002707" y="3936846"/>
            <a:ext cx="2019002" cy="492644"/>
            <a:chOff x="171450" y="2450489"/>
            <a:chExt cx="2019002" cy="492644"/>
          </a:xfrm>
        </p:grpSpPr>
        <p:cxnSp>
          <p:nvCxnSpPr>
            <p:cNvPr id="76" name="直線コネクタ 75"/>
            <p:cNvCxnSpPr/>
            <p:nvPr/>
          </p:nvCxnSpPr>
          <p:spPr>
            <a:xfrm>
              <a:off x="1058219" y="2672244"/>
              <a:ext cx="101421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テキスト ボックス 77"/>
            <p:cNvSpPr txBox="1"/>
            <p:nvPr/>
          </p:nvSpPr>
          <p:spPr>
            <a:xfrm>
              <a:off x="940203" y="2681523"/>
              <a:ext cx="12502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100" dirty="0" err="1"/>
                <a:t>sRANKL</a:t>
              </a:r>
              <a:endParaRPr lang="ja-JP" altLang="en-US" sz="1100" dirty="0"/>
            </a:p>
          </p:txBody>
        </p:sp>
        <p:sp>
          <p:nvSpPr>
            <p:cNvPr id="79" name="テキスト ボックス 78"/>
            <p:cNvSpPr txBox="1"/>
            <p:nvPr/>
          </p:nvSpPr>
          <p:spPr>
            <a:xfrm>
              <a:off x="171450" y="2450489"/>
              <a:ext cx="90511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100" dirty="0"/>
                <a:t>ERN (</a:t>
              </a:r>
              <a:r>
                <a:rPr kumimoji="1" lang="en-US" altLang="ja-JP" sz="1100" dirty="0" err="1"/>
                <a:t>μM</a:t>
              </a:r>
              <a:r>
                <a:rPr kumimoji="1" lang="en-US" altLang="ja-JP" sz="1100" dirty="0"/>
                <a:t>)</a:t>
              </a:r>
              <a:endParaRPr kumimoji="1" lang="ja-JP" altLang="en-US" sz="1100" dirty="0"/>
            </a:p>
          </p:txBody>
        </p:sp>
      </p:grpSp>
      <p:grpSp>
        <p:nvGrpSpPr>
          <p:cNvPr id="65" name="グループ化 64"/>
          <p:cNvGrpSpPr/>
          <p:nvPr/>
        </p:nvGrpSpPr>
        <p:grpSpPr>
          <a:xfrm>
            <a:off x="7316453" y="3936846"/>
            <a:ext cx="2019002" cy="492644"/>
            <a:chOff x="171450" y="2450489"/>
            <a:chExt cx="2019002" cy="492644"/>
          </a:xfrm>
        </p:grpSpPr>
        <p:cxnSp>
          <p:nvCxnSpPr>
            <p:cNvPr id="66" name="直線コネクタ 65"/>
            <p:cNvCxnSpPr/>
            <p:nvPr/>
          </p:nvCxnSpPr>
          <p:spPr>
            <a:xfrm>
              <a:off x="1058219" y="2672244"/>
              <a:ext cx="101421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テキスト ボックス 72"/>
            <p:cNvSpPr txBox="1"/>
            <p:nvPr/>
          </p:nvSpPr>
          <p:spPr>
            <a:xfrm>
              <a:off x="940203" y="2681523"/>
              <a:ext cx="12502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100" dirty="0" err="1"/>
                <a:t>sRANKL</a:t>
              </a:r>
              <a:endParaRPr lang="ja-JP" altLang="en-US" sz="1100" dirty="0"/>
            </a:p>
          </p:txBody>
        </p:sp>
        <p:sp>
          <p:nvSpPr>
            <p:cNvPr id="74" name="テキスト ボックス 73"/>
            <p:cNvSpPr txBox="1"/>
            <p:nvPr/>
          </p:nvSpPr>
          <p:spPr>
            <a:xfrm>
              <a:off x="171450" y="2450489"/>
              <a:ext cx="90511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100" dirty="0"/>
                <a:t>ERN (</a:t>
              </a:r>
              <a:r>
                <a:rPr kumimoji="1" lang="en-US" altLang="ja-JP" sz="1100" dirty="0" err="1"/>
                <a:t>μM</a:t>
              </a:r>
              <a:r>
                <a:rPr kumimoji="1" lang="en-US" altLang="ja-JP" sz="1100" dirty="0"/>
                <a:t>)</a:t>
              </a:r>
              <a:endParaRPr kumimoji="1" lang="ja-JP" altLang="en-US" sz="1100" dirty="0"/>
            </a:p>
          </p:txBody>
        </p:sp>
      </p:grpSp>
      <p:sp>
        <p:nvSpPr>
          <p:cNvPr id="94" name="テキスト ボックス 93"/>
          <p:cNvSpPr txBox="1"/>
          <p:nvPr/>
        </p:nvSpPr>
        <p:spPr>
          <a:xfrm>
            <a:off x="203018" y="6334497"/>
            <a:ext cx="30555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smtClean="0"/>
              <a:t>Fig. </a:t>
            </a:r>
            <a:r>
              <a:rPr lang="en-US" altLang="ja-JP" sz="1400" dirty="0" smtClean="0"/>
              <a:t>S1</a:t>
            </a:r>
            <a:endParaRPr kumimoji="1" lang="ja-JP" altLang="en-US" sz="1400" dirty="0"/>
          </a:p>
        </p:txBody>
      </p:sp>
      <p:graphicFrame>
        <p:nvGraphicFramePr>
          <p:cNvPr id="95" name=" ">
            <a:extLst>
              <a:ext uri="{FF2B5EF4-FFF2-40B4-BE49-F238E27FC236}">
                <a16:creationId xmlns:a16="http://schemas.microsoft.com/office/drawing/2014/main" id="{839B8BBB-F507-479A-8D6F-4D7DBDC18F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8476439"/>
              </p:ext>
            </p:extLst>
          </p:nvPr>
        </p:nvGraphicFramePr>
        <p:xfrm>
          <a:off x="848752" y="791493"/>
          <a:ext cx="1872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97" name=" ">
            <a:extLst>
              <a:ext uri="{FF2B5EF4-FFF2-40B4-BE49-F238E27FC236}">
                <a16:creationId xmlns:a16="http://schemas.microsoft.com/office/drawing/2014/main" id="{00000000-0008-0000-05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9206831"/>
              </p:ext>
            </p:extLst>
          </p:nvPr>
        </p:nvGraphicFramePr>
        <p:xfrm>
          <a:off x="1879225" y="4411588"/>
          <a:ext cx="1872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98" name="Picture 4" descr="C:\Users\TAKAGI\Desktop\in vitro\Osteoclast (OC)\TRAP\20151008(RAW 4days)\RAW(4days)\ERN\ERN(-)-3.tif">
            <a:extLst>
              <a:ext uri="{FF2B5EF4-FFF2-40B4-BE49-F238E27FC236}">
                <a16:creationId xmlns:a16="http://schemas.microsoft.com/office/drawing/2014/main" id="{D751DE71-2320-4E70-A118-81A2923416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r="10784"/>
          <a:stretch/>
        </p:blipFill>
        <p:spPr bwMode="auto">
          <a:xfrm>
            <a:off x="1167178" y="3653374"/>
            <a:ext cx="540000" cy="540000"/>
          </a:xfrm>
          <a:prstGeom prst="rect">
            <a:avLst/>
          </a:prstGeom>
          <a:noFill/>
          <a:ln w="95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10" descr="C:\Users\TAKAGI\Desktop\in vitro\Osteoclast (OC)\TRAP\20151008(RAW 4days)\RAW(4days)\ERN\ERN0-7.tif">
            <a:extLst>
              <a:ext uri="{FF2B5EF4-FFF2-40B4-BE49-F238E27FC236}">
                <a16:creationId xmlns:a16="http://schemas.microsoft.com/office/drawing/2014/main" id="{CB471ED2-E1F3-4C26-9307-3F5524B187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r="10784"/>
          <a:stretch/>
        </p:blipFill>
        <p:spPr bwMode="auto">
          <a:xfrm>
            <a:off x="1710941" y="3653374"/>
            <a:ext cx="540000" cy="540000"/>
          </a:xfrm>
          <a:prstGeom prst="rect">
            <a:avLst/>
          </a:prstGeom>
          <a:noFill/>
          <a:ln w="95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25" descr="C:\Users\TAKAGI\Desktop\in vitro\Osteoclast (OC)\TRAP\20151008(RAW 4days)\RAW(4days)\ERN\ERN0.01-6.tif">
            <a:extLst>
              <a:ext uri="{FF2B5EF4-FFF2-40B4-BE49-F238E27FC236}">
                <a16:creationId xmlns:a16="http://schemas.microsoft.com/office/drawing/2014/main" id="{8B327996-B34D-44F8-84B2-9773C6BF92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4" r="2104"/>
          <a:stretch/>
        </p:blipFill>
        <p:spPr bwMode="auto">
          <a:xfrm>
            <a:off x="2259541" y="3653374"/>
            <a:ext cx="540000" cy="540000"/>
          </a:xfrm>
          <a:prstGeom prst="rect">
            <a:avLst/>
          </a:prstGeom>
          <a:noFill/>
          <a:ln w="95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26" descr="C:\Users\TAKAGI\Desktop\in vitro\Osteoclast (OC)\TRAP\20151008(RAW 4days)\RAW(4days)\ERN\ERN0.1-2.tif">
            <a:extLst>
              <a:ext uri="{FF2B5EF4-FFF2-40B4-BE49-F238E27FC236}">
                <a16:creationId xmlns:a16="http://schemas.microsoft.com/office/drawing/2014/main" id="{68742498-A4D7-4E33-B98D-AA09CFE77C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8" r="760"/>
          <a:stretch/>
        </p:blipFill>
        <p:spPr bwMode="auto">
          <a:xfrm>
            <a:off x="2802409" y="3653374"/>
            <a:ext cx="540000" cy="540000"/>
          </a:xfrm>
          <a:prstGeom prst="rect">
            <a:avLst/>
          </a:prstGeom>
          <a:noFill/>
          <a:ln w="95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27" descr="C:\Users\TAKAGI\Desktop\in vitro\Osteoclast (OC)\TRAP\20151008(RAW 4days)\RAW(4days)\ERN\ERN0.5-1.tif">
            <a:extLst>
              <a:ext uri="{FF2B5EF4-FFF2-40B4-BE49-F238E27FC236}">
                <a16:creationId xmlns:a16="http://schemas.microsoft.com/office/drawing/2014/main" id="{E60D0C21-27B1-4AD5-ABB1-EB432CD46F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8"/>
          <a:stretch/>
        </p:blipFill>
        <p:spPr bwMode="auto">
          <a:xfrm>
            <a:off x="3350748" y="3653374"/>
            <a:ext cx="540000" cy="540000"/>
          </a:xfrm>
          <a:prstGeom prst="rect">
            <a:avLst/>
          </a:prstGeom>
          <a:noFill/>
          <a:ln w="95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" name="Picture 28" descr="C:\Users\TAKAGI\Desktop\in vitro\Osteoclast (OC)\TRAP\20151008(RAW 4days)\RAW(4days)\ERN\ERN1-6.tif">
            <a:extLst>
              <a:ext uri="{FF2B5EF4-FFF2-40B4-BE49-F238E27FC236}">
                <a16:creationId xmlns:a16="http://schemas.microsoft.com/office/drawing/2014/main" id="{6971B435-0D66-49F5-9097-278F36DCB6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0" r="2168"/>
          <a:stretch/>
        </p:blipFill>
        <p:spPr bwMode="auto">
          <a:xfrm>
            <a:off x="3898268" y="3653374"/>
            <a:ext cx="540000" cy="540000"/>
          </a:xfrm>
          <a:prstGeom prst="rect">
            <a:avLst/>
          </a:prstGeom>
          <a:noFill/>
          <a:ln w="95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153DA4E8-EAC3-410D-8406-53FFE7DDA413}"/>
              </a:ext>
            </a:extLst>
          </p:cNvPr>
          <p:cNvSpPr txBox="1"/>
          <p:nvPr/>
        </p:nvSpPr>
        <p:spPr>
          <a:xfrm>
            <a:off x="8021647" y="4600961"/>
            <a:ext cx="14049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i="1" dirty="0"/>
              <a:t>OC-STAMP</a:t>
            </a: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2C00ED6C-F85B-4266-A93D-5FC3D059E126}"/>
              </a:ext>
            </a:extLst>
          </p:cNvPr>
          <p:cNvSpPr txBox="1"/>
          <p:nvPr/>
        </p:nvSpPr>
        <p:spPr>
          <a:xfrm rot="16200000">
            <a:off x="4230636" y="5256694"/>
            <a:ext cx="1999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000" dirty="0"/>
              <a:t>Relative</a:t>
            </a:r>
          </a:p>
          <a:p>
            <a:pPr algn="ctr"/>
            <a:r>
              <a:rPr kumimoji="1" lang="en-US" altLang="ja-JP" sz="1000" dirty="0"/>
              <a:t>mRNA expression</a:t>
            </a:r>
            <a:endParaRPr kumimoji="1" lang="ja-JP" altLang="en-US" sz="1000" dirty="0"/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FFA9D12A-6C2C-4601-9C07-32C5EA4C7720}"/>
              </a:ext>
            </a:extLst>
          </p:cNvPr>
          <p:cNvSpPr txBox="1"/>
          <p:nvPr/>
        </p:nvSpPr>
        <p:spPr>
          <a:xfrm rot="16200000">
            <a:off x="6534974" y="5256694"/>
            <a:ext cx="1999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000" dirty="0"/>
              <a:t>Relative</a:t>
            </a:r>
          </a:p>
          <a:p>
            <a:pPr algn="ctr"/>
            <a:r>
              <a:rPr kumimoji="1" lang="en-US" altLang="ja-JP" sz="1000" dirty="0"/>
              <a:t>mRNA expression</a:t>
            </a:r>
            <a:endParaRPr kumimoji="1" lang="ja-JP" altLang="en-US" sz="1000" dirty="0"/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3973A30B-4593-418E-B679-9664DFD4B269}"/>
              </a:ext>
            </a:extLst>
          </p:cNvPr>
          <p:cNvSpPr txBox="1"/>
          <p:nvPr/>
        </p:nvSpPr>
        <p:spPr>
          <a:xfrm>
            <a:off x="5676271" y="4600961"/>
            <a:ext cx="1452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i="1" dirty="0"/>
              <a:t>DC-STAMP</a:t>
            </a: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82582DD8-19D2-43BB-876D-A616F037219C}"/>
              </a:ext>
            </a:extLst>
          </p:cNvPr>
          <p:cNvSpPr txBox="1"/>
          <p:nvPr/>
        </p:nvSpPr>
        <p:spPr>
          <a:xfrm>
            <a:off x="5035412" y="4591095"/>
            <a:ext cx="504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(G)</a:t>
            </a: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227F3513-EAF5-4B77-91E5-541EC1DE89B6}"/>
              </a:ext>
            </a:extLst>
          </p:cNvPr>
          <p:cNvSpPr txBox="1"/>
          <p:nvPr/>
        </p:nvSpPr>
        <p:spPr>
          <a:xfrm>
            <a:off x="7339748" y="4591095"/>
            <a:ext cx="504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(H)</a:t>
            </a:r>
          </a:p>
        </p:txBody>
      </p:sp>
      <p:grpSp>
        <p:nvGrpSpPr>
          <p:cNvPr id="115" name="グループ化 114">
            <a:extLst>
              <a:ext uri="{FF2B5EF4-FFF2-40B4-BE49-F238E27FC236}">
                <a16:creationId xmlns:a16="http://schemas.microsoft.com/office/drawing/2014/main" id="{CE672F61-4507-47CC-815E-37FF0E24467F}"/>
              </a:ext>
            </a:extLst>
          </p:cNvPr>
          <p:cNvGrpSpPr/>
          <p:nvPr/>
        </p:nvGrpSpPr>
        <p:grpSpPr>
          <a:xfrm>
            <a:off x="5002707" y="6028518"/>
            <a:ext cx="2019002" cy="492644"/>
            <a:chOff x="171450" y="2450489"/>
            <a:chExt cx="2019002" cy="492644"/>
          </a:xfrm>
        </p:grpSpPr>
        <p:cxnSp>
          <p:nvCxnSpPr>
            <p:cNvPr id="116" name="直線コネクタ 115">
              <a:extLst>
                <a:ext uri="{FF2B5EF4-FFF2-40B4-BE49-F238E27FC236}">
                  <a16:creationId xmlns:a16="http://schemas.microsoft.com/office/drawing/2014/main" id="{2F89EF81-8640-42A3-9E7D-2278DC4E4894}"/>
                </a:ext>
              </a:extLst>
            </p:cNvPr>
            <p:cNvCxnSpPr/>
            <p:nvPr/>
          </p:nvCxnSpPr>
          <p:spPr>
            <a:xfrm>
              <a:off x="1058219" y="2672244"/>
              <a:ext cx="101421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9832F156-9E2C-4C19-9546-23CCD451CD34}"/>
                </a:ext>
              </a:extLst>
            </p:cNvPr>
            <p:cNvSpPr txBox="1"/>
            <p:nvPr/>
          </p:nvSpPr>
          <p:spPr>
            <a:xfrm>
              <a:off x="940203" y="2681523"/>
              <a:ext cx="12502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100" dirty="0" err="1"/>
                <a:t>sRANKL</a:t>
              </a:r>
              <a:endParaRPr lang="ja-JP" altLang="en-US" sz="1100" dirty="0"/>
            </a:p>
          </p:txBody>
        </p:sp>
        <p:sp>
          <p:nvSpPr>
            <p:cNvPr id="118" name="テキスト ボックス 117">
              <a:extLst>
                <a:ext uri="{FF2B5EF4-FFF2-40B4-BE49-F238E27FC236}">
                  <a16:creationId xmlns:a16="http://schemas.microsoft.com/office/drawing/2014/main" id="{9E1EDF1B-725B-41A5-A16D-FAA42A43B44F}"/>
                </a:ext>
              </a:extLst>
            </p:cNvPr>
            <p:cNvSpPr txBox="1"/>
            <p:nvPr/>
          </p:nvSpPr>
          <p:spPr>
            <a:xfrm>
              <a:off x="171450" y="2450489"/>
              <a:ext cx="90511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100" dirty="0"/>
                <a:t>ERN (</a:t>
              </a:r>
              <a:r>
                <a:rPr kumimoji="1" lang="en-US" altLang="ja-JP" sz="1100" dirty="0" err="1"/>
                <a:t>μM</a:t>
              </a:r>
              <a:r>
                <a:rPr kumimoji="1" lang="en-US" altLang="ja-JP" sz="1100" dirty="0"/>
                <a:t>)</a:t>
              </a:r>
              <a:endParaRPr kumimoji="1" lang="ja-JP" altLang="en-US" sz="1100" dirty="0"/>
            </a:p>
          </p:txBody>
        </p:sp>
      </p:grpSp>
      <p:grpSp>
        <p:nvGrpSpPr>
          <p:cNvPr id="119" name="グループ化 118">
            <a:extLst>
              <a:ext uri="{FF2B5EF4-FFF2-40B4-BE49-F238E27FC236}">
                <a16:creationId xmlns:a16="http://schemas.microsoft.com/office/drawing/2014/main" id="{6E1D183C-5F93-4D50-8260-52D3B9A0D0D9}"/>
              </a:ext>
            </a:extLst>
          </p:cNvPr>
          <p:cNvGrpSpPr/>
          <p:nvPr/>
        </p:nvGrpSpPr>
        <p:grpSpPr>
          <a:xfrm>
            <a:off x="7316453" y="6028518"/>
            <a:ext cx="2019002" cy="492644"/>
            <a:chOff x="171450" y="2450489"/>
            <a:chExt cx="2019002" cy="492644"/>
          </a:xfrm>
        </p:grpSpPr>
        <p:cxnSp>
          <p:nvCxnSpPr>
            <p:cNvPr id="120" name="直線コネクタ 119">
              <a:extLst>
                <a:ext uri="{FF2B5EF4-FFF2-40B4-BE49-F238E27FC236}">
                  <a16:creationId xmlns:a16="http://schemas.microsoft.com/office/drawing/2014/main" id="{6C4FDFF3-E5C6-4B4C-8F57-852EDC22A51F}"/>
                </a:ext>
              </a:extLst>
            </p:cNvPr>
            <p:cNvCxnSpPr/>
            <p:nvPr/>
          </p:nvCxnSpPr>
          <p:spPr>
            <a:xfrm>
              <a:off x="1058219" y="2672244"/>
              <a:ext cx="101421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テキスト ボックス 120">
              <a:extLst>
                <a:ext uri="{FF2B5EF4-FFF2-40B4-BE49-F238E27FC236}">
                  <a16:creationId xmlns:a16="http://schemas.microsoft.com/office/drawing/2014/main" id="{EACCC2C3-3BBD-4AEC-8C6F-2EEC617371CB}"/>
                </a:ext>
              </a:extLst>
            </p:cNvPr>
            <p:cNvSpPr txBox="1"/>
            <p:nvPr/>
          </p:nvSpPr>
          <p:spPr>
            <a:xfrm>
              <a:off x="940203" y="2681523"/>
              <a:ext cx="12502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100" dirty="0" err="1"/>
                <a:t>sRANKL</a:t>
              </a:r>
              <a:endParaRPr lang="ja-JP" altLang="en-US" sz="1100" dirty="0"/>
            </a:p>
          </p:txBody>
        </p:sp>
        <p:sp>
          <p:nvSpPr>
            <p:cNvPr id="122" name="テキスト ボックス 121">
              <a:extLst>
                <a:ext uri="{FF2B5EF4-FFF2-40B4-BE49-F238E27FC236}">
                  <a16:creationId xmlns:a16="http://schemas.microsoft.com/office/drawing/2014/main" id="{DAA3FA3E-9D8C-404D-98B6-2B15DC62C286}"/>
                </a:ext>
              </a:extLst>
            </p:cNvPr>
            <p:cNvSpPr txBox="1"/>
            <p:nvPr/>
          </p:nvSpPr>
          <p:spPr>
            <a:xfrm>
              <a:off x="171450" y="2450489"/>
              <a:ext cx="90511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100" dirty="0"/>
                <a:t>ERN (</a:t>
              </a:r>
              <a:r>
                <a:rPr kumimoji="1" lang="en-US" altLang="ja-JP" sz="1100" dirty="0" err="1"/>
                <a:t>μM</a:t>
              </a:r>
              <a:r>
                <a:rPr kumimoji="1" lang="en-US" altLang="ja-JP" sz="1100" dirty="0"/>
                <a:t>)</a:t>
              </a:r>
              <a:endParaRPr kumimoji="1" lang="ja-JP" altLang="en-US" sz="1100" dirty="0"/>
            </a:p>
          </p:txBody>
        </p:sp>
      </p:grpSp>
      <p:graphicFrame>
        <p:nvGraphicFramePr>
          <p:cNvPr id="123" name=" ">
            <a:extLst>
              <a:ext uri="{FF2B5EF4-FFF2-40B4-BE49-F238E27FC236}">
                <a16:creationId xmlns:a16="http://schemas.microsoft.com/office/drawing/2014/main" id="{C2E2D87A-ADD3-48D7-81ED-AEB62BD8FB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2909429"/>
              </p:ext>
            </p:extLst>
          </p:nvPr>
        </p:nvGraphicFramePr>
        <p:xfrm>
          <a:off x="5414408" y="646689"/>
          <a:ext cx="1620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124" name=" ">
            <a:extLst>
              <a:ext uri="{FF2B5EF4-FFF2-40B4-BE49-F238E27FC236}">
                <a16:creationId xmlns:a16="http://schemas.microsoft.com/office/drawing/2014/main" id="{F27C1262-40B6-4651-A364-63C5CEBFD0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6921976"/>
              </p:ext>
            </p:extLst>
          </p:nvPr>
        </p:nvGraphicFramePr>
        <p:xfrm>
          <a:off x="7724543" y="646689"/>
          <a:ext cx="1620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</p:spTree>
    <p:extLst>
      <p:ext uri="{BB962C8B-B14F-4D97-AF65-F5344CB8AC3E}">
        <p14:creationId xmlns:p14="http://schemas.microsoft.com/office/powerpoint/2010/main" val="28895945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研究スライド">
      <a:majorFont>
        <a:latin typeface="Arial"/>
        <a:ea typeface="メイリオ"/>
        <a:cs typeface=""/>
      </a:majorFont>
      <a:minorFont>
        <a:latin typeface="Arial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2485</TotalTime>
  <Words>150</Words>
  <Application>Microsoft Office PowerPoint</Application>
  <PresentationFormat>A4 210 x 297 mm</PresentationFormat>
  <Paragraphs>95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メイリオ</vt:lpstr>
      <vt:lpstr>Arial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Takagi</dc:creator>
  <cp:lastModifiedBy>Owner</cp:lastModifiedBy>
  <cp:revision>299</cp:revision>
  <cp:lastPrinted>2017-01-05T02:23:48Z</cp:lastPrinted>
  <dcterms:created xsi:type="dcterms:W3CDTF">2015-02-08T09:59:33Z</dcterms:created>
  <dcterms:modified xsi:type="dcterms:W3CDTF">2021-06-21T09:24:00Z</dcterms:modified>
</cp:coreProperties>
</file>