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2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80"/>
    <p:restoredTop sz="94687"/>
  </p:normalViewPr>
  <p:slideViewPr>
    <p:cSldViewPr snapToGrid="0">
      <p:cViewPr varScale="1">
        <p:scale>
          <a:sx n="104" d="100"/>
          <a:sy n="104" d="100"/>
        </p:scale>
        <p:origin x="128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bennotrautwein\Desktop\Doktorarbeit\Daten\Auswertung%2026.08.2025\AbsoluteInfektionenLetzte3Jahr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/>
              <a:t>Absolute Number of Infections in past seasons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1.6007571799173153E-2"/>
          <c:y val="0.14673954947739573"/>
          <c:w val="0.96798485640165366"/>
          <c:h val="0.7460829859608493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Tabelle1!$A$3</c:f>
              <c:strCache>
                <c:ptCount val="1"/>
                <c:pt idx="0">
                  <c:v>SARS-CoV-2</c:v>
                </c:pt>
              </c:strCache>
            </c:strRef>
          </c:tx>
          <c:spPr>
            <a:solidFill>
              <a:srgbClr val="30AF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Tabelle1!$B$1:$J$2</c:f>
              <c:multiLvlStrCache>
                <c:ptCount val="9"/>
                <c:lvl>
                  <c:pt idx="0">
                    <c:v>22/23</c:v>
                  </c:pt>
                  <c:pt idx="1">
                    <c:v>23/24</c:v>
                  </c:pt>
                  <c:pt idx="2">
                    <c:v>24/25</c:v>
                  </c:pt>
                  <c:pt idx="3">
                    <c:v>22/23</c:v>
                  </c:pt>
                  <c:pt idx="4">
                    <c:v>23/24</c:v>
                  </c:pt>
                  <c:pt idx="5">
                    <c:v>24/25</c:v>
                  </c:pt>
                  <c:pt idx="6">
                    <c:v>22/23</c:v>
                  </c:pt>
                  <c:pt idx="7">
                    <c:v>23/24</c:v>
                  </c:pt>
                  <c:pt idx="8">
                    <c:v>24/25</c:v>
                  </c:pt>
                </c:lvl>
                <c:lvl>
                  <c:pt idx="0">
                    <c:v>All</c:v>
                  </c:pt>
                  <c:pt idx="3">
                    <c:v>&gt;=18 years of age</c:v>
                  </c:pt>
                  <c:pt idx="6">
                    <c:v>&lt;18 years of age</c:v>
                  </c:pt>
                </c:lvl>
              </c:multiLvlStrCache>
            </c:multiLvlStrRef>
          </c:cat>
          <c:val>
            <c:numRef>
              <c:f>Tabelle1!$B$3:$J$3</c:f>
              <c:numCache>
                <c:formatCode>General</c:formatCode>
                <c:ptCount val="9"/>
                <c:pt idx="0">
                  <c:v>437</c:v>
                </c:pt>
                <c:pt idx="1">
                  <c:v>493</c:v>
                </c:pt>
                <c:pt idx="2">
                  <c:v>289</c:v>
                </c:pt>
                <c:pt idx="3">
                  <c:v>391</c:v>
                </c:pt>
                <c:pt idx="4">
                  <c:v>430</c:v>
                </c:pt>
                <c:pt idx="5">
                  <c:v>248</c:v>
                </c:pt>
                <c:pt idx="6">
                  <c:v>46</c:v>
                </c:pt>
                <c:pt idx="7">
                  <c:v>63</c:v>
                </c:pt>
                <c:pt idx="8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3D-204A-BC0C-A4E42E045CD5}"/>
            </c:ext>
          </c:extLst>
        </c:ser>
        <c:ser>
          <c:idx val="1"/>
          <c:order val="1"/>
          <c:tx>
            <c:strRef>
              <c:f>Tabelle1!$A$4</c:f>
              <c:strCache>
                <c:ptCount val="1"/>
                <c:pt idx="0">
                  <c:v>Influenza A</c:v>
                </c:pt>
              </c:strCache>
            </c:strRef>
          </c:tx>
          <c:spPr>
            <a:solidFill>
              <a:srgbClr val="A118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Tabelle1!$B$1:$J$2</c:f>
              <c:multiLvlStrCache>
                <c:ptCount val="9"/>
                <c:lvl>
                  <c:pt idx="0">
                    <c:v>22/23</c:v>
                  </c:pt>
                  <c:pt idx="1">
                    <c:v>23/24</c:v>
                  </c:pt>
                  <c:pt idx="2">
                    <c:v>24/25</c:v>
                  </c:pt>
                  <c:pt idx="3">
                    <c:v>22/23</c:v>
                  </c:pt>
                  <c:pt idx="4">
                    <c:v>23/24</c:v>
                  </c:pt>
                  <c:pt idx="5">
                    <c:v>24/25</c:v>
                  </c:pt>
                  <c:pt idx="6">
                    <c:v>22/23</c:v>
                  </c:pt>
                  <c:pt idx="7">
                    <c:v>23/24</c:v>
                  </c:pt>
                  <c:pt idx="8">
                    <c:v>24/25</c:v>
                  </c:pt>
                </c:lvl>
                <c:lvl>
                  <c:pt idx="0">
                    <c:v>All</c:v>
                  </c:pt>
                  <c:pt idx="3">
                    <c:v>&gt;=18 years of age</c:v>
                  </c:pt>
                  <c:pt idx="6">
                    <c:v>&lt;18 years of age</c:v>
                  </c:pt>
                </c:lvl>
              </c:multiLvlStrCache>
            </c:multiLvlStrRef>
          </c:cat>
          <c:val>
            <c:numRef>
              <c:f>Tabelle1!$B$4:$J$4</c:f>
              <c:numCache>
                <c:formatCode>General</c:formatCode>
                <c:ptCount val="9"/>
                <c:pt idx="0">
                  <c:v>198</c:v>
                </c:pt>
                <c:pt idx="1">
                  <c:v>216</c:v>
                </c:pt>
                <c:pt idx="2">
                  <c:v>258</c:v>
                </c:pt>
                <c:pt idx="3">
                  <c:v>147</c:v>
                </c:pt>
                <c:pt idx="4">
                  <c:v>163</c:v>
                </c:pt>
                <c:pt idx="5">
                  <c:v>212</c:v>
                </c:pt>
                <c:pt idx="6">
                  <c:v>51</c:v>
                </c:pt>
                <c:pt idx="7">
                  <c:v>53</c:v>
                </c:pt>
                <c:pt idx="8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3D-204A-BC0C-A4E42E045CD5}"/>
            </c:ext>
          </c:extLst>
        </c:ser>
        <c:ser>
          <c:idx val="2"/>
          <c:order val="2"/>
          <c:tx>
            <c:strRef>
              <c:f>Tabelle1!$A$5</c:f>
              <c:strCache>
                <c:ptCount val="1"/>
                <c:pt idx="0">
                  <c:v>RSV</c:v>
                </c:pt>
              </c:strCache>
            </c:strRef>
          </c:tx>
          <c:spPr>
            <a:solidFill>
              <a:srgbClr val="1DCDC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Tabelle1!$B$1:$J$2</c:f>
              <c:multiLvlStrCache>
                <c:ptCount val="9"/>
                <c:lvl>
                  <c:pt idx="0">
                    <c:v>22/23</c:v>
                  </c:pt>
                  <c:pt idx="1">
                    <c:v>23/24</c:v>
                  </c:pt>
                  <c:pt idx="2">
                    <c:v>24/25</c:v>
                  </c:pt>
                  <c:pt idx="3">
                    <c:v>22/23</c:v>
                  </c:pt>
                  <c:pt idx="4">
                    <c:v>23/24</c:v>
                  </c:pt>
                  <c:pt idx="5">
                    <c:v>24/25</c:v>
                  </c:pt>
                  <c:pt idx="6">
                    <c:v>22/23</c:v>
                  </c:pt>
                  <c:pt idx="7">
                    <c:v>23/24</c:v>
                  </c:pt>
                  <c:pt idx="8">
                    <c:v>24/25</c:v>
                  </c:pt>
                </c:lvl>
                <c:lvl>
                  <c:pt idx="0">
                    <c:v>All</c:v>
                  </c:pt>
                  <c:pt idx="3">
                    <c:v>&gt;=18 years of age</c:v>
                  </c:pt>
                  <c:pt idx="6">
                    <c:v>&lt;18 years of age</c:v>
                  </c:pt>
                </c:lvl>
              </c:multiLvlStrCache>
            </c:multiLvlStrRef>
          </c:cat>
          <c:val>
            <c:numRef>
              <c:f>Tabelle1!$B$5:$J$5</c:f>
              <c:numCache>
                <c:formatCode>General</c:formatCode>
                <c:ptCount val="9"/>
                <c:pt idx="0">
                  <c:v>256</c:v>
                </c:pt>
                <c:pt idx="1">
                  <c:v>216</c:v>
                </c:pt>
                <c:pt idx="2">
                  <c:v>107</c:v>
                </c:pt>
                <c:pt idx="3">
                  <c:v>99</c:v>
                </c:pt>
                <c:pt idx="4">
                  <c:v>35</c:v>
                </c:pt>
                <c:pt idx="5">
                  <c:v>34</c:v>
                </c:pt>
                <c:pt idx="6">
                  <c:v>157</c:v>
                </c:pt>
                <c:pt idx="7">
                  <c:v>168</c:v>
                </c:pt>
                <c:pt idx="8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3D-204A-BC0C-A4E42E045CD5}"/>
            </c:ext>
          </c:extLst>
        </c:ser>
        <c:ser>
          <c:idx val="3"/>
          <c:order val="3"/>
          <c:tx>
            <c:strRef>
              <c:f>Tabelle1!$A$6</c:f>
              <c:strCache>
                <c:ptCount val="1"/>
                <c:pt idx="0">
                  <c:v>Influenza B</c:v>
                </c:pt>
              </c:strCache>
            </c:strRef>
          </c:tx>
          <c:spPr>
            <a:solidFill>
              <a:srgbClr val="F3672A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-1.47179086817505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13D-204A-BC0C-A4E42E045CD5}"/>
                </c:ext>
              </c:extLst>
            </c:dLbl>
            <c:dLbl>
              <c:idx val="4"/>
              <c:layout>
                <c:manualLayout>
                  <c:x val="0"/>
                  <c:y val="-1.717089346204228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13D-204A-BC0C-A4E42E045CD5}"/>
                </c:ext>
              </c:extLst>
            </c:dLbl>
            <c:dLbl>
              <c:idx val="5"/>
              <c:layout>
                <c:manualLayout>
                  <c:x val="1.447527196129563E-3"/>
                  <c:y val="-1.529497626267857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13D-204A-BC0C-A4E42E045CD5}"/>
                </c:ext>
              </c:extLst>
            </c:dLbl>
            <c:dLbl>
              <c:idx val="7"/>
              <c:layout>
                <c:manualLayout>
                  <c:x val="1.447527196129457E-3"/>
                  <c:y val="-8.966916398588802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13D-204A-BC0C-A4E42E045CD5}"/>
                </c:ext>
              </c:extLst>
            </c:dLbl>
            <c:dLbl>
              <c:idx val="8"/>
              <c:layout>
                <c:manualLayout>
                  <c:x val="-1.061507681201031E-16"/>
                  <c:y val="5.7704556113637715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13D-204A-BC0C-A4E42E045C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Tabelle1!$B$1:$J$2</c:f>
              <c:multiLvlStrCache>
                <c:ptCount val="9"/>
                <c:lvl>
                  <c:pt idx="0">
                    <c:v>22/23</c:v>
                  </c:pt>
                  <c:pt idx="1">
                    <c:v>23/24</c:v>
                  </c:pt>
                  <c:pt idx="2">
                    <c:v>24/25</c:v>
                  </c:pt>
                  <c:pt idx="3">
                    <c:v>22/23</c:v>
                  </c:pt>
                  <c:pt idx="4">
                    <c:v>23/24</c:v>
                  </c:pt>
                  <c:pt idx="5">
                    <c:v>24/25</c:v>
                  </c:pt>
                  <c:pt idx="6">
                    <c:v>22/23</c:v>
                  </c:pt>
                  <c:pt idx="7">
                    <c:v>23/24</c:v>
                  </c:pt>
                  <c:pt idx="8">
                    <c:v>24/25</c:v>
                  </c:pt>
                </c:lvl>
                <c:lvl>
                  <c:pt idx="0">
                    <c:v>All</c:v>
                  </c:pt>
                  <c:pt idx="3">
                    <c:v>&gt;=18 years of age</c:v>
                  </c:pt>
                  <c:pt idx="6">
                    <c:v>&lt;18 years of age</c:v>
                  </c:pt>
                </c:lvl>
              </c:multiLvlStrCache>
            </c:multiLvlStrRef>
          </c:cat>
          <c:val>
            <c:numRef>
              <c:f>Tabelle1!$B$6:$J$6</c:f>
              <c:numCache>
                <c:formatCode>General</c:formatCode>
                <c:ptCount val="9"/>
                <c:pt idx="1">
                  <c:v>1</c:v>
                </c:pt>
                <c:pt idx="2">
                  <c:v>60</c:v>
                </c:pt>
                <c:pt idx="4">
                  <c:v>1</c:v>
                </c:pt>
                <c:pt idx="5">
                  <c:v>16</c:v>
                </c:pt>
                <c:pt idx="7">
                  <c:v>0</c:v>
                </c:pt>
                <c:pt idx="8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13D-204A-BC0C-A4E42E045CD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8"/>
        <c:overlap val="100"/>
        <c:axId val="2117648736"/>
        <c:axId val="2117534416"/>
      </c:barChart>
      <c:catAx>
        <c:axId val="21176487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bg2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1" i="0" u="none" strike="noStrike" kern="1200" cap="all" spc="120" normalizeH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2117534416"/>
        <c:crosses val="autoZero"/>
        <c:auto val="1"/>
        <c:lblAlgn val="ctr"/>
        <c:lblOffset val="100"/>
        <c:noMultiLvlLbl val="0"/>
      </c:catAx>
      <c:valAx>
        <c:axId val="21175344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17648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98AB38-31CF-692E-94B3-581B2E53E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3E801D2-8103-FDDF-2642-32A91A0426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338EC49-0C67-A733-9A2C-624131247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1F6A-37D8-3744-A5F3-79C022B509A1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AE2AC9-688E-E152-C8F0-8480FF35A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934FFCA-D754-E7A8-B40C-24C5957DD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51D4B-9CB0-6A43-BD9C-F1B2425176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363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1ECC75-31AE-C0E6-CB44-7AEB2E0A3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593F03C-FB3B-5D9A-AD85-9DC7E4C79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3E005A6-8DCA-EBBA-B261-B2421C932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1F6A-37D8-3744-A5F3-79C022B509A1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8F77B4-C869-1B48-E3E7-EE0BD6707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A4ED6F3-936B-108B-032F-71D352693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51D4B-9CB0-6A43-BD9C-F1B2425176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854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CC319F4-D7AA-BADD-D255-312EEAE016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7B23A8B-608C-D835-8C02-8BAC863D1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CF01A4-1856-AF02-AFA8-CA5846002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1F6A-37D8-3744-A5F3-79C022B509A1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BE654D-2B2D-D338-8993-347B5D48E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CA15D34-CAA6-1785-34E9-DB60F2EB3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51D4B-9CB0-6A43-BD9C-F1B2425176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965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68C089-AEBE-5CE2-63DA-C042F96FC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1FD7D5-E9EB-9873-21BB-6728B226E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F876ED-32C8-5139-44F7-30653699F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1F6A-37D8-3744-A5F3-79C022B509A1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53D623-1DFA-DEA1-3147-DE8A9FC69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772D1E-0AB1-F6D5-9F2E-1E25707D3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51D4B-9CB0-6A43-BD9C-F1B2425176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327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556B01-B792-DAF6-5DF3-208BE104E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339FBB4-FBC9-3404-4CB1-D3A4AFE41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D2C0AC6-43F3-7665-681E-D3ECB13A8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1F6A-37D8-3744-A5F3-79C022B509A1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F4E41D-299E-1B08-8FE3-F047BB947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7DCFD5-7AD1-89BC-868F-D905DD752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51D4B-9CB0-6A43-BD9C-F1B2425176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072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F17802-3C75-D207-E413-621A0BD6C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44F6F2-3CCF-C98C-7C03-E11C21CA4F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C12B58D-E88A-6664-379C-E5FB1F397B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AA367FE-5702-3EB2-3CE1-60C4E0201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1F6A-37D8-3744-A5F3-79C022B509A1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C0EFE3E-A834-D53C-11D4-BDEAC9034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E0A6998-3443-9C88-CC4E-98DE583C1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51D4B-9CB0-6A43-BD9C-F1B2425176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318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DD88E7-96F7-ECF0-006C-BD44785FE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1F2F629-3053-5613-B5FF-858CDF67F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78F72DC-215A-5CE9-8007-F52358CEF7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39A9906-6262-8DC5-863E-1F8C10C2D3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5D2467E-4372-8BD2-9FC6-14077CA66F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53D205C-F0AE-4BE3-BA3D-6B5535725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1F6A-37D8-3744-A5F3-79C022B509A1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7B844BA-CF73-24FA-9A8D-1CF6C9143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7D08CB9-2918-513D-8A36-41EDE1A8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51D4B-9CB0-6A43-BD9C-F1B2425176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101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24C25A-C89C-11F2-015B-D41C2CA44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1143C09-22B1-4268-2881-6BFC0C7FC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1F6A-37D8-3744-A5F3-79C022B509A1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F8E36CE-471C-1BFC-363B-7DDF32551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3CB5726-925F-B84C-1C32-960660DD2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51D4B-9CB0-6A43-BD9C-F1B2425176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817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232ED87-2568-31D7-C3A1-CEE86126B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1F6A-37D8-3744-A5F3-79C022B509A1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BD3581A-ED8C-4214-1602-AFDB6978C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D010F84-639F-FC59-525E-AACBD5FE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51D4B-9CB0-6A43-BD9C-F1B2425176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541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0A85DE-B4A1-8BD4-0396-AB410CF09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B553EF8-E8DC-F2F3-C9C3-2AFC11A76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259541C-B7EF-D38B-C4BB-5CBB9ACFC3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89C3B71-10DD-3F61-27BC-D79661D88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1F6A-37D8-3744-A5F3-79C022B509A1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6613012-BDB5-D79D-9B73-BAA10F999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0CC8F4B-376D-8086-F1CB-FB48C12C0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51D4B-9CB0-6A43-BD9C-F1B2425176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099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F1BB98-289C-E1F6-4EC6-7492805BF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D875F6D-BB91-9710-3912-CFD8EF01CD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A590F9D-2639-9286-14A6-F4AAE04344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BFB585C-64F2-3CA4-5AC5-EF096FA35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1F6A-37D8-3744-A5F3-79C022B509A1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DA79133-F580-1CB9-CDDD-5105C80B8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FC31CC5-FEF6-DC3E-96DB-D793482A6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51D4B-9CB0-6A43-BD9C-F1B2425176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795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4434FA1-6AAD-A6DB-8D22-33CCD9AF4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7AA2FEA-0E6B-3E15-8B45-928AAE673A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E0D129-E582-60BE-E5A1-3327F0A4E3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3F1F6A-37D8-3744-A5F3-79C022B509A1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D8940A-27AE-839F-90FA-491DA260E9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52D64BE-F71A-6E28-9802-EA706AEDB9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951D4B-9CB0-6A43-BD9C-F1B2425176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451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3587E3-85DE-B2BF-42CF-C92A5DB247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Supplemental Figures</a:t>
            </a:r>
          </a:p>
        </p:txBody>
      </p:sp>
    </p:spTree>
    <p:extLst>
      <p:ext uri="{BB962C8B-B14F-4D97-AF65-F5344CB8AC3E}">
        <p14:creationId xmlns:p14="http://schemas.microsoft.com/office/powerpoint/2010/main" val="3433481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07CEF7-D0DF-EC2A-8DD1-EF477153A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358164D3-97BB-BE83-0EF5-263F9E518F8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503" b="9344"/>
          <a:stretch/>
        </p:blipFill>
        <p:spPr>
          <a:xfrm>
            <a:off x="56214" y="2639028"/>
            <a:ext cx="5143544" cy="2520000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D3E4FBDD-7837-8AEC-D825-E651250E4C97}"/>
              </a:ext>
            </a:extLst>
          </p:cNvPr>
          <p:cNvSpPr txBox="1"/>
          <p:nvPr/>
        </p:nvSpPr>
        <p:spPr>
          <a:xfrm>
            <a:off x="1892113" y="1746643"/>
            <a:ext cx="5116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A454102-9ADB-0D07-C60D-73AC4843B739}"/>
              </a:ext>
            </a:extLst>
          </p:cNvPr>
          <p:cNvSpPr txBox="1"/>
          <p:nvPr/>
        </p:nvSpPr>
        <p:spPr>
          <a:xfrm>
            <a:off x="4528127" y="1754193"/>
            <a:ext cx="2255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&lt;18 years of age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1CE4C56-D6A8-7A83-93DD-3ED8F928908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503" b="9344"/>
          <a:stretch/>
        </p:blipFill>
        <p:spPr>
          <a:xfrm>
            <a:off x="3755652" y="2639026"/>
            <a:ext cx="5143542" cy="252000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2D40F92E-A2A0-60FD-4428-FCA155F55CC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7504" r="24814" b="9345"/>
          <a:stretch/>
        </p:blipFill>
        <p:spPr>
          <a:xfrm>
            <a:off x="7463401" y="2639028"/>
            <a:ext cx="3867208" cy="2520000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D060E3DD-6138-368D-DCD4-E82E9AC47C6D}"/>
              </a:ext>
            </a:extLst>
          </p:cNvPr>
          <p:cNvSpPr txBox="1"/>
          <p:nvPr/>
        </p:nvSpPr>
        <p:spPr>
          <a:xfrm>
            <a:off x="8414588" y="1698972"/>
            <a:ext cx="2247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≥18 </a:t>
            </a:r>
            <a:r>
              <a:rPr lang="en-GB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 of age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DFD10B4-5A1B-3DD3-7A85-F3D3FD3E475E}"/>
              </a:ext>
            </a:extLst>
          </p:cNvPr>
          <p:cNvSpPr txBox="1"/>
          <p:nvPr/>
        </p:nvSpPr>
        <p:spPr>
          <a:xfrm>
            <a:off x="640887" y="5376942"/>
            <a:ext cx="109102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Supplemental Figure S1:</a:t>
            </a: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Time course of infections. Numbers of patients stratified according to type of infections versus month of admission. Absolute numbers are shown. Please note the differences in scales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BEF3C128-CB1F-52FF-EE15-058FBB86228B}"/>
              </a:ext>
            </a:extLst>
          </p:cNvPr>
          <p:cNvSpPr txBox="1"/>
          <p:nvPr/>
        </p:nvSpPr>
        <p:spPr>
          <a:xfrm>
            <a:off x="4143765" y="580041"/>
            <a:ext cx="3904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Time course of infections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2CD3F1B-9A41-70B4-8768-111F020A06C8}"/>
              </a:ext>
            </a:extLst>
          </p:cNvPr>
          <p:cNvSpPr txBox="1"/>
          <p:nvPr/>
        </p:nvSpPr>
        <p:spPr>
          <a:xfrm rot="16200000">
            <a:off x="-392735" y="3584525"/>
            <a:ext cx="1124026" cy="3231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Number  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7D0A8DC-41D3-072D-B152-FE18AF3D8FAC}"/>
              </a:ext>
            </a:extLst>
          </p:cNvPr>
          <p:cNvSpPr txBox="1"/>
          <p:nvPr/>
        </p:nvSpPr>
        <p:spPr>
          <a:xfrm rot="16200000">
            <a:off x="3258744" y="3584525"/>
            <a:ext cx="1124026" cy="3231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Number  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B9554197-D784-97DA-5994-F3CAA1E1AEA7}"/>
              </a:ext>
            </a:extLst>
          </p:cNvPr>
          <p:cNvSpPr txBox="1"/>
          <p:nvPr/>
        </p:nvSpPr>
        <p:spPr>
          <a:xfrm rot="16200000">
            <a:off x="7023288" y="3584525"/>
            <a:ext cx="1124026" cy="3231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Number  </a:t>
            </a: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73F1E3D4-1B81-473C-9462-67B9F85C0C8C}"/>
              </a:ext>
            </a:extLst>
          </p:cNvPr>
          <p:cNvGrpSpPr/>
          <p:nvPr/>
        </p:nvGrpSpPr>
        <p:grpSpPr>
          <a:xfrm>
            <a:off x="710040" y="2415757"/>
            <a:ext cx="1454822" cy="1142547"/>
            <a:chOff x="10708602" y="2445604"/>
            <a:chExt cx="1454822" cy="1142547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DEFEA0E9-9C9B-7538-08AF-D200C188DDFA}"/>
                </a:ext>
              </a:extLst>
            </p:cNvPr>
            <p:cNvSpPr/>
            <p:nvPr/>
          </p:nvSpPr>
          <p:spPr>
            <a:xfrm>
              <a:off x="10883393" y="2639027"/>
              <a:ext cx="810228" cy="9491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9" name="Grafik 8">
              <a:extLst>
                <a:ext uri="{FF2B5EF4-FFF2-40B4-BE49-F238E27FC236}">
                  <a16:creationId xmlns:a16="http://schemas.microsoft.com/office/drawing/2014/main" id="{EDD1F80D-6666-C429-61B5-02953859C42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75863" t="12176" r="11586" b="74268"/>
            <a:stretch/>
          </p:blipFill>
          <p:spPr>
            <a:xfrm>
              <a:off x="10779221" y="2678163"/>
              <a:ext cx="1018572" cy="648182"/>
            </a:xfrm>
            <a:prstGeom prst="rect">
              <a:avLst/>
            </a:prstGeom>
          </p:spPr>
        </p:pic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F8640D9F-60F9-40E2-7EF0-5571692AC6B9}"/>
                </a:ext>
              </a:extLst>
            </p:cNvPr>
            <p:cNvSpPr txBox="1"/>
            <p:nvPr/>
          </p:nvSpPr>
          <p:spPr>
            <a:xfrm>
              <a:off x="10977628" y="2649152"/>
              <a:ext cx="1185796" cy="7386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rtlCol="0">
              <a:spAutoFit/>
            </a:bodyPr>
            <a:lstStyle/>
            <a:p>
              <a:r>
                <a:rPr lang="en-GB" sz="1050" dirty="0">
                  <a:latin typeface="Arial" panose="020B0604020202020204" pitchFamily="34" charset="0"/>
                  <a:cs typeface="Arial" panose="020B0604020202020204" pitchFamily="34" charset="0"/>
                </a:rPr>
                <a:t>SARS-CoV-2</a:t>
              </a:r>
            </a:p>
            <a:p>
              <a:r>
                <a:rPr lang="en-GB" sz="1050" dirty="0">
                  <a:latin typeface="Arial" panose="020B0604020202020204" pitchFamily="34" charset="0"/>
                  <a:cs typeface="Arial" panose="020B0604020202020204" pitchFamily="34" charset="0"/>
                </a:rPr>
                <a:t>Influenza A</a:t>
              </a:r>
            </a:p>
            <a:p>
              <a:r>
                <a:rPr lang="en-GB" sz="1050" dirty="0">
                  <a:latin typeface="Arial" panose="020B0604020202020204" pitchFamily="34" charset="0"/>
                  <a:cs typeface="Arial" panose="020B0604020202020204" pitchFamily="34" charset="0"/>
                </a:rPr>
                <a:t>Influenza B</a:t>
              </a:r>
            </a:p>
            <a:p>
              <a:r>
                <a:rPr lang="en-GB" sz="1050" dirty="0">
                  <a:latin typeface="Arial" panose="020B0604020202020204" pitchFamily="34" charset="0"/>
                  <a:cs typeface="Arial" panose="020B0604020202020204" pitchFamily="34" charset="0"/>
                </a:rPr>
                <a:t>RSV</a:t>
              </a:r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2A7381FB-9DBE-A0DF-0DA2-0CE4ECEF18EB}"/>
                </a:ext>
              </a:extLst>
            </p:cNvPr>
            <p:cNvSpPr txBox="1"/>
            <p:nvPr/>
          </p:nvSpPr>
          <p:spPr>
            <a:xfrm>
              <a:off x="10708602" y="2445604"/>
              <a:ext cx="131272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Type of infection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28823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895DF064-61FF-EA67-6482-0BE4EA4254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4492407"/>
              </p:ext>
            </p:extLst>
          </p:nvPr>
        </p:nvGraphicFramePr>
        <p:xfrm>
          <a:off x="1559320" y="118360"/>
          <a:ext cx="8727120" cy="5758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feld 3">
            <a:extLst>
              <a:ext uri="{FF2B5EF4-FFF2-40B4-BE49-F238E27FC236}">
                <a16:creationId xmlns:a16="http://schemas.microsoft.com/office/drawing/2014/main" id="{6E2CF397-230C-A30C-E9C9-5F02D8B37D67}"/>
              </a:ext>
            </a:extLst>
          </p:cNvPr>
          <p:cNvSpPr txBox="1"/>
          <p:nvPr/>
        </p:nvSpPr>
        <p:spPr>
          <a:xfrm>
            <a:off x="2387111" y="136892"/>
            <a:ext cx="707153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Absolute number of infections in past seasons</a:t>
            </a: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81A93F6D-BC15-0998-F47C-67C87E062FCA}"/>
              </a:ext>
            </a:extLst>
          </p:cNvPr>
          <p:cNvCxnSpPr>
            <a:cxnSpLocks/>
          </p:cNvCxnSpPr>
          <p:nvPr/>
        </p:nvCxnSpPr>
        <p:spPr>
          <a:xfrm>
            <a:off x="4517571" y="717752"/>
            <a:ext cx="0" cy="5159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feld 8">
            <a:extLst>
              <a:ext uri="{FF2B5EF4-FFF2-40B4-BE49-F238E27FC236}">
                <a16:creationId xmlns:a16="http://schemas.microsoft.com/office/drawing/2014/main" id="{DE339A56-4A79-7AFE-0107-11AD26827796}"/>
              </a:ext>
            </a:extLst>
          </p:cNvPr>
          <p:cNvSpPr txBox="1"/>
          <p:nvPr/>
        </p:nvSpPr>
        <p:spPr>
          <a:xfrm>
            <a:off x="2721811" y="701776"/>
            <a:ext cx="70139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75562E7-3D01-5C13-BC85-6E2D12F214C2}"/>
              </a:ext>
            </a:extLst>
          </p:cNvPr>
          <p:cNvSpPr txBox="1"/>
          <p:nvPr/>
        </p:nvSpPr>
        <p:spPr>
          <a:xfrm>
            <a:off x="4796976" y="717752"/>
            <a:ext cx="226059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>
                <a:latin typeface="Arial" panose="020B0604020202020204" pitchFamily="34" charset="0"/>
                <a:cs typeface="Arial" panose="020B0604020202020204" pitchFamily="34" charset="0"/>
              </a:rPr>
              <a:t>&gt;= 18 YEARS OF AGE</a:t>
            </a:r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87FFF833-1140-9080-EA92-486A9763EDB3}"/>
              </a:ext>
            </a:extLst>
          </p:cNvPr>
          <p:cNvGrpSpPr/>
          <p:nvPr/>
        </p:nvGrpSpPr>
        <p:grpSpPr>
          <a:xfrm>
            <a:off x="8518426" y="1688986"/>
            <a:ext cx="1931407" cy="1212298"/>
            <a:chOff x="5136252" y="1426076"/>
            <a:chExt cx="1427114" cy="895765"/>
          </a:xfrm>
        </p:grpSpPr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5F29FEDE-7EEA-9E0F-CBC0-814B1045BFF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75863" t="12176" r="11586" b="74268"/>
            <a:stretch/>
          </p:blipFill>
          <p:spPr>
            <a:xfrm>
              <a:off x="5179163" y="1640163"/>
              <a:ext cx="1018572" cy="648182"/>
            </a:xfrm>
            <a:prstGeom prst="rect">
              <a:avLst/>
            </a:prstGeom>
          </p:spPr>
        </p:pic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3BA7355-0014-52A7-8637-A86EE9F0DBAB}"/>
                </a:ext>
              </a:extLst>
            </p:cNvPr>
            <p:cNvSpPr txBox="1"/>
            <p:nvPr/>
          </p:nvSpPr>
          <p:spPr>
            <a:xfrm>
              <a:off x="5377570" y="1616853"/>
              <a:ext cx="1185796" cy="70498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rtlCol="0">
              <a:spAutoFit/>
            </a:bodyPr>
            <a:lstStyle/>
            <a:p>
              <a:r>
                <a:rPr lang="en-GB" sz="1400" dirty="0">
                  <a:latin typeface="Arial" panose="020B0604020202020204" pitchFamily="34" charset="0"/>
                  <a:cs typeface="Arial" panose="020B0604020202020204" pitchFamily="34" charset="0"/>
                </a:rPr>
                <a:t>SARS-CoV-2</a:t>
              </a:r>
            </a:p>
            <a:p>
              <a:r>
                <a:rPr lang="en-GB" sz="1400" dirty="0">
                  <a:latin typeface="Arial" panose="020B0604020202020204" pitchFamily="34" charset="0"/>
                  <a:cs typeface="Arial" panose="020B0604020202020204" pitchFamily="34" charset="0"/>
                </a:rPr>
                <a:t>Influenza A</a:t>
              </a:r>
            </a:p>
            <a:p>
              <a:r>
                <a:rPr lang="en-GB" sz="1400" dirty="0">
                  <a:latin typeface="Arial" panose="020B0604020202020204" pitchFamily="34" charset="0"/>
                  <a:cs typeface="Arial" panose="020B0604020202020204" pitchFamily="34" charset="0"/>
                </a:rPr>
                <a:t>Influenza B</a:t>
              </a:r>
            </a:p>
            <a:p>
              <a:r>
                <a:rPr lang="en-GB" sz="1400" dirty="0">
                  <a:latin typeface="Arial" panose="020B0604020202020204" pitchFamily="34" charset="0"/>
                  <a:cs typeface="Arial" panose="020B0604020202020204" pitchFamily="34" charset="0"/>
                </a:rPr>
                <a:t>RSV</a:t>
              </a:r>
            </a:p>
          </p:txBody>
        </p: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483BF2E5-A960-40BB-AADD-78D08CDC86D9}"/>
                </a:ext>
              </a:extLst>
            </p:cNvPr>
            <p:cNvSpPr txBox="1"/>
            <p:nvPr/>
          </p:nvSpPr>
          <p:spPr>
            <a:xfrm>
              <a:off x="5136252" y="1426076"/>
              <a:ext cx="1427114" cy="2387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500" b="1" dirty="0">
                  <a:latin typeface="Arial" panose="020B0604020202020204" pitchFamily="34" charset="0"/>
                  <a:cs typeface="Arial" panose="020B0604020202020204" pitchFamily="34" charset="0"/>
                </a:rPr>
                <a:t>Type of infection</a:t>
              </a:r>
            </a:p>
          </p:txBody>
        </p:sp>
      </p:grpSp>
      <p:sp>
        <p:nvSpPr>
          <p:cNvPr id="16" name="Textfeld 15">
            <a:extLst>
              <a:ext uri="{FF2B5EF4-FFF2-40B4-BE49-F238E27FC236}">
                <a16:creationId xmlns:a16="http://schemas.microsoft.com/office/drawing/2014/main" id="{D23B8FEC-64B3-D902-3C79-AAAB1CE004DE}"/>
              </a:ext>
            </a:extLst>
          </p:cNvPr>
          <p:cNvSpPr txBox="1"/>
          <p:nvPr/>
        </p:nvSpPr>
        <p:spPr>
          <a:xfrm>
            <a:off x="7582440" y="699367"/>
            <a:ext cx="226059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>
                <a:latin typeface="Arial" panose="020B0604020202020204" pitchFamily="34" charset="0"/>
                <a:cs typeface="Arial" panose="020B0604020202020204" pitchFamily="34" charset="0"/>
              </a:rPr>
              <a:t>&lt; 18 YEARS OF AGE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A5494910-6FE7-9906-9A1C-2E3BA46B83E9}"/>
              </a:ext>
            </a:extLst>
          </p:cNvPr>
          <p:cNvSpPr/>
          <p:nvPr/>
        </p:nvSpPr>
        <p:spPr>
          <a:xfrm>
            <a:off x="2387111" y="5561142"/>
            <a:ext cx="1436914" cy="3156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8256E3DD-0B6E-D08F-F12C-615A1975B384}"/>
              </a:ext>
            </a:extLst>
          </p:cNvPr>
          <p:cNvSpPr/>
          <p:nvPr/>
        </p:nvSpPr>
        <p:spPr>
          <a:xfrm>
            <a:off x="4994263" y="5561142"/>
            <a:ext cx="1809771" cy="3156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057C1FC4-8286-1BDB-E65D-DF800B19A36A}"/>
              </a:ext>
            </a:extLst>
          </p:cNvPr>
          <p:cNvSpPr/>
          <p:nvPr/>
        </p:nvSpPr>
        <p:spPr>
          <a:xfrm>
            <a:off x="7813663" y="5561142"/>
            <a:ext cx="1766247" cy="3156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" name="Gerade Verbindung 21">
            <a:extLst>
              <a:ext uri="{FF2B5EF4-FFF2-40B4-BE49-F238E27FC236}">
                <a16:creationId xmlns:a16="http://schemas.microsoft.com/office/drawing/2014/main" id="{8D3E5E2E-5837-4314-19BB-DBBAA19090C7}"/>
              </a:ext>
            </a:extLst>
          </p:cNvPr>
          <p:cNvCxnSpPr>
            <a:cxnSpLocks/>
          </p:cNvCxnSpPr>
          <p:nvPr/>
        </p:nvCxnSpPr>
        <p:spPr>
          <a:xfrm>
            <a:off x="7324106" y="717752"/>
            <a:ext cx="0" cy="5159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feld 2">
            <a:extLst>
              <a:ext uri="{FF2B5EF4-FFF2-40B4-BE49-F238E27FC236}">
                <a16:creationId xmlns:a16="http://schemas.microsoft.com/office/drawing/2014/main" id="{840585F6-ECB7-26C8-F7B7-1E748595BEF5}"/>
              </a:ext>
            </a:extLst>
          </p:cNvPr>
          <p:cNvSpPr txBox="1"/>
          <p:nvPr/>
        </p:nvSpPr>
        <p:spPr>
          <a:xfrm>
            <a:off x="718938" y="5657133"/>
            <a:ext cx="10754123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Supplemental Figure S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2:</a:t>
            </a: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Absolute numbers of infections in past three season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[3], [4]</a:t>
            </a: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either for all patients or stratified according to age group. The numbers given within the bars indicate the absolute number of respective patients.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Please note the different observation windows: 2022/23 October – February; 2023/24 August – February; 2024/25 August - April</a:t>
            </a: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912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Microsoft Macintosh PowerPoint</Application>
  <PresentationFormat>Breitbild</PresentationFormat>
  <Paragraphs>30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</vt:lpstr>
      <vt:lpstr>Supplemental Figures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Graphs</dc:title>
  <dc:creator>Benno Johannes Trautwein</dc:creator>
  <cp:lastModifiedBy>Benno Johannes Trautwein</cp:lastModifiedBy>
  <cp:revision>32</cp:revision>
  <dcterms:created xsi:type="dcterms:W3CDTF">2025-08-27T10:23:26Z</dcterms:created>
  <dcterms:modified xsi:type="dcterms:W3CDTF">2025-10-01T22:16:10Z</dcterms:modified>
</cp:coreProperties>
</file>