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10" r:id="rId2"/>
    <p:sldId id="308" r:id="rId3"/>
    <p:sldId id="311" r:id="rId4"/>
    <p:sldId id="312" r:id="rId5"/>
    <p:sldId id="313" r:id="rId6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5" autoAdjust="0"/>
    <p:restoredTop sz="95859" autoAdjust="0"/>
  </p:normalViewPr>
  <p:slideViewPr>
    <p:cSldViewPr snapToGrid="0" snapToObjects="1">
      <p:cViewPr>
        <p:scale>
          <a:sx n="80" d="100"/>
          <a:sy n="80" d="100"/>
        </p:scale>
        <p:origin x="1680" y="128"/>
      </p:cViewPr>
      <p:guideLst>
        <p:guide orient="horz" pos="3096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07EDA-BFE6-A84D-BA28-9D2EB2A9BAC7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94762-DE87-FB44-BA52-A27F493AE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19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Mec1 WT ICAM-1: 198,30 vs</a:t>
            </a:r>
            <a:r>
              <a:rPr lang="es-ES" baseline="0" dirty="0"/>
              <a:t> 329,95 (x-</a:t>
            </a:r>
            <a:r>
              <a:rPr lang="es-ES" baseline="0" dirty="0" err="1"/>
              <a:t>Fold</a:t>
            </a:r>
            <a:r>
              <a:rPr lang="es-ES" baseline="0" dirty="0"/>
              <a:t>: 1,66)</a:t>
            </a:r>
            <a:endParaRPr lang="es-ES" dirty="0"/>
          </a:p>
          <a:p>
            <a:endParaRPr lang="es-ES" dirty="0"/>
          </a:p>
          <a:p>
            <a:r>
              <a:rPr lang="es-ES" dirty="0"/>
              <a:t>Mec1 </a:t>
            </a:r>
            <a:r>
              <a:rPr lang="es-ES" dirty="0" err="1"/>
              <a:t>Bcl-xL</a:t>
            </a:r>
            <a:endParaRPr lang="es-ES" dirty="0"/>
          </a:p>
          <a:p>
            <a:r>
              <a:rPr lang="es-ES" dirty="0"/>
              <a:t>Fas: 19,1 vs 21,8 (x-</a:t>
            </a:r>
            <a:r>
              <a:rPr lang="es-ES" dirty="0" err="1"/>
              <a:t>Fold</a:t>
            </a:r>
            <a:r>
              <a:rPr lang="es-ES" dirty="0"/>
              <a:t>: 1,14)</a:t>
            </a:r>
          </a:p>
          <a:p>
            <a:r>
              <a:rPr lang="es-ES" dirty="0"/>
              <a:t>DR4: 16,4 vs 23,5 (x-</a:t>
            </a:r>
            <a:r>
              <a:rPr lang="es-ES" dirty="0" err="1"/>
              <a:t>Fold</a:t>
            </a:r>
            <a:r>
              <a:rPr lang="es-ES" dirty="0"/>
              <a:t>: 1,43)</a:t>
            </a:r>
          </a:p>
          <a:p>
            <a:r>
              <a:rPr lang="es-ES" dirty="0"/>
              <a:t>DR5:</a:t>
            </a:r>
            <a:r>
              <a:rPr lang="es-ES" baseline="0" dirty="0"/>
              <a:t> 24,6 vs 32,0 (x-</a:t>
            </a:r>
            <a:r>
              <a:rPr lang="es-ES" baseline="0" dirty="0" err="1"/>
              <a:t>Fold</a:t>
            </a:r>
            <a:r>
              <a:rPr lang="es-ES" baseline="0" dirty="0"/>
              <a:t>: 1,30)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94762-DE87-FB44-BA52-A27F493AE6B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573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94762-DE87-FB44-BA52-A27F493AE6B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76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08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173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42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7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2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839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1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4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7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1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4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7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42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365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85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1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4" indent="0">
              <a:buNone/>
              <a:defRPr sz="900"/>
            </a:lvl6pPr>
            <a:lvl7pPr marL="2743085" indent="0">
              <a:buNone/>
              <a:defRPr sz="900"/>
            </a:lvl7pPr>
            <a:lvl8pPr marL="3200266" indent="0">
              <a:buNone/>
              <a:defRPr sz="900"/>
            </a:lvl8pPr>
            <a:lvl9pPr marL="3657447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16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1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4" indent="0">
              <a:buNone/>
              <a:defRPr sz="2000"/>
            </a:lvl6pPr>
            <a:lvl7pPr marL="2743085" indent="0">
              <a:buNone/>
              <a:defRPr sz="2000"/>
            </a:lvl7pPr>
            <a:lvl8pPr marL="3200266" indent="0">
              <a:buNone/>
              <a:defRPr sz="2000"/>
            </a:lvl8pPr>
            <a:lvl9pPr marL="3657447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1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4" indent="0">
              <a:buNone/>
              <a:defRPr sz="900"/>
            </a:lvl6pPr>
            <a:lvl7pPr marL="2743085" indent="0">
              <a:buNone/>
              <a:defRPr sz="900"/>
            </a:lvl7pPr>
            <a:lvl8pPr marL="3200266" indent="0">
              <a:buNone/>
              <a:defRPr sz="900"/>
            </a:lvl8pPr>
            <a:lvl9pPr marL="3657447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26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7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7" y="573264"/>
            <a:ext cx="3357563" cy="1220822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64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83D4D-38D8-D944-A555-F9385A3EC559}" type="datetimeFigureOut">
              <a:rPr lang="fr-FR" smtClean="0"/>
              <a:pPr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2F697-C23C-164C-88DB-0DA94B3F54B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9" indent="-285738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image" Target="../media/image16.emf"/><Relationship Id="rId2" Type="http://schemas.openxmlformats.org/officeDocument/2006/relationships/image" Target="../media/image1.emf"/><Relationship Id="rId16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7.emf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12" Type="http://schemas.openxmlformats.org/officeDocument/2006/relationships/image" Target="../media/image26.emf"/><Relationship Id="rId17" Type="http://schemas.openxmlformats.org/officeDocument/2006/relationships/image" Target="../media/image31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0.emf"/><Relationship Id="rId20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11" Type="http://schemas.openxmlformats.org/officeDocument/2006/relationships/image" Target="../media/image25.emf"/><Relationship Id="rId5" Type="http://schemas.openxmlformats.org/officeDocument/2006/relationships/image" Target="../media/image19.emf"/><Relationship Id="rId15" Type="http://schemas.openxmlformats.org/officeDocument/2006/relationships/image" Target="../media/image29.emf"/><Relationship Id="rId10" Type="http://schemas.openxmlformats.org/officeDocument/2006/relationships/image" Target="../media/image24.emf"/><Relationship Id="rId19" Type="http://schemas.openxmlformats.org/officeDocument/2006/relationships/image" Target="../media/image33.png"/><Relationship Id="rId4" Type="http://schemas.openxmlformats.org/officeDocument/2006/relationships/image" Target="../media/image18.emf"/><Relationship Id="rId9" Type="http://schemas.openxmlformats.org/officeDocument/2006/relationships/image" Target="../media/image23.emf"/><Relationship Id="rId14" Type="http://schemas.openxmlformats.org/officeDocument/2006/relationships/image" Target="../media/image2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6.emf"/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12" Type="http://schemas.openxmlformats.org/officeDocument/2006/relationships/image" Target="../media/image45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11" Type="http://schemas.openxmlformats.org/officeDocument/2006/relationships/image" Target="../media/image44.emf"/><Relationship Id="rId5" Type="http://schemas.openxmlformats.org/officeDocument/2006/relationships/image" Target="../media/image38.emf"/><Relationship Id="rId10" Type="http://schemas.openxmlformats.org/officeDocument/2006/relationships/image" Target="../media/image43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62.emf"/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12" Type="http://schemas.openxmlformats.org/officeDocument/2006/relationships/image" Target="../media/image6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emf"/><Relationship Id="rId11" Type="http://schemas.openxmlformats.org/officeDocument/2006/relationships/image" Target="../media/image60.emf"/><Relationship Id="rId5" Type="http://schemas.openxmlformats.org/officeDocument/2006/relationships/image" Target="../media/image54.emf"/><Relationship Id="rId10" Type="http://schemas.openxmlformats.org/officeDocument/2006/relationships/image" Target="../media/image59.emf"/><Relationship Id="rId4" Type="http://schemas.openxmlformats.org/officeDocument/2006/relationships/image" Target="../media/image53.emf"/><Relationship Id="rId9" Type="http://schemas.openxmlformats.org/officeDocument/2006/relationships/image" Target="../media/image58.emf"/><Relationship Id="rId14" Type="http://schemas.openxmlformats.org/officeDocument/2006/relationships/image" Target="../media/image6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A6265E2-02F5-0648-B1F4-62A8FFD685CA}"/>
              </a:ext>
            </a:extLst>
          </p:cNvPr>
          <p:cNvGrpSpPr>
            <a:grpSpLocks noChangeAspect="1"/>
          </p:cNvGrpSpPr>
          <p:nvPr/>
        </p:nvGrpSpPr>
        <p:grpSpPr>
          <a:xfrm>
            <a:off x="841654" y="969767"/>
            <a:ext cx="5012494" cy="7424185"/>
            <a:chOff x="71777" y="928828"/>
            <a:chExt cx="3389146" cy="5019785"/>
          </a:xfrm>
        </p:grpSpPr>
        <p:sp>
          <p:nvSpPr>
            <p:cNvPr id="5" name="CuadroTexto 20">
              <a:extLst>
                <a:ext uri="{FF2B5EF4-FFF2-40B4-BE49-F238E27FC236}">
                  <a16:creationId xmlns:a16="http://schemas.microsoft.com/office/drawing/2014/main" id="{8757862E-C497-1349-A448-026D5C7E4678}"/>
                </a:ext>
              </a:extLst>
            </p:cNvPr>
            <p:cNvSpPr txBox="1"/>
            <p:nvPr/>
          </p:nvSpPr>
          <p:spPr>
            <a:xfrm>
              <a:off x="165800" y="1460281"/>
              <a:ext cx="427429" cy="187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dirty="0"/>
                <a:t>ULBP-1</a:t>
              </a:r>
            </a:p>
          </p:txBody>
        </p:sp>
        <p:sp>
          <p:nvSpPr>
            <p:cNvPr id="6" name="CuadroTexto 21">
              <a:extLst>
                <a:ext uri="{FF2B5EF4-FFF2-40B4-BE49-F238E27FC236}">
                  <a16:creationId xmlns:a16="http://schemas.microsoft.com/office/drawing/2014/main" id="{27775A7A-51CA-CD4A-99E5-73F4164E16E5}"/>
                </a:ext>
              </a:extLst>
            </p:cNvPr>
            <p:cNvSpPr txBox="1"/>
            <p:nvPr/>
          </p:nvSpPr>
          <p:spPr>
            <a:xfrm>
              <a:off x="71777" y="3366479"/>
              <a:ext cx="440261" cy="187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dirty="0"/>
                <a:t>ICAM-1</a:t>
              </a:r>
            </a:p>
          </p:txBody>
        </p:sp>
        <p:sp>
          <p:nvSpPr>
            <p:cNvPr id="7" name="CuadroTexto 22">
              <a:extLst>
                <a:ext uri="{FF2B5EF4-FFF2-40B4-BE49-F238E27FC236}">
                  <a16:creationId xmlns:a16="http://schemas.microsoft.com/office/drawing/2014/main" id="{5A2BFF68-0F86-2C4A-BA48-5254556548AA}"/>
                </a:ext>
              </a:extLst>
            </p:cNvPr>
            <p:cNvSpPr txBox="1"/>
            <p:nvPr/>
          </p:nvSpPr>
          <p:spPr>
            <a:xfrm>
              <a:off x="139597" y="2413380"/>
              <a:ext cx="452184" cy="187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dirty="0"/>
                <a:t>MICA/B</a:t>
              </a:r>
            </a:p>
          </p:txBody>
        </p:sp>
        <p:sp>
          <p:nvSpPr>
            <p:cNvPr id="8" name="CuadroTexto 23">
              <a:extLst>
                <a:ext uri="{FF2B5EF4-FFF2-40B4-BE49-F238E27FC236}">
                  <a16:creationId xmlns:a16="http://schemas.microsoft.com/office/drawing/2014/main" id="{7338467C-93B0-0449-AC41-E58AA6933817}"/>
                </a:ext>
              </a:extLst>
            </p:cNvPr>
            <p:cNvSpPr txBox="1"/>
            <p:nvPr/>
          </p:nvSpPr>
          <p:spPr>
            <a:xfrm>
              <a:off x="113322" y="4319578"/>
              <a:ext cx="350302" cy="312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s-ES" sz="1200" dirty="0"/>
            </a:p>
            <a:p>
              <a:pPr algn="ctr"/>
              <a:r>
                <a:rPr lang="es-ES" sz="1200" dirty="0"/>
                <a:t>CD33</a:t>
              </a:r>
            </a:p>
          </p:txBody>
        </p:sp>
        <p:sp>
          <p:nvSpPr>
            <p:cNvPr id="9" name="CuadroTexto 24">
              <a:extLst>
                <a:ext uri="{FF2B5EF4-FFF2-40B4-BE49-F238E27FC236}">
                  <a16:creationId xmlns:a16="http://schemas.microsoft.com/office/drawing/2014/main" id="{052C67F8-D1F8-D64A-913C-3537E41972BB}"/>
                </a:ext>
              </a:extLst>
            </p:cNvPr>
            <p:cNvSpPr txBox="1"/>
            <p:nvPr/>
          </p:nvSpPr>
          <p:spPr>
            <a:xfrm>
              <a:off x="101700" y="5394754"/>
              <a:ext cx="293941" cy="187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dirty="0"/>
                <a:t>HLA</a:t>
              </a:r>
            </a:p>
          </p:txBody>
        </p:sp>
        <p:sp>
          <p:nvSpPr>
            <p:cNvPr id="10" name="CuadroTexto 28">
              <a:extLst>
                <a:ext uri="{FF2B5EF4-FFF2-40B4-BE49-F238E27FC236}">
                  <a16:creationId xmlns:a16="http://schemas.microsoft.com/office/drawing/2014/main" id="{4783539B-966F-C443-A147-BA06A095ABB4}"/>
                </a:ext>
              </a:extLst>
            </p:cNvPr>
            <p:cNvSpPr txBox="1"/>
            <p:nvPr/>
          </p:nvSpPr>
          <p:spPr>
            <a:xfrm>
              <a:off x="858593" y="928828"/>
              <a:ext cx="661368" cy="208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/>
                <a:t>OCI-AML-1</a:t>
              </a:r>
            </a:p>
          </p:txBody>
        </p:sp>
        <p:sp>
          <p:nvSpPr>
            <p:cNvPr id="11" name="CuadroTexto 28">
              <a:extLst>
                <a:ext uri="{FF2B5EF4-FFF2-40B4-BE49-F238E27FC236}">
                  <a16:creationId xmlns:a16="http://schemas.microsoft.com/office/drawing/2014/main" id="{83CB965D-A01C-F840-8D64-31BF7B3D9FB2}"/>
                </a:ext>
              </a:extLst>
            </p:cNvPr>
            <p:cNvSpPr txBox="1"/>
            <p:nvPr/>
          </p:nvSpPr>
          <p:spPr>
            <a:xfrm>
              <a:off x="1975161" y="935009"/>
              <a:ext cx="330792" cy="208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/>
                <a:t>NB4</a:t>
              </a:r>
            </a:p>
          </p:txBody>
        </p:sp>
        <p:sp>
          <p:nvSpPr>
            <p:cNvPr id="12" name="CuadroTexto 28">
              <a:extLst>
                <a:ext uri="{FF2B5EF4-FFF2-40B4-BE49-F238E27FC236}">
                  <a16:creationId xmlns:a16="http://schemas.microsoft.com/office/drawing/2014/main" id="{A194D22A-A13B-5745-A35C-2B4F8BC72831}"/>
                </a:ext>
              </a:extLst>
            </p:cNvPr>
            <p:cNvSpPr txBox="1"/>
            <p:nvPr/>
          </p:nvSpPr>
          <p:spPr>
            <a:xfrm>
              <a:off x="2858410" y="932663"/>
              <a:ext cx="375230" cy="208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/>
                <a:t>HL60</a:t>
              </a:r>
            </a:p>
          </p:txBody>
        </p:sp>
        <p:pic>
          <p:nvPicPr>
            <p:cNvPr id="13" name="Image 3">
              <a:extLst>
                <a:ext uri="{FF2B5EF4-FFF2-40B4-BE49-F238E27FC236}">
                  <a16:creationId xmlns:a16="http://schemas.microsoft.com/office/drawing/2014/main" id="{D7523873-32B0-A04C-8BCA-1FB563854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642" y="1274020"/>
              <a:ext cx="919898" cy="864000"/>
            </a:xfrm>
            <a:prstGeom prst="rect">
              <a:avLst/>
            </a:prstGeom>
          </p:spPr>
        </p:pic>
        <p:pic>
          <p:nvPicPr>
            <p:cNvPr id="14" name="Image 10">
              <a:extLst>
                <a:ext uri="{FF2B5EF4-FFF2-40B4-BE49-F238E27FC236}">
                  <a16:creationId xmlns:a16="http://schemas.microsoft.com/office/drawing/2014/main" id="{E2FF3501-559D-2147-BFF7-FB7EE496D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2848" y="1274020"/>
              <a:ext cx="919899" cy="864000"/>
            </a:xfrm>
            <a:prstGeom prst="rect">
              <a:avLst/>
            </a:prstGeom>
          </p:spPr>
        </p:pic>
        <p:pic>
          <p:nvPicPr>
            <p:cNvPr id="15" name="Image 15">
              <a:extLst>
                <a:ext uri="{FF2B5EF4-FFF2-40B4-BE49-F238E27FC236}">
                  <a16:creationId xmlns:a16="http://schemas.microsoft.com/office/drawing/2014/main" id="{B7BFB6A3-4442-CE4C-B9E3-76ED58BDC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1056" y="1274020"/>
              <a:ext cx="919867" cy="863970"/>
            </a:xfrm>
            <a:prstGeom prst="rect">
              <a:avLst/>
            </a:prstGeom>
          </p:spPr>
        </p:pic>
        <p:pic>
          <p:nvPicPr>
            <p:cNvPr id="16" name="Image 4">
              <a:extLst>
                <a:ext uri="{FF2B5EF4-FFF2-40B4-BE49-F238E27FC236}">
                  <a16:creationId xmlns:a16="http://schemas.microsoft.com/office/drawing/2014/main" id="{720633E9-37FF-B443-8DB7-0CA310E12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642" y="2140124"/>
              <a:ext cx="919899" cy="864000"/>
            </a:xfrm>
            <a:prstGeom prst="rect">
              <a:avLst/>
            </a:prstGeom>
          </p:spPr>
        </p:pic>
        <p:pic>
          <p:nvPicPr>
            <p:cNvPr id="17" name="Image 14">
              <a:extLst>
                <a:ext uri="{FF2B5EF4-FFF2-40B4-BE49-F238E27FC236}">
                  <a16:creationId xmlns:a16="http://schemas.microsoft.com/office/drawing/2014/main" id="{8160B300-BAC4-2448-94D5-D53114DBB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86234" y="2140124"/>
              <a:ext cx="919899" cy="864000"/>
            </a:xfrm>
            <a:prstGeom prst="rect">
              <a:avLst/>
            </a:prstGeom>
          </p:spPr>
        </p:pic>
        <p:pic>
          <p:nvPicPr>
            <p:cNvPr id="18" name="Image 19">
              <a:extLst>
                <a:ext uri="{FF2B5EF4-FFF2-40B4-BE49-F238E27FC236}">
                  <a16:creationId xmlns:a16="http://schemas.microsoft.com/office/drawing/2014/main" id="{DC3C7CB2-0455-8F4D-AAB5-EDC1DE9CF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27825" y="2140124"/>
              <a:ext cx="919899" cy="864000"/>
            </a:xfrm>
            <a:prstGeom prst="rect">
              <a:avLst/>
            </a:prstGeom>
          </p:spPr>
        </p:pic>
        <p:pic>
          <p:nvPicPr>
            <p:cNvPr id="19" name="Image 7">
              <a:extLst>
                <a:ext uri="{FF2B5EF4-FFF2-40B4-BE49-F238E27FC236}">
                  <a16:creationId xmlns:a16="http://schemas.microsoft.com/office/drawing/2014/main" id="{528A1193-1650-4341-A0D7-869BD43EC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641" y="3107214"/>
              <a:ext cx="919899" cy="864000"/>
            </a:xfrm>
            <a:prstGeom prst="rect">
              <a:avLst/>
            </a:prstGeom>
          </p:spPr>
        </p:pic>
        <p:pic>
          <p:nvPicPr>
            <p:cNvPr id="20" name="Image 12">
              <a:extLst>
                <a:ext uri="{FF2B5EF4-FFF2-40B4-BE49-F238E27FC236}">
                  <a16:creationId xmlns:a16="http://schemas.microsoft.com/office/drawing/2014/main" id="{81CB5BFC-DD26-9E40-8A99-F95E3517E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84812" y="3107214"/>
              <a:ext cx="910162" cy="854855"/>
            </a:xfrm>
            <a:prstGeom prst="rect">
              <a:avLst/>
            </a:prstGeom>
          </p:spPr>
        </p:pic>
        <p:pic>
          <p:nvPicPr>
            <p:cNvPr id="21" name="Image 16">
              <a:extLst>
                <a:ext uri="{FF2B5EF4-FFF2-40B4-BE49-F238E27FC236}">
                  <a16:creationId xmlns:a16="http://schemas.microsoft.com/office/drawing/2014/main" id="{F162AB42-3109-E448-A826-8BD56CC9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15246" y="3107214"/>
              <a:ext cx="919899" cy="864000"/>
            </a:xfrm>
            <a:prstGeom prst="rect">
              <a:avLst/>
            </a:prstGeom>
          </p:spPr>
        </p:pic>
        <p:pic>
          <p:nvPicPr>
            <p:cNvPr id="22" name="Image 13">
              <a:extLst>
                <a:ext uri="{FF2B5EF4-FFF2-40B4-BE49-F238E27FC236}">
                  <a16:creationId xmlns:a16="http://schemas.microsoft.com/office/drawing/2014/main" id="{0735F13A-E1B9-F64B-AF4E-96E5587C5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1079" y="5084613"/>
              <a:ext cx="931769" cy="864000"/>
            </a:xfrm>
            <a:prstGeom prst="rect">
              <a:avLst/>
            </a:prstGeom>
          </p:spPr>
        </p:pic>
        <p:pic>
          <p:nvPicPr>
            <p:cNvPr id="23" name="Image 8">
              <a:extLst>
                <a:ext uri="{FF2B5EF4-FFF2-40B4-BE49-F238E27FC236}">
                  <a16:creationId xmlns:a16="http://schemas.microsoft.com/office/drawing/2014/main" id="{305B280F-1F7D-5640-80B9-37655A38E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87838" y="5084613"/>
              <a:ext cx="919899" cy="864000"/>
            </a:xfrm>
            <a:prstGeom prst="rect">
              <a:avLst/>
            </a:prstGeom>
          </p:spPr>
        </p:pic>
        <p:pic>
          <p:nvPicPr>
            <p:cNvPr id="24" name="Image 18">
              <a:extLst>
                <a:ext uri="{FF2B5EF4-FFF2-40B4-BE49-F238E27FC236}">
                  <a16:creationId xmlns:a16="http://schemas.microsoft.com/office/drawing/2014/main" id="{1D0E079E-69B0-BF49-B1DD-8CA82FA9B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02726" y="5084613"/>
              <a:ext cx="919900" cy="864000"/>
            </a:xfrm>
            <a:prstGeom prst="rect">
              <a:avLst/>
            </a:prstGeom>
          </p:spPr>
        </p:pic>
        <p:pic>
          <p:nvPicPr>
            <p:cNvPr id="25" name="Image 9">
              <a:extLst>
                <a:ext uri="{FF2B5EF4-FFF2-40B4-BE49-F238E27FC236}">
                  <a16:creationId xmlns:a16="http://schemas.microsoft.com/office/drawing/2014/main" id="{7319EBFB-1E99-7546-8ADB-A2C1A50E1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7108" y="4105189"/>
              <a:ext cx="937704" cy="864000"/>
            </a:xfrm>
            <a:prstGeom prst="rect">
              <a:avLst/>
            </a:prstGeom>
          </p:spPr>
        </p:pic>
        <p:pic>
          <p:nvPicPr>
            <p:cNvPr id="26" name="Image 11">
              <a:extLst>
                <a:ext uri="{FF2B5EF4-FFF2-40B4-BE49-F238E27FC236}">
                  <a16:creationId xmlns:a16="http://schemas.microsoft.com/office/drawing/2014/main" id="{F6C19EA0-CCB0-424A-9343-091B9644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590763" y="4105189"/>
              <a:ext cx="919899" cy="864000"/>
            </a:xfrm>
            <a:prstGeom prst="rect">
              <a:avLst/>
            </a:prstGeom>
          </p:spPr>
        </p:pic>
        <p:pic>
          <p:nvPicPr>
            <p:cNvPr id="27" name="Image 17">
              <a:extLst>
                <a:ext uri="{FF2B5EF4-FFF2-40B4-BE49-F238E27FC236}">
                  <a16:creationId xmlns:a16="http://schemas.microsoft.com/office/drawing/2014/main" id="{FB832C87-F2C8-D245-B698-75C5CB63B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516612" y="4105189"/>
              <a:ext cx="919898" cy="864000"/>
            </a:xfrm>
            <a:prstGeom prst="rect">
              <a:avLst/>
            </a:prstGeom>
          </p:spPr>
        </p:pic>
      </p:grpSp>
      <p:grpSp>
        <p:nvGrpSpPr>
          <p:cNvPr id="28" name="Grupo 32">
            <a:extLst>
              <a:ext uri="{FF2B5EF4-FFF2-40B4-BE49-F238E27FC236}">
                <a16:creationId xmlns:a16="http://schemas.microsoft.com/office/drawing/2014/main" id="{47101938-C05D-BA46-8D31-E5C667F82F13}"/>
              </a:ext>
            </a:extLst>
          </p:cNvPr>
          <p:cNvGrpSpPr/>
          <p:nvPr/>
        </p:nvGrpSpPr>
        <p:grpSpPr>
          <a:xfrm>
            <a:off x="1006769" y="1122012"/>
            <a:ext cx="924508" cy="432320"/>
            <a:chOff x="617134" y="-45220"/>
            <a:chExt cx="924508" cy="432320"/>
          </a:xfrm>
        </p:grpSpPr>
        <p:pic>
          <p:nvPicPr>
            <p:cNvPr id="29" name="Imagen 33">
              <a:extLst>
                <a:ext uri="{FF2B5EF4-FFF2-40B4-BE49-F238E27FC236}">
                  <a16:creationId xmlns:a16="http://schemas.microsoft.com/office/drawing/2014/main" id="{20C01FD4-0553-2345-9921-76D6A0F6D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46084" t="3440" r="50707" b="83911"/>
            <a:stretch/>
          </p:blipFill>
          <p:spPr>
            <a:xfrm>
              <a:off x="617134" y="-9406"/>
              <a:ext cx="184576" cy="326562"/>
            </a:xfrm>
            <a:prstGeom prst="rect">
              <a:avLst/>
            </a:prstGeom>
          </p:spPr>
        </p:pic>
        <p:sp>
          <p:nvSpPr>
            <p:cNvPr id="30" name="CuadroTexto 34">
              <a:extLst>
                <a:ext uri="{FF2B5EF4-FFF2-40B4-BE49-F238E27FC236}">
                  <a16:creationId xmlns:a16="http://schemas.microsoft.com/office/drawing/2014/main" id="{D53486C3-F37E-2246-8194-66CB86C92F8E}"/>
                </a:ext>
              </a:extLst>
            </p:cNvPr>
            <p:cNvSpPr txBox="1"/>
            <p:nvPr/>
          </p:nvSpPr>
          <p:spPr>
            <a:xfrm>
              <a:off x="734080" y="110101"/>
              <a:ext cx="645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Control</a:t>
              </a:r>
            </a:p>
          </p:txBody>
        </p:sp>
        <p:sp>
          <p:nvSpPr>
            <p:cNvPr id="31" name="CuadroTexto 35">
              <a:extLst>
                <a:ext uri="{FF2B5EF4-FFF2-40B4-BE49-F238E27FC236}">
                  <a16:creationId xmlns:a16="http://schemas.microsoft.com/office/drawing/2014/main" id="{B98C225C-C8CD-4941-9E37-B495DD138021}"/>
                </a:ext>
              </a:extLst>
            </p:cNvPr>
            <p:cNvSpPr txBox="1"/>
            <p:nvPr/>
          </p:nvSpPr>
          <p:spPr>
            <a:xfrm>
              <a:off x="735011" y="-45220"/>
              <a:ext cx="8066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/>
                <a:t>Metformin</a:t>
              </a:r>
            </a:p>
          </p:txBody>
        </p:sp>
      </p:grpSp>
      <p:sp>
        <p:nvSpPr>
          <p:cNvPr id="32" name="ZoneTexte 8">
            <a:extLst>
              <a:ext uri="{FF2B5EF4-FFF2-40B4-BE49-F238E27FC236}">
                <a16:creationId xmlns:a16="http://schemas.microsoft.com/office/drawing/2014/main" id="{0A4AE0FC-546A-1E45-9911-EDB2197B13DA}"/>
              </a:ext>
            </a:extLst>
          </p:cNvPr>
          <p:cNvSpPr txBox="1"/>
          <p:nvPr/>
        </p:nvSpPr>
        <p:spPr>
          <a:xfrm>
            <a:off x="198207" y="8564662"/>
            <a:ext cx="6555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/>
              <a:t>Supplemental </a:t>
            </a:r>
            <a:r>
              <a:rPr lang="fr-FR" sz="1200" b="1"/>
              <a:t>Figure 1. </a:t>
            </a:r>
            <a:r>
              <a:rPr lang="fr-FR" sz="1200" dirty="0" err="1"/>
              <a:t>Metformin</a:t>
            </a:r>
            <a:r>
              <a:rPr lang="fr-FR" sz="1200" dirty="0"/>
              <a:t> </a:t>
            </a:r>
            <a:r>
              <a:rPr lang="fr-FR" sz="1200" dirty="0" err="1"/>
              <a:t>regulated</a:t>
            </a:r>
            <a:r>
              <a:rPr lang="fr-FR" sz="1200" dirty="0"/>
              <a:t> expression of stress ligands and ICAM-I in </a:t>
            </a:r>
            <a:r>
              <a:rPr lang="fr-FR" sz="1200" dirty="0" err="1"/>
              <a:t>leukemic</a:t>
            </a:r>
            <a:r>
              <a:rPr lang="fr-FR" sz="1200" dirty="0"/>
              <a:t> </a:t>
            </a:r>
            <a:r>
              <a:rPr lang="fr-FR" sz="1200" dirty="0" err="1"/>
              <a:t>cells</a:t>
            </a:r>
            <a:r>
              <a:rPr lang="fr-FR" sz="1200" dirty="0"/>
              <a:t>. </a:t>
            </a:r>
            <a:r>
              <a:rPr lang="fr-FR" sz="1200" dirty="0" err="1"/>
              <a:t>Different</a:t>
            </a:r>
            <a:r>
              <a:rPr lang="fr-FR" sz="1200" dirty="0"/>
              <a:t> AML </a:t>
            </a:r>
            <a:r>
              <a:rPr lang="fr-FR" sz="1200" dirty="0" err="1"/>
              <a:t>cell</a:t>
            </a:r>
            <a:r>
              <a:rPr lang="fr-FR" sz="1200" dirty="0"/>
              <a:t> </a:t>
            </a:r>
            <a:r>
              <a:rPr lang="fr-FR" sz="1200" dirty="0" err="1"/>
              <a:t>lines</a:t>
            </a:r>
            <a:r>
              <a:rPr lang="fr-FR" sz="1200" dirty="0"/>
              <a:t> OCI-AML-3 wtp53, HL-60 nullp53, NB4 mutp53 </a:t>
            </a:r>
            <a:r>
              <a:rPr lang="fr-FR" sz="1200" dirty="0" err="1"/>
              <a:t>were</a:t>
            </a:r>
            <a:r>
              <a:rPr lang="fr-FR" sz="1200" dirty="0"/>
              <a:t> </a:t>
            </a:r>
            <a:r>
              <a:rPr lang="fr-FR" sz="1200" dirty="0" err="1"/>
              <a:t>treated</a:t>
            </a:r>
            <a:r>
              <a:rPr lang="fr-FR" sz="1200" dirty="0"/>
              <a:t> </a:t>
            </a:r>
            <a:r>
              <a:rPr lang="fr-FR" sz="1200" dirty="0" err="1"/>
              <a:t>with</a:t>
            </a:r>
            <a:r>
              <a:rPr lang="fr-FR" sz="1200" dirty="0"/>
              <a:t> 2 </a:t>
            </a:r>
            <a:r>
              <a:rPr lang="fr-FR" sz="1200" dirty="0" err="1"/>
              <a:t>mM</a:t>
            </a:r>
            <a:r>
              <a:rPr lang="fr-FR" sz="1200" dirty="0"/>
              <a:t> </a:t>
            </a:r>
            <a:r>
              <a:rPr lang="fr-FR" sz="1200" dirty="0" err="1"/>
              <a:t>metformin</a:t>
            </a:r>
            <a:r>
              <a:rPr lang="fr-FR" sz="1200" dirty="0"/>
              <a:t> for 3 </a:t>
            </a:r>
            <a:r>
              <a:rPr lang="fr-FR" sz="1200" dirty="0" err="1"/>
              <a:t>days</a:t>
            </a:r>
            <a:r>
              <a:rPr lang="fr-FR" sz="1200" dirty="0"/>
              <a:t> and plasma membrane expression of the stress ligands MICA/B and ULBP1, the </a:t>
            </a:r>
            <a:r>
              <a:rPr lang="fr-FR" sz="1200" dirty="0" err="1"/>
              <a:t>integrin</a:t>
            </a:r>
            <a:r>
              <a:rPr lang="fr-FR" sz="1200" dirty="0"/>
              <a:t> ICAM-1, the </a:t>
            </a:r>
            <a:r>
              <a:rPr lang="fr-FR" sz="1200" dirty="0" err="1"/>
              <a:t>myeloid</a:t>
            </a:r>
            <a:r>
              <a:rPr lang="fr-FR" sz="1200" dirty="0"/>
              <a:t> marker CD33 and MHC class I HLA </a:t>
            </a:r>
            <a:r>
              <a:rPr lang="fr-FR" sz="1200" dirty="0" err="1"/>
              <a:t>were</a:t>
            </a:r>
            <a:r>
              <a:rPr lang="fr-FR" sz="1200" dirty="0"/>
              <a:t> </a:t>
            </a:r>
            <a:r>
              <a:rPr lang="fr-FR" sz="1200" dirty="0" err="1"/>
              <a:t>analyzed</a:t>
            </a:r>
            <a:r>
              <a:rPr lang="fr-FR" sz="1200" dirty="0"/>
              <a:t> by </a:t>
            </a:r>
            <a:r>
              <a:rPr lang="fr-FR" sz="1200" dirty="0" err="1"/>
              <a:t>FACs</a:t>
            </a:r>
            <a:r>
              <a:rPr lang="fr-FR" sz="1200" dirty="0"/>
              <a:t> </a:t>
            </a:r>
            <a:r>
              <a:rPr lang="fr-FR" sz="1200" dirty="0" err="1"/>
              <a:t>analysis</a:t>
            </a:r>
            <a:r>
              <a:rPr lang="fr-F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7884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65"/>
          <p:cNvPicPr>
            <a:picLocks noChangeAspect="1"/>
          </p:cNvPicPr>
          <p:nvPr/>
        </p:nvPicPr>
        <p:blipFill rotWithShape="1">
          <a:blip r:embed="rId3"/>
          <a:srcRect l="3347" t="3502"/>
          <a:stretch/>
        </p:blipFill>
        <p:spPr>
          <a:xfrm>
            <a:off x="3354552" y="5827420"/>
            <a:ext cx="2248936" cy="3269111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 rotWithShape="1">
          <a:blip r:embed="rId4"/>
          <a:srcRect r="55086"/>
          <a:stretch/>
        </p:blipFill>
        <p:spPr>
          <a:xfrm>
            <a:off x="4568757" y="3523413"/>
            <a:ext cx="1054193" cy="1039212"/>
          </a:xfrm>
          <a:prstGeom prst="rect">
            <a:avLst/>
          </a:prstGeom>
        </p:spPr>
      </p:pic>
      <p:pic>
        <p:nvPicPr>
          <p:cNvPr id="56" name="Imagen 55"/>
          <p:cNvPicPr>
            <a:picLocks noChangeAspect="1"/>
          </p:cNvPicPr>
          <p:nvPr/>
        </p:nvPicPr>
        <p:blipFill rotWithShape="1">
          <a:blip r:embed="rId5"/>
          <a:srcRect r="54720"/>
          <a:stretch/>
        </p:blipFill>
        <p:spPr>
          <a:xfrm>
            <a:off x="3294094" y="3538016"/>
            <a:ext cx="1056299" cy="1039212"/>
          </a:xfrm>
          <a:prstGeom prst="rect">
            <a:avLst/>
          </a:prstGeom>
        </p:spPr>
      </p:pic>
      <p:pic>
        <p:nvPicPr>
          <p:cNvPr id="55" name="Imagen 54"/>
          <p:cNvPicPr>
            <a:picLocks noChangeAspect="1"/>
          </p:cNvPicPr>
          <p:nvPr/>
        </p:nvPicPr>
        <p:blipFill rotWithShape="1">
          <a:blip r:embed="rId6"/>
          <a:srcRect r="54654"/>
          <a:stretch/>
        </p:blipFill>
        <p:spPr>
          <a:xfrm>
            <a:off x="3250383" y="2409850"/>
            <a:ext cx="1057840" cy="1039212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 rotWithShape="1">
          <a:blip r:embed="rId7"/>
          <a:srcRect r="53608"/>
          <a:stretch/>
        </p:blipFill>
        <p:spPr>
          <a:xfrm>
            <a:off x="2011874" y="3543936"/>
            <a:ext cx="1060996" cy="1039212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2446217" y="4713369"/>
            <a:ext cx="412069" cy="230449"/>
            <a:chOff x="715179" y="4535508"/>
            <a:chExt cx="320910" cy="246221"/>
          </a:xfrm>
        </p:grpSpPr>
        <p:sp>
          <p:nvSpPr>
            <p:cNvPr id="12" name="Rectángulo 11"/>
            <p:cNvSpPr/>
            <p:nvPr/>
          </p:nvSpPr>
          <p:spPr>
            <a:xfrm>
              <a:off x="801560" y="4577730"/>
              <a:ext cx="144000" cy="7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715179" y="4535508"/>
              <a:ext cx="3209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5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CD20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3748168" y="4713369"/>
            <a:ext cx="412069" cy="230449"/>
            <a:chOff x="715179" y="4535508"/>
            <a:chExt cx="320910" cy="246221"/>
          </a:xfrm>
        </p:grpSpPr>
        <p:sp>
          <p:nvSpPr>
            <p:cNvPr id="25" name="Rectángulo 24"/>
            <p:cNvSpPr/>
            <p:nvPr/>
          </p:nvSpPr>
          <p:spPr>
            <a:xfrm>
              <a:off x="801560" y="4577730"/>
              <a:ext cx="144000" cy="7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15179" y="4535508"/>
              <a:ext cx="3209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5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CD20</a:t>
              </a: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5030614" y="4714589"/>
            <a:ext cx="412069" cy="230449"/>
            <a:chOff x="715179" y="4535508"/>
            <a:chExt cx="320910" cy="246221"/>
          </a:xfrm>
        </p:grpSpPr>
        <p:sp>
          <p:nvSpPr>
            <p:cNvPr id="28" name="Rectángulo 27"/>
            <p:cNvSpPr/>
            <p:nvPr/>
          </p:nvSpPr>
          <p:spPr>
            <a:xfrm>
              <a:off x="801560" y="4577730"/>
              <a:ext cx="144000" cy="7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715179" y="4535508"/>
              <a:ext cx="3209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5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CD20</a:t>
              </a:r>
            </a:p>
          </p:txBody>
        </p:sp>
      </p:grpSp>
      <p:sp>
        <p:nvSpPr>
          <p:cNvPr id="30" name="CuadroTexto 29"/>
          <p:cNvSpPr txBox="1"/>
          <p:nvPr/>
        </p:nvSpPr>
        <p:spPr>
          <a:xfrm>
            <a:off x="2183529" y="-65226"/>
            <a:ext cx="9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/>
              <a:t>Mec-1 WT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3391294" y="-67078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/>
              <a:t>Mec-1 </a:t>
            </a:r>
            <a:r>
              <a:rPr lang="es-ES" sz="1400" dirty="0" err="1"/>
              <a:t>Bcl-x</a:t>
            </a:r>
            <a:r>
              <a:rPr lang="es-ES" sz="1400" baseline="-25000" dirty="0" err="1"/>
              <a:t>L</a:t>
            </a:r>
            <a:endParaRPr lang="es-ES" sz="1400" baseline="-2500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4605437" y="-65226"/>
            <a:ext cx="1106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/>
              <a:t>Mec-1 Mcl-1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1186066" y="546799"/>
            <a:ext cx="6367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ULBP-1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1178853" y="2742440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ICAM-1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1171001" y="172312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MICA/B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1245378" y="3943514"/>
            <a:ext cx="518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CD20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1287056" y="5002561"/>
            <a:ext cx="434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HLA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1311549" y="6108240"/>
            <a:ext cx="385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Fas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1286426" y="7240465"/>
            <a:ext cx="4411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DR4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1286426" y="8361673"/>
            <a:ext cx="497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DR5</a:t>
            </a:r>
          </a:p>
        </p:txBody>
      </p:sp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8"/>
          <a:srcRect r="54485"/>
          <a:stretch/>
        </p:blipFill>
        <p:spPr>
          <a:xfrm>
            <a:off x="2041532" y="156643"/>
            <a:ext cx="1058958" cy="1039212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 rotWithShape="1">
          <a:blip r:embed="rId9"/>
          <a:srcRect r="54453"/>
          <a:stretch/>
        </p:blipFill>
        <p:spPr>
          <a:xfrm>
            <a:off x="2019899" y="1282904"/>
            <a:ext cx="1053413" cy="1039212"/>
          </a:xfrm>
          <a:prstGeom prst="rect">
            <a:avLst/>
          </a:prstGeom>
        </p:spPr>
      </p:pic>
      <p:grpSp>
        <p:nvGrpSpPr>
          <p:cNvPr id="52" name="Grupo 51"/>
          <p:cNvGrpSpPr/>
          <p:nvPr/>
        </p:nvGrpSpPr>
        <p:grpSpPr>
          <a:xfrm>
            <a:off x="998895" y="115576"/>
            <a:ext cx="929591" cy="415499"/>
            <a:chOff x="5781437" y="102199"/>
            <a:chExt cx="929591" cy="415499"/>
          </a:xfrm>
        </p:grpSpPr>
        <p:sp>
          <p:nvSpPr>
            <p:cNvPr id="8" name="CuadroTexto 7"/>
            <p:cNvSpPr txBox="1"/>
            <p:nvPr/>
          </p:nvSpPr>
          <p:spPr>
            <a:xfrm>
              <a:off x="5855063" y="240699"/>
              <a:ext cx="645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Control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5850728" y="102199"/>
              <a:ext cx="8603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Metformin</a:t>
              </a:r>
            </a:p>
          </p:txBody>
        </p:sp>
        <p:pic>
          <p:nvPicPr>
            <p:cNvPr id="50" name="Imagen 49"/>
            <p:cNvPicPr>
              <a:picLocks noChangeAspect="1"/>
            </p:cNvPicPr>
            <p:nvPr/>
          </p:nvPicPr>
          <p:blipFill rotWithShape="1">
            <a:blip r:embed="rId10"/>
            <a:srcRect l="47258" t="3161" r="49389" b="83502"/>
            <a:stretch/>
          </p:blipFill>
          <p:spPr>
            <a:xfrm>
              <a:off x="5781437" y="140624"/>
              <a:ext cx="161821" cy="296183"/>
            </a:xfrm>
            <a:prstGeom prst="rect">
              <a:avLst/>
            </a:prstGeom>
          </p:spPr>
        </p:pic>
      </p:grpSp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10"/>
          <a:srcRect r="53400"/>
          <a:stretch/>
        </p:blipFill>
        <p:spPr>
          <a:xfrm>
            <a:off x="2020956" y="4674959"/>
            <a:ext cx="1052413" cy="1039212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/>
        </p:nvPicPr>
        <p:blipFill rotWithShape="1">
          <a:blip r:embed="rId11"/>
          <a:srcRect r="55285"/>
          <a:stretch/>
        </p:blipFill>
        <p:spPr>
          <a:xfrm>
            <a:off x="3267629" y="152697"/>
            <a:ext cx="1058488" cy="1039212"/>
          </a:xfrm>
          <a:prstGeom prst="rect">
            <a:avLst/>
          </a:prstGeom>
        </p:spPr>
      </p:pic>
      <p:pic>
        <p:nvPicPr>
          <p:cNvPr id="54" name="Imagen 53"/>
          <p:cNvPicPr>
            <a:picLocks noChangeAspect="1"/>
          </p:cNvPicPr>
          <p:nvPr/>
        </p:nvPicPr>
        <p:blipFill rotWithShape="1">
          <a:blip r:embed="rId12"/>
          <a:srcRect r="55122"/>
          <a:stretch/>
        </p:blipFill>
        <p:spPr>
          <a:xfrm>
            <a:off x="3254562" y="1287830"/>
            <a:ext cx="1059779" cy="1039212"/>
          </a:xfrm>
          <a:prstGeom prst="rect">
            <a:avLst/>
          </a:prstGeom>
        </p:spPr>
      </p:pic>
      <p:pic>
        <p:nvPicPr>
          <p:cNvPr id="57" name="Imagen 56"/>
          <p:cNvPicPr>
            <a:picLocks noChangeAspect="1"/>
          </p:cNvPicPr>
          <p:nvPr/>
        </p:nvPicPr>
        <p:blipFill rotWithShape="1">
          <a:blip r:embed="rId13"/>
          <a:srcRect r="54163"/>
          <a:stretch/>
        </p:blipFill>
        <p:spPr>
          <a:xfrm>
            <a:off x="3282519" y="4683437"/>
            <a:ext cx="1058821" cy="1039212"/>
          </a:xfrm>
          <a:prstGeom prst="rect">
            <a:avLst/>
          </a:prstGeom>
        </p:spPr>
      </p:pic>
      <p:pic>
        <p:nvPicPr>
          <p:cNvPr id="58" name="Imagen 57"/>
          <p:cNvPicPr>
            <a:picLocks noChangeAspect="1"/>
          </p:cNvPicPr>
          <p:nvPr/>
        </p:nvPicPr>
        <p:blipFill rotWithShape="1">
          <a:blip r:embed="rId14"/>
          <a:srcRect r="55700"/>
          <a:stretch/>
        </p:blipFill>
        <p:spPr>
          <a:xfrm>
            <a:off x="4578977" y="175093"/>
            <a:ext cx="1052457" cy="1039212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 rotWithShape="1">
          <a:blip r:embed="rId15"/>
          <a:srcRect r="55459"/>
          <a:stretch/>
        </p:blipFill>
        <p:spPr>
          <a:xfrm>
            <a:off x="4574262" y="1280345"/>
            <a:ext cx="1056912" cy="1039212"/>
          </a:xfrm>
          <a:prstGeom prst="rect">
            <a:avLst/>
          </a:prstGeom>
        </p:spPr>
      </p:pic>
      <p:pic>
        <p:nvPicPr>
          <p:cNvPr id="60" name="Imagen 59"/>
          <p:cNvPicPr>
            <a:picLocks noChangeAspect="1"/>
          </p:cNvPicPr>
          <p:nvPr/>
        </p:nvPicPr>
        <p:blipFill rotWithShape="1">
          <a:blip r:embed="rId16"/>
          <a:srcRect r="55040"/>
          <a:stretch/>
        </p:blipFill>
        <p:spPr>
          <a:xfrm>
            <a:off x="4575996" y="2410480"/>
            <a:ext cx="1055273" cy="1039212"/>
          </a:xfrm>
          <a:prstGeom prst="rect">
            <a:avLst/>
          </a:prstGeom>
        </p:spPr>
      </p:pic>
      <p:pic>
        <p:nvPicPr>
          <p:cNvPr id="62" name="Imagen 61"/>
          <p:cNvPicPr>
            <a:picLocks noChangeAspect="1"/>
          </p:cNvPicPr>
          <p:nvPr/>
        </p:nvPicPr>
        <p:blipFill rotWithShape="1">
          <a:blip r:embed="rId17"/>
          <a:srcRect r="54502"/>
          <a:stretch/>
        </p:blipFill>
        <p:spPr>
          <a:xfrm>
            <a:off x="4573778" y="4692769"/>
            <a:ext cx="1054871" cy="1039212"/>
          </a:xfrm>
          <a:prstGeom prst="rect">
            <a:avLst/>
          </a:prstGeom>
        </p:spPr>
      </p:pic>
      <p:pic>
        <p:nvPicPr>
          <p:cNvPr id="64" name="Imagen 63"/>
          <p:cNvPicPr>
            <a:picLocks noChangeAspect="1"/>
          </p:cNvPicPr>
          <p:nvPr/>
        </p:nvPicPr>
        <p:blipFill rotWithShape="1">
          <a:blip r:embed="rId18"/>
          <a:srcRect l="6959" t="3676"/>
          <a:stretch/>
        </p:blipFill>
        <p:spPr>
          <a:xfrm>
            <a:off x="1986430" y="5813236"/>
            <a:ext cx="1205054" cy="3440933"/>
          </a:xfrm>
          <a:prstGeom prst="rect">
            <a:avLst/>
          </a:prstGeom>
        </p:spPr>
      </p:pic>
      <p:sp>
        <p:nvSpPr>
          <p:cNvPr id="75" name="ZoneTexte 8">
            <a:extLst>
              <a:ext uri="{FF2B5EF4-FFF2-40B4-BE49-F238E27FC236}">
                <a16:creationId xmlns:a16="http://schemas.microsoft.com/office/drawing/2014/main" id="{3E706F4C-83E2-DC4D-A006-D672935D4FEA}"/>
              </a:ext>
            </a:extLst>
          </p:cNvPr>
          <p:cNvSpPr txBox="1"/>
          <p:nvPr/>
        </p:nvSpPr>
        <p:spPr>
          <a:xfrm>
            <a:off x="226051" y="9175740"/>
            <a:ext cx="65551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b="1" dirty="0"/>
              <a:t>Supplemental Figure 2. </a:t>
            </a:r>
            <a:r>
              <a:rPr lang="fr-FR" sz="1100" dirty="0" err="1"/>
              <a:t>Overexpression</a:t>
            </a:r>
            <a:r>
              <a:rPr lang="fr-FR" sz="1100" dirty="0"/>
              <a:t> of </a:t>
            </a:r>
            <a:r>
              <a:rPr lang="fr-FR" sz="1100" dirty="0" err="1"/>
              <a:t>antiapoptotic</a:t>
            </a:r>
            <a:r>
              <a:rPr lang="fr-FR" sz="1100" dirty="0"/>
              <a:t> Bcl-2 </a:t>
            </a:r>
            <a:r>
              <a:rPr lang="fr-FR" sz="1100" dirty="0" err="1"/>
              <a:t>members</a:t>
            </a:r>
            <a:r>
              <a:rPr lang="fr-FR" sz="1100" dirty="0"/>
              <a:t> </a:t>
            </a:r>
            <a:r>
              <a:rPr lang="fr-FR" sz="1100" dirty="0" err="1"/>
              <a:t>affected</a:t>
            </a:r>
            <a:r>
              <a:rPr lang="fr-FR" sz="1100" dirty="0"/>
              <a:t> </a:t>
            </a:r>
            <a:r>
              <a:rPr lang="fr-FR" sz="1100" dirty="0" err="1"/>
              <a:t>metformin</a:t>
            </a:r>
            <a:r>
              <a:rPr lang="fr-FR" sz="1100" dirty="0"/>
              <a:t> </a:t>
            </a:r>
            <a:r>
              <a:rPr lang="fr-FR" sz="1100" dirty="0" err="1"/>
              <a:t>effects</a:t>
            </a:r>
            <a:r>
              <a:rPr lang="fr-FR" sz="1100" dirty="0"/>
              <a:t> on </a:t>
            </a:r>
            <a:r>
              <a:rPr lang="fr-FR" sz="1100" dirty="0" err="1"/>
              <a:t>leukemic</a:t>
            </a:r>
            <a:r>
              <a:rPr lang="fr-FR" sz="1100" dirty="0"/>
              <a:t> </a:t>
            </a:r>
            <a:r>
              <a:rPr lang="fr-FR" sz="1100" dirty="0" err="1"/>
              <a:t>cells</a:t>
            </a:r>
            <a:r>
              <a:rPr lang="fr-FR" sz="1100" dirty="0"/>
              <a:t>. A) Mec-1 </a:t>
            </a:r>
            <a:r>
              <a:rPr lang="fr-FR" sz="1100" dirty="0" err="1"/>
              <a:t>cell</a:t>
            </a:r>
            <a:r>
              <a:rPr lang="fr-FR" sz="1100" dirty="0"/>
              <a:t> line and stable </a:t>
            </a:r>
            <a:r>
              <a:rPr lang="fr-FR" sz="1100" dirty="0" err="1"/>
              <a:t>cell</a:t>
            </a:r>
            <a:r>
              <a:rPr lang="fr-FR" sz="1100" dirty="0"/>
              <a:t> </a:t>
            </a:r>
            <a:r>
              <a:rPr lang="fr-FR" sz="1100" dirty="0" err="1"/>
              <a:t>lines</a:t>
            </a:r>
            <a:r>
              <a:rPr lang="fr-FR" sz="1100" dirty="0"/>
              <a:t> </a:t>
            </a:r>
            <a:r>
              <a:rPr lang="fr-FR" sz="1100" dirty="0" err="1"/>
              <a:t>overexpressing</a:t>
            </a:r>
            <a:r>
              <a:rPr lang="fr-FR" sz="1100" dirty="0"/>
              <a:t> </a:t>
            </a:r>
            <a:r>
              <a:rPr lang="fr-FR" sz="1100" dirty="0" err="1"/>
              <a:t>Bcl</a:t>
            </a:r>
            <a:r>
              <a:rPr lang="fr-FR" sz="1100" dirty="0"/>
              <a:t>-XL or Mcl-1 </a:t>
            </a:r>
            <a:r>
              <a:rPr lang="fr-FR" sz="1100" dirty="0" err="1"/>
              <a:t>were</a:t>
            </a:r>
            <a:r>
              <a:rPr lang="fr-FR" sz="1100" dirty="0"/>
              <a:t> </a:t>
            </a:r>
            <a:r>
              <a:rPr lang="fr-FR" sz="1100" dirty="0" err="1"/>
              <a:t>incubated</a:t>
            </a:r>
            <a:r>
              <a:rPr lang="fr-FR" sz="1100" dirty="0"/>
              <a:t> </a:t>
            </a:r>
            <a:r>
              <a:rPr lang="fr-FR" sz="1100" dirty="0" err="1"/>
              <a:t>with</a:t>
            </a:r>
            <a:r>
              <a:rPr lang="fr-FR" sz="1100" dirty="0"/>
              <a:t> 2 </a:t>
            </a:r>
            <a:r>
              <a:rPr lang="fr-FR" sz="1100" dirty="0" err="1"/>
              <a:t>mM</a:t>
            </a:r>
            <a:r>
              <a:rPr lang="fr-FR" sz="1100" dirty="0"/>
              <a:t> </a:t>
            </a:r>
            <a:r>
              <a:rPr lang="fr-FR" sz="1100" dirty="0" err="1"/>
              <a:t>metformin</a:t>
            </a:r>
            <a:r>
              <a:rPr lang="fr-FR" sz="1100" dirty="0"/>
              <a:t> for 3 </a:t>
            </a:r>
            <a:r>
              <a:rPr lang="fr-FR" sz="1100" dirty="0" err="1"/>
              <a:t>days</a:t>
            </a:r>
            <a:r>
              <a:rPr lang="fr-FR" sz="1100" dirty="0"/>
              <a:t> and plasma membrane expression of the </a:t>
            </a:r>
            <a:r>
              <a:rPr lang="fr-FR" sz="1100" dirty="0" err="1"/>
              <a:t>different</a:t>
            </a:r>
            <a:r>
              <a:rPr lang="fr-FR" sz="1100" dirty="0"/>
              <a:t> markers </a:t>
            </a:r>
            <a:r>
              <a:rPr lang="fr-FR" sz="1100" dirty="0" err="1"/>
              <a:t>were</a:t>
            </a:r>
            <a:r>
              <a:rPr lang="fr-FR" sz="1100" dirty="0"/>
              <a:t> </a:t>
            </a:r>
            <a:r>
              <a:rPr lang="fr-FR" sz="1100" dirty="0" err="1"/>
              <a:t>analyzeed</a:t>
            </a:r>
            <a:r>
              <a:rPr lang="fr-FR" sz="1100" dirty="0"/>
              <a:t> by </a:t>
            </a:r>
            <a:r>
              <a:rPr lang="fr-FR" sz="1100" dirty="0" err="1"/>
              <a:t>FACs</a:t>
            </a:r>
            <a:r>
              <a:rPr lang="fr-FR" sz="1100" dirty="0"/>
              <a:t>.</a:t>
            </a:r>
          </a:p>
        </p:txBody>
      </p:sp>
      <p:pic>
        <p:nvPicPr>
          <p:cNvPr id="72" name="Imagen 71"/>
          <p:cNvPicPr>
            <a:picLocks noChangeAspect="1"/>
          </p:cNvPicPr>
          <p:nvPr/>
        </p:nvPicPr>
        <p:blipFill rotWithShape="1">
          <a:blip r:embed="rId19"/>
          <a:srcRect l="4116" t="15675" r="43432" b="5861"/>
          <a:stretch/>
        </p:blipFill>
        <p:spPr>
          <a:xfrm>
            <a:off x="3275479" y="8080307"/>
            <a:ext cx="1093528" cy="1086101"/>
          </a:xfrm>
          <a:prstGeom prst="rect">
            <a:avLst/>
          </a:prstGeom>
        </p:spPr>
      </p:pic>
      <p:pic>
        <p:nvPicPr>
          <p:cNvPr id="63" name="Imagen 62"/>
          <p:cNvPicPr>
            <a:picLocks noChangeAspect="1"/>
          </p:cNvPicPr>
          <p:nvPr/>
        </p:nvPicPr>
        <p:blipFill rotWithShape="1">
          <a:blip r:embed="rId20"/>
          <a:srcRect t="-1" r="58001" b="-562"/>
          <a:stretch/>
        </p:blipFill>
        <p:spPr>
          <a:xfrm>
            <a:off x="2058127" y="2393898"/>
            <a:ext cx="1058370" cy="104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08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9">
            <a:extLst>
              <a:ext uri="{FF2B5EF4-FFF2-40B4-BE49-F238E27FC236}">
                <a16:creationId xmlns:a16="http://schemas.microsoft.com/office/drawing/2014/main" id="{5E7DAD8E-498D-754A-B4FE-3C1E89E08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01" y="2304113"/>
            <a:ext cx="1306899" cy="1260000"/>
          </a:xfrm>
          <a:prstGeom prst="rect">
            <a:avLst/>
          </a:prstGeom>
        </p:spPr>
      </p:pic>
      <p:pic>
        <p:nvPicPr>
          <p:cNvPr id="9" name="Image 20">
            <a:extLst>
              <a:ext uri="{FF2B5EF4-FFF2-40B4-BE49-F238E27FC236}">
                <a16:creationId xmlns:a16="http://schemas.microsoft.com/office/drawing/2014/main" id="{DA44BDC4-343D-6D4F-B280-B426C43F1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540" y="2315598"/>
            <a:ext cx="1306900" cy="1260000"/>
          </a:xfrm>
          <a:prstGeom prst="rect">
            <a:avLst/>
          </a:prstGeom>
        </p:spPr>
      </p:pic>
      <p:pic>
        <p:nvPicPr>
          <p:cNvPr id="10" name="Image 21">
            <a:extLst>
              <a:ext uri="{FF2B5EF4-FFF2-40B4-BE49-F238E27FC236}">
                <a16:creationId xmlns:a16="http://schemas.microsoft.com/office/drawing/2014/main" id="{F8BC3910-BCEB-7043-8FC1-2AEBA14E7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503" y="2315598"/>
            <a:ext cx="1306899" cy="1260000"/>
          </a:xfrm>
          <a:prstGeom prst="rect">
            <a:avLst/>
          </a:prstGeom>
        </p:spPr>
      </p:pic>
      <p:pic>
        <p:nvPicPr>
          <p:cNvPr id="11" name="Image 22">
            <a:extLst>
              <a:ext uri="{FF2B5EF4-FFF2-40B4-BE49-F238E27FC236}">
                <a16:creationId xmlns:a16="http://schemas.microsoft.com/office/drawing/2014/main" id="{1C674E09-2B0B-794A-9F86-4F457720E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7465" y="2315598"/>
            <a:ext cx="1306899" cy="126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CD15B8-34BB-E443-A8F3-159DDBB718E1}"/>
              </a:ext>
            </a:extLst>
          </p:cNvPr>
          <p:cNvSpPr txBox="1"/>
          <p:nvPr/>
        </p:nvSpPr>
        <p:spPr>
          <a:xfrm>
            <a:off x="97659" y="1316934"/>
            <a:ext cx="613058" cy="193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OCI-AML-3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BC8800-E6AF-824C-80E9-7D349973A9B1}"/>
              </a:ext>
            </a:extLst>
          </p:cNvPr>
          <p:cNvSpPr txBox="1"/>
          <p:nvPr/>
        </p:nvSpPr>
        <p:spPr>
          <a:xfrm>
            <a:off x="97658" y="2744573"/>
            <a:ext cx="315043" cy="193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NB4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230FF-EE13-CA46-A17B-B0369615C956}"/>
              </a:ext>
            </a:extLst>
          </p:cNvPr>
          <p:cNvSpPr txBox="1"/>
          <p:nvPr/>
        </p:nvSpPr>
        <p:spPr>
          <a:xfrm>
            <a:off x="98572" y="4194207"/>
            <a:ext cx="353136" cy="193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HL60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4B7ADF-5F3E-B340-A025-517C236BCE58}"/>
              </a:ext>
            </a:extLst>
          </p:cNvPr>
          <p:cNvSpPr txBox="1"/>
          <p:nvPr/>
        </p:nvSpPr>
        <p:spPr>
          <a:xfrm>
            <a:off x="5565112" y="596349"/>
            <a:ext cx="866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NK + Met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85DCAF-046A-3E40-9CE1-7680D176E585}"/>
              </a:ext>
            </a:extLst>
          </p:cNvPr>
          <p:cNvSpPr txBox="1"/>
          <p:nvPr/>
        </p:nvSpPr>
        <p:spPr>
          <a:xfrm>
            <a:off x="4293358" y="610379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NK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7094B5-61DC-A445-A681-797FFCE131A1}"/>
              </a:ext>
            </a:extLst>
          </p:cNvPr>
          <p:cNvSpPr txBox="1"/>
          <p:nvPr/>
        </p:nvSpPr>
        <p:spPr>
          <a:xfrm>
            <a:off x="2905179" y="599060"/>
            <a:ext cx="488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Met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19F6FC-4685-F54C-AED2-DDC8F3171A35}"/>
              </a:ext>
            </a:extLst>
          </p:cNvPr>
          <p:cNvSpPr txBox="1"/>
          <p:nvPr/>
        </p:nvSpPr>
        <p:spPr>
          <a:xfrm>
            <a:off x="1611904" y="620691"/>
            <a:ext cx="178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-</a:t>
            </a:r>
          </a:p>
        </p:txBody>
      </p:sp>
      <p:pic>
        <p:nvPicPr>
          <p:cNvPr id="24" name="Image 3">
            <a:extLst>
              <a:ext uri="{FF2B5EF4-FFF2-40B4-BE49-F238E27FC236}">
                <a16:creationId xmlns:a16="http://schemas.microsoft.com/office/drawing/2014/main" id="{E673EA8B-8634-6948-907E-F4556EDA4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708" y="3692338"/>
            <a:ext cx="1306900" cy="1260000"/>
          </a:xfrm>
          <a:prstGeom prst="rect">
            <a:avLst/>
          </a:prstGeom>
        </p:spPr>
      </p:pic>
      <p:pic>
        <p:nvPicPr>
          <p:cNvPr id="25" name="Image 4">
            <a:extLst>
              <a:ext uri="{FF2B5EF4-FFF2-40B4-BE49-F238E27FC236}">
                <a16:creationId xmlns:a16="http://schemas.microsoft.com/office/drawing/2014/main" id="{43D63D6E-FD98-B948-9B22-3E866F00C7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3343" y="3704204"/>
            <a:ext cx="1306900" cy="1260000"/>
          </a:xfrm>
          <a:prstGeom prst="rect">
            <a:avLst/>
          </a:prstGeom>
        </p:spPr>
      </p:pic>
      <p:pic>
        <p:nvPicPr>
          <p:cNvPr id="26" name="Image 5">
            <a:extLst>
              <a:ext uri="{FF2B5EF4-FFF2-40B4-BE49-F238E27FC236}">
                <a16:creationId xmlns:a16="http://schemas.microsoft.com/office/drawing/2014/main" id="{DB4A3684-0CE8-0C42-A231-B5FB2BDB89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465" y="3692338"/>
            <a:ext cx="1306900" cy="1260000"/>
          </a:xfrm>
          <a:prstGeom prst="rect">
            <a:avLst/>
          </a:prstGeom>
        </p:spPr>
      </p:pic>
      <p:pic>
        <p:nvPicPr>
          <p:cNvPr id="27" name="Image 6">
            <a:extLst>
              <a:ext uri="{FF2B5EF4-FFF2-40B4-BE49-F238E27FC236}">
                <a16:creationId xmlns:a16="http://schemas.microsoft.com/office/drawing/2014/main" id="{D7086487-F5D8-AB4E-BC6F-BDC7B6B34E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5334" y="3715308"/>
            <a:ext cx="1306900" cy="1260000"/>
          </a:xfrm>
          <a:prstGeom prst="rect">
            <a:avLst/>
          </a:prstGeom>
        </p:spPr>
      </p:pic>
      <p:pic>
        <p:nvPicPr>
          <p:cNvPr id="28" name="Image 11">
            <a:extLst>
              <a:ext uri="{FF2B5EF4-FFF2-40B4-BE49-F238E27FC236}">
                <a16:creationId xmlns:a16="http://schemas.microsoft.com/office/drawing/2014/main" id="{D884EEAA-B155-3647-B70C-4C3F180FDA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101" y="928468"/>
            <a:ext cx="1324212" cy="1260000"/>
          </a:xfrm>
          <a:prstGeom prst="rect">
            <a:avLst/>
          </a:prstGeom>
        </p:spPr>
      </p:pic>
      <p:pic>
        <p:nvPicPr>
          <p:cNvPr id="29" name="Image 12">
            <a:extLst>
              <a:ext uri="{FF2B5EF4-FFF2-40B4-BE49-F238E27FC236}">
                <a16:creationId xmlns:a16="http://schemas.microsoft.com/office/drawing/2014/main" id="{1F5FE14D-B271-594D-B420-19F7B57813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9706" y="928468"/>
            <a:ext cx="1324210" cy="1260000"/>
          </a:xfrm>
          <a:prstGeom prst="rect">
            <a:avLst/>
          </a:prstGeom>
        </p:spPr>
      </p:pic>
      <p:pic>
        <p:nvPicPr>
          <p:cNvPr id="30" name="Image 14">
            <a:extLst>
              <a:ext uri="{FF2B5EF4-FFF2-40B4-BE49-F238E27FC236}">
                <a16:creationId xmlns:a16="http://schemas.microsoft.com/office/drawing/2014/main" id="{177CC1FE-13AC-5D48-9E38-EA75CE059E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9885" y="927147"/>
            <a:ext cx="1324209" cy="1260000"/>
          </a:xfrm>
          <a:prstGeom prst="rect">
            <a:avLst/>
          </a:prstGeom>
        </p:spPr>
      </p:pic>
      <p:pic>
        <p:nvPicPr>
          <p:cNvPr id="31" name="Image 15">
            <a:extLst>
              <a:ext uri="{FF2B5EF4-FFF2-40B4-BE49-F238E27FC236}">
                <a16:creationId xmlns:a16="http://schemas.microsoft.com/office/drawing/2014/main" id="{F35F4517-77CE-E248-9D10-747A1BA1E6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8282" y="915888"/>
            <a:ext cx="1324209" cy="1260000"/>
          </a:xfrm>
          <a:prstGeom prst="rect">
            <a:avLst/>
          </a:prstGeom>
        </p:spPr>
      </p:pic>
      <p:sp>
        <p:nvSpPr>
          <p:cNvPr id="32" name="ZoneTexte 8">
            <a:extLst>
              <a:ext uri="{FF2B5EF4-FFF2-40B4-BE49-F238E27FC236}">
                <a16:creationId xmlns:a16="http://schemas.microsoft.com/office/drawing/2014/main" id="{0B9125F6-4749-9A41-8CBD-7A75FA957638}"/>
              </a:ext>
            </a:extLst>
          </p:cNvPr>
          <p:cNvSpPr txBox="1"/>
          <p:nvPr/>
        </p:nvSpPr>
        <p:spPr>
          <a:xfrm>
            <a:off x="110923" y="8558795"/>
            <a:ext cx="65551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b="1" dirty="0" err="1"/>
              <a:t>Supplemental</a:t>
            </a:r>
            <a:r>
              <a:rPr lang="fr-FR" sz="1100" b="1" dirty="0"/>
              <a:t> Figure 3. </a:t>
            </a:r>
            <a:r>
              <a:rPr lang="fr-FR" sz="1100" b="1" dirty="0" err="1"/>
              <a:t>Metformin</a:t>
            </a:r>
            <a:r>
              <a:rPr lang="fr-FR" sz="1100" b="1" dirty="0"/>
              <a:t> </a:t>
            </a:r>
            <a:r>
              <a:rPr lang="fr-FR" sz="1100" b="1" dirty="0" err="1"/>
              <a:t>sensitizes</a:t>
            </a:r>
            <a:r>
              <a:rPr lang="fr-FR" sz="1100" b="1" dirty="0"/>
              <a:t> </a:t>
            </a:r>
            <a:r>
              <a:rPr lang="fr-FR" sz="1100" b="1" dirty="0" err="1"/>
              <a:t>leukemic</a:t>
            </a:r>
            <a:r>
              <a:rPr lang="fr-FR" sz="1100" b="1" dirty="0"/>
              <a:t> </a:t>
            </a:r>
            <a:r>
              <a:rPr lang="fr-FR" sz="1100" b="1" dirty="0" err="1"/>
              <a:t>cells</a:t>
            </a:r>
            <a:r>
              <a:rPr lang="fr-FR" sz="1100" b="1" dirty="0"/>
              <a:t> to NK </a:t>
            </a:r>
            <a:r>
              <a:rPr lang="fr-FR" sz="1100" b="1" dirty="0" err="1"/>
              <a:t>cells</a:t>
            </a:r>
            <a:r>
              <a:rPr lang="fr-FR" sz="1100" b="1" dirty="0"/>
              <a:t>. </a:t>
            </a:r>
            <a:r>
              <a:rPr lang="fr-FR" sz="1100" dirty="0"/>
              <a:t>OCI-AML3, NB4 and HL60 AML </a:t>
            </a:r>
            <a:r>
              <a:rPr lang="fr-FR" sz="1100" dirty="0" err="1"/>
              <a:t>cell</a:t>
            </a:r>
            <a:r>
              <a:rPr lang="fr-FR" sz="1100" dirty="0"/>
              <a:t> </a:t>
            </a:r>
            <a:r>
              <a:rPr lang="fr-FR" sz="1100" dirty="0" err="1"/>
              <a:t>lines</a:t>
            </a:r>
            <a:r>
              <a:rPr lang="fr-FR" sz="1100" dirty="0"/>
              <a:t> </a:t>
            </a:r>
            <a:r>
              <a:rPr lang="fr-FR" sz="1100" dirty="0" err="1"/>
              <a:t>were</a:t>
            </a:r>
            <a:r>
              <a:rPr lang="fr-FR" sz="1100" dirty="0"/>
              <a:t> </a:t>
            </a:r>
            <a:r>
              <a:rPr lang="fr-FR" sz="1100" dirty="0" err="1"/>
              <a:t>treated</a:t>
            </a:r>
            <a:r>
              <a:rPr lang="fr-FR" sz="1100" dirty="0"/>
              <a:t> </a:t>
            </a:r>
            <a:r>
              <a:rPr lang="fr-FR" sz="1100" dirty="0" err="1"/>
              <a:t>with</a:t>
            </a:r>
            <a:r>
              <a:rPr lang="fr-FR" sz="1100" dirty="0"/>
              <a:t> 2 </a:t>
            </a:r>
            <a:r>
              <a:rPr lang="fr-FR" sz="1100" dirty="0" err="1"/>
              <a:t>mM</a:t>
            </a:r>
            <a:r>
              <a:rPr lang="fr-FR" sz="1100" dirty="0"/>
              <a:t> </a:t>
            </a:r>
            <a:r>
              <a:rPr lang="fr-FR" sz="1100" dirty="0" err="1"/>
              <a:t>metformin</a:t>
            </a:r>
            <a:r>
              <a:rPr lang="fr-FR" sz="1100" dirty="0"/>
              <a:t> for 3 </a:t>
            </a:r>
            <a:r>
              <a:rPr lang="fr-FR" sz="1100" dirty="0" err="1"/>
              <a:t>days</a:t>
            </a:r>
            <a:r>
              <a:rPr lang="fr-FR" sz="1100" dirty="0"/>
              <a:t> </a:t>
            </a:r>
            <a:r>
              <a:rPr lang="fr-FR" sz="1100" dirty="0" err="1"/>
              <a:t>before</a:t>
            </a:r>
            <a:r>
              <a:rPr lang="fr-FR" sz="1100" dirty="0"/>
              <a:t> </a:t>
            </a:r>
            <a:r>
              <a:rPr lang="fr-FR" sz="1100" dirty="0" err="1"/>
              <a:t>overnight</a:t>
            </a:r>
            <a:r>
              <a:rPr lang="fr-FR" sz="1100" dirty="0"/>
              <a:t> incubation at 1:1 </a:t>
            </a:r>
            <a:r>
              <a:rPr lang="fr-FR" sz="1100" dirty="0" err="1"/>
              <a:t>effector:target</a:t>
            </a:r>
            <a:r>
              <a:rPr lang="fr-FR" sz="1100" dirty="0"/>
              <a:t> (E:T) ratio </a:t>
            </a:r>
            <a:r>
              <a:rPr lang="fr-FR" sz="1100" dirty="0" err="1"/>
              <a:t>with</a:t>
            </a:r>
            <a:r>
              <a:rPr lang="fr-FR" sz="1100" dirty="0"/>
              <a:t> e-NK </a:t>
            </a:r>
            <a:r>
              <a:rPr lang="fr-FR" sz="1100" dirty="0" err="1"/>
              <a:t>cells</a:t>
            </a:r>
            <a:r>
              <a:rPr lang="fr-FR" sz="1100" dirty="0"/>
              <a:t>. The </a:t>
            </a:r>
            <a:r>
              <a:rPr lang="fr-FR" sz="1100" dirty="0" err="1"/>
              <a:t>specific</a:t>
            </a:r>
            <a:r>
              <a:rPr lang="fr-FR" sz="1100" dirty="0"/>
              <a:t> </a:t>
            </a:r>
            <a:r>
              <a:rPr lang="fr-FR" sz="1100" dirty="0" err="1"/>
              <a:t>killing</a:t>
            </a:r>
            <a:r>
              <a:rPr lang="fr-FR" sz="1100" dirty="0"/>
              <a:t> of </a:t>
            </a:r>
            <a:r>
              <a:rPr lang="fr-FR" sz="1100" dirty="0" err="1"/>
              <a:t>tumor</a:t>
            </a:r>
            <a:r>
              <a:rPr lang="fr-FR" sz="1100" dirty="0"/>
              <a:t> </a:t>
            </a:r>
            <a:r>
              <a:rPr lang="fr-FR" sz="1100" dirty="0" err="1"/>
              <a:t>cells</a:t>
            </a:r>
            <a:r>
              <a:rPr lang="fr-FR" sz="1100" dirty="0"/>
              <a:t> (7-AAD+) </a:t>
            </a:r>
            <a:r>
              <a:rPr lang="fr-FR" sz="1100" dirty="0" err="1"/>
              <a:t>was</a:t>
            </a:r>
            <a:r>
              <a:rPr lang="fr-FR" sz="1100" dirty="0"/>
              <a:t> </a:t>
            </a:r>
            <a:r>
              <a:rPr lang="fr-FR" sz="1100" dirty="0" err="1"/>
              <a:t>quantified</a:t>
            </a:r>
            <a:r>
              <a:rPr lang="fr-FR" sz="1100" dirty="0"/>
              <a:t> by </a:t>
            </a:r>
            <a:r>
              <a:rPr lang="fr-FR" sz="1100" dirty="0" err="1"/>
              <a:t>FACs</a:t>
            </a:r>
            <a:r>
              <a:rPr lang="fr-F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305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757862E-C497-1349-A448-026D5C7E4678}"/>
              </a:ext>
            </a:extLst>
          </p:cNvPr>
          <p:cNvSpPr txBox="1"/>
          <p:nvPr/>
        </p:nvSpPr>
        <p:spPr>
          <a:xfrm>
            <a:off x="1138135" y="1898398"/>
            <a:ext cx="632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ULBP-1</a:t>
            </a:r>
          </a:p>
        </p:txBody>
      </p:sp>
      <p:sp>
        <p:nvSpPr>
          <p:cNvPr id="6" name="CuadroTexto 21">
            <a:extLst>
              <a:ext uri="{FF2B5EF4-FFF2-40B4-BE49-F238E27FC236}">
                <a16:creationId xmlns:a16="http://schemas.microsoft.com/office/drawing/2014/main" id="{27775A7A-51CA-CD4A-99E5-73F4164E16E5}"/>
              </a:ext>
            </a:extLst>
          </p:cNvPr>
          <p:cNvSpPr txBox="1"/>
          <p:nvPr/>
        </p:nvSpPr>
        <p:spPr>
          <a:xfrm>
            <a:off x="1006769" y="4621186"/>
            <a:ext cx="651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ICAM-1</a:t>
            </a:r>
          </a:p>
        </p:txBody>
      </p:sp>
      <p:sp>
        <p:nvSpPr>
          <p:cNvPr id="7" name="CuadroTexto 22">
            <a:extLst>
              <a:ext uri="{FF2B5EF4-FFF2-40B4-BE49-F238E27FC236}">
                <a16:creationId xmlns:a16="http://schemas.microsoft.com/office/drawing/2014/main" id="{5A2BFF68-0F86-2C4A-BA48-5254556548AA}"/>
              </a:ext>
            </a:extLst>
          </p:cNvPr>
          <p:cNvSpPr txBox="1"/>
          <p:nvPr/>
        </p:nvSpPr>
        <p:spPr>
          <a:xfrm>
            <a:off x="1033278" y="3259792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MICA/B</a:t>
            </a:r>
          </a:p>
        </p:txBody>
      </p:sp>
      <p:sp>
        <p:nvSpPr>
          <p:cNvPr id="8" name="CuadroTexto 23">
            <a:extLst>
              <a:ext uri="{FF2B5EF4-FFF2-40B4-BE49-F238E27FC236}">
                <a16:creationId xmlns:a16="http://schemas.microsoft.com/office/drawing/2014/main" id="{7338467C-93B0-0449-AC41-E58AA6933817}"/>
              </a:ext>
            </a:extLst>
          </p:cNvPr>
          <p:cNvSpPr txBox="1"/>
          <p:nvPr/>
        </p:nvSpPr>
        <p:spPr>
          <a:xfrm>
            <a:off x="1099057" y="5965673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CD20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id="{052C67F8-D1F8-D64A-913C-3537E41972BB}"/>
              </a:ext>
            </a:extLst>
          </p:cNvPr>
          <p:cNvSpPr txBox="1"/>
          <p:nvPr/>
        </p:nvSpPr>
        <p:spPr>
          <a:xfrm>
            <a:off x="1123715" y="7515702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/>
              <a:t>HLA</a:t>
            </a:r>
          </a:p>
        </p:txBody>
      </p:sp>
      <p:grpSp>
        <p:nvGrpSpPr>
          <p:cNvPr id="28" name="Grupo 32">
            <a:extLst>
              <a:ext uri="{FF2B5EF4-FFF2-40B4-BE49-F238E27FC236}">
                <a16:creationId xmlns:a16="http://schemas.microsoft.com/office/drawing/2014/main" id="{47101938-C05D-BA46-8D31-E5C667F82F13}"/>
              </a:ext>
            </a:extLst>
          </p:cNvPr>
          <p:cNvGrpSpPr/>
          <p:nvPr/>
        </p:nvGrpSpPr>
        <p:grpSpPr>
          <a:xfrm>
            <a:off x="1006769" y="1122012"/>
            <a:ext cx="924508" cy="432320"/>
            <a:chOff x="617134" y="-45220"/>
            <a:chExt cx="924508" cy="432320"/>
          </a:xfrm>
        </p:grpSpPr>
        <p:pic>
          <p:nvPicPr>
            <p:cNvPr id="29" name="Imagen 33">
              <a:extLst>
                <a:ext uri="{FF2B5EF4-FFF2-40B4-BE49-F238E27FC236}">
                  <a16:creationId xmlns:a16="http://schemas.microsoft.com/office/drawing/2014/main" id="{20C01FD4-0553-2345-9921-76D6A0F6D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6084" t="3440" r="50707" b="83911"/>
            <a:stretch/>
          </p:blipFill>
          <p:spPr>
            <a:xfrm>
              <a:off x="617134" y="-9406"/>
              <a:ext cx="184576" cy="326562"/>
            </a:xfrm>
            <a:prstGeom prst="rect">
              <a:avLst/>
            </a:prstGeom>
          </p:spPr>
        </p:pic>
        <p:sp>
          <p:nvSpPr>
            <p:cNvPr id="30" name="CuadroTexto 34">
              <a:extLst>
                <a:ext uri="{FF2B5EF4-FFF2-40B4-BE49-F238E27FC236}">
                  <a16:creationId xmlns:a16="http://schemas.microsoft.com/office/drawing/2014/main" id="{D53486C3-F37E-2246-8194-66CB86C92F8E}"/>
                </a:ext>
              </a:extLst>
            </p:cNvPr>
            <p:cNvSpPr txBox="1"/>
            <p:nvPr/>
          </p:nvSpPr>
          <p:spPr>
            <a:xfrm>
              <a:off x="734080" y="110101"/>
              <a:ext cx="645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/>
                <a:t>Control</a:t>
              </a:r>
            </a:p>
          </p:txBody>
        </p:sp>
        <p:sp>
          <p:nvSpPr>
            <p:cNvPr id="31" name="CuadroTexto 35">
              <a:extLst>
                <a:ext uri="{FF2B5EF4-FFF2-40B4-BE49-F238E27FC236}">
                  <a16:creationId xmlns:a16="http://schemas.microsoft.com/office/drawing/2014/main" id="{B98C225C-C8CD-4941-9E37-B495DD138021}"/>
                </a:ext>
              </a:extLst>
            </p:cNvPr>
            <p:cNvSpPr txBox="1"/>
            <p:nvPr/>
          </p:nvSpPr>
          <p:spPr>
            <a:xfrm>
              <a:off x="735011" y="-45220"/>
              <a:ext cx="8066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/>
                <a:t>Metformin</a:t>
              </a:r>
            </a:p>
          </p:txBody>
        </p:sp>
      </p:grpSp>
      <p:sp>
        <p:nvSpPr>
          <p:cNvPr id="32" name="ZoneTexte 8">
            <a:extLst>
              <a:ext uri="{FF2B5EF4-FFF2-40B4-BE49-F238E27FC236}">
                <a16:creationId xmlns:a16="http://schemas.microsoft.com/office/drawing/2014/main" id="{0A4AE0FC-546A-1E45-9911-EDB2197B13DA}"/>
              </a:ext>
            </a:extLst>
          </p:cNvPr>
          <p:cNvSpPr txBox="1"/>
          <p:nvPr/>
        </p:nvSpPr>
        <p:spPr>
          <a:xfrm>
            <a:off x="198207" y="8564662"/>
            <a:ext cx="6555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/>
              <a:t>Supplemental Figure 4. </a:t>
            </a:r>
            <a:r>
              <a:rPr lang="fr-FR" sz="1200" dirty="0" err="1"/>
              <a:t>Metformin</a:t>
            </a:r>
            <a:r>
              <a:rPr lang="fr-FR" sz="1200" dirty="0"/>
              <a:t> </a:t>
            </a:r>
            <a:r>
              <a:rPr lang="fr-FR" sz="1200" dirty="0" err="1"/>
              <a:t>regulated</a:t>
            </a:r>
            <a:r>
              <a:rPr lang="fr-FR" sz="1200" dirty="0"/>
              <a:t> expression of stress ligands and ICAM-I in </a:t>
            </a:r>
            <a:r>
              <a:rPr lang="fr-FR" sz="1200" dirty="0" err="1"/>
              <a:t>primary</a:t>
            </a:r>
            <a:r>
              <a:rPr lang="fr-FR" sz="1200" dirty="0"/>
              <a:t> </a:t>
            </a:r>
            <a:r>
              <a:rPr lang="fr-FR" sz="1200" dirty="0" err="1"/>
              <a:t>leukemic</a:t>
            </a:r>
            <a:r>
              <a:rPr lang="fr-FR" sz="1200" dirty="0"/>
              <a:t> </a:t>
            </a:r>
            <a:r>
              <a:rPr lang="fr-FR" sz="1200" dirty="0" err="1"/>
              <a:t>cells</a:t>
            </a:r>
            <a:r>
              <a:rPr lang="fr-FR" sz="1200" dirty="0"/>
              <a:t>. </a:t>
            </a:r>
            <a:r>
              <a:rPr lang="fr-FR" sz="1200" dirty="0" err="1"/>
              <a:t>Tumor</a:t>
            </a:r>
            <a:r>
              <a:rPr lang="fr-FR" sz="1200" dirty="0"/>
              <a:t> </a:t>
            </a:r>
            <a:r>
              <a:rPr lang="fr-FR" sz="1200" dirty="0" err="1"/>
              <a:t>cells</a:t>
            </a:r>
            <a:r>
              <a:rPr lang="fr-FR" sz="1200" dirty="0"/>
              <a:t> </a:t>
            </a:r>
            <a:r>
              <a:rPr lang="fr-FR" sz="1200" dirty="0" err="1"/>
              <a:t>from</a:t>
            </a:r>
            <a:r>
              <a:rPr lang="fr-FR" sz="1200" dirty="0"/>
              <a:t> a B </a:t>
            </a:r>
            <a:r>
              <a:rPr lang="fr-FR" sz="1200" dirty="0" err="1"/>
              <a:t>cell</a:t>
            </a:r>
            <a:r>
              <a:rPr lang="fr-FR" sz="1200" dirty="0"/>
              <a:t> </a:t>
            </a:r>
            <a:r>
              <a:rPr lang="fr-FR" sz="1200" dirty="0" err="1"/>
              <a:t>lymphoma</a:t>
            </a:r>
            <a:r>
              <a:rPr lang="fr-FR" sz="1200" dirty="0"/>
              <a:t> patient </a:t>
            </a:r>
            <a:r>
              <a:rPr lang="fr-FR" sz="1200" dirty="0" err="1"/>
              <a:t>were</a:t>
            </a:r>
            <a:r>
              <a:rPr lang="fr-FR" sz="1200" dirty="0"/>
              <a:t> </a:t>
            </a:r>
            <a:r>
              <a:rPr lang="fr-FR" sz="1200" dirty="0" err="1"/>
              <a:t>treated</a:t>
            </a:r>
            <a:r>
              <a:rPr lang="fr-FR" sz="1200" dirty="0"/>
              <a:t> </a:t>
            </a:r>
            <a:r>
              <a:rPr lang="fr-FR" sz="1200" dirty="0" err="1"/>
              <a:t>with</a:t>
            </a:r>
            <a:r>
              <a:rPr lang="fr-FR" sz="1200" dirty="0"/>
              <a:t> 2 </a:t>
            </a:r>
            <a:r>
              <a:rPr lang="fr-FR" sz="1200" dirty="0" err="1"/>
              <a:t>mM</a:t>
            </a:r>
            <a:r>
              <a:rPr lang="fr-FR" sz="1200" dirty="0"/>
              <a:t> </a:t>
            </a:r>
            <a:r>
              <a:rPr lang="fr-FR" sz="1200" dirty="0" err="1"/>
              <a:t>metformin</a:t>
            </a:r>
            <a:r>
              <a:rPr lang="fr-FR" sz="1200" dirty="0"/>
              <a:t> for 3 </a:t>
            </a:r>
            <a:r>
              <a:rPr lang="fr-FR" sz="1200" dirty="0" err="1"/>
              <a:t>days</a:t>
            </a:r>
            <a:r>
              <a:rPr lang="fr-FR" sz="1200" dirty="0"/>
              <a:t> and plasma membrane expression of the stress ligands MICA/B and ULBP1, the </a:t>
            </a:r>
            <a:r>
              <a:rPr lang="fr-FR" sz="1200" dirty="0" err="1"/>
              <a:t>integrin</a:t>
            </a:r>
            <a:r>
              <a:rPr lang="fr-FR" sz="1200" dirty="0"/>
              <a:t> ICAM-1, the B </a:t>
            </a:r>
            <a:r>
              <a:rPr lang="fr-FR" sz="1200" dirty="0" err="1"/>
              <a:t>cell</a:t>
            </a:r>
            <a:r>
              <a:rPr lang="fr-FR" sz="1200" dirty="0"/>
              <a:t> marker CD20 and MHC class I HLA </a:t>
            </a:r>
            <a:r>
              <a:rPr lang="fr-FR" sz="1200" dirty="0" err="1"/>
              <a:t>were</a:t>
            </a:r>
            <a:r>
              <a:rPr lang="fr-FR" sz="1200" dirty="0"/>
              <a:t> </a:t>
            </a:r>
            <a:r>
              <a:rPr lang="fr-FR" sz="1200" dirty="0" err="1"/>
              <a:t>analyzed</a:t>
            </a:r>
            <a:r>
              <a:rPr lang="fr-FR" sz="1200" dirty="0"/>
              <a:t> by </a:t>
            </a:r>
            <a:r>
              <a:rPr lang="fr-FR" sz="1200" dirty="0" err="1"/>
              <a:t>FACs</a:t>
            </a:r>
            <a:r>
              <a:rPr lang="fr-FR" sz="1200" dirty="0"/>
              <a:t> </a:t>
            </a:r>
            <a:r>
              <a:rPr lang="fr-FR" sz="1200" dirty="0" err="1"/>
              <a:t>analysis</a:t>
            </a:r>
            <a:r>
              <a:rPr lang="fr-FR" sz="1200" dirty="0"/>
              <a:t>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441C329-196D-0E4E-B7BC-19AC1C0DC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486" y="5564800"/>
            <a:ext cx="1341298" cy="125979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75D30C1-729D-FB49-B3F6-D446A794A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070" y="7115828"/>
            <a:ext cx="1341298" cy="125979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ABAE8F6-FC24-4249-ABF9-DF423D589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41" y="1478445"/>
            <a:ext cx="1341298" cy="125979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E6300D0-232F-1842-B9F6-786D895871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9245" y="2844315"/>
            <a:ext cx="1341298" cy="125979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83F4FBA-23DF-AE4E-8DBE-019D1B3DD5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6893" y="4222118"/>
            <a:ext cx="1341298" cy="125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6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8">
            <a:extLst>
              <a:ext uri="{FF2B5EF4-FFF2-40B4-BE49-F238E27FC236}">
                <a16:creationId xmlns:a16="http://schemas.microsoft.com/office/drawing/2014/main" id="{0A4AE0FC-546A-1E45-9911-EDB2197B13DA}"/>
              </a:ext>
            </a:extLst>
          </p:cNvPr>
          <p:cNvSpPr txBox="1"/>
          <p:nvPr/>
        </p:nvSpPr>
        <p:spPr>
          <a:xfrm>
            <a:off x="198207" y="8952594"/>
            <a:ext cx="6555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err="1"/>
              <a:t>Supplemental</a:t>
            </a:r>
            <a:r>
              <a:rPr lang="fr-FR" sz="1200" b="1" dirty="0"/>
              <a:t> Figure 5. </a:t>
            </a:r>
            <a:r>
              <a:rPr lang="fr-FR" sz="1200" dirty="0" err="1"/>
              <a:t>Metformin</a:t>
            </a:r>
            <a:r>
              <a:rPr lang="fr-FR" sz="1200" dirty="0"/>
              <a:t> </a:t>
            </a:r>
            <a:r>
              <a:rPr lang="fr-FR" sz="1200" dirty="0" err="1"/>
              <a:t>sensitizes</a:t>
            </a:r>
            <a:r>
              <a:rPr lang="fr-FR" sz="1200" dirty="0"/>
              <a:t> </a:t>
            </a:r>
            <a:r>
              <a:rPr lang="fr-FR" sz="1200" dirty="0" err="1"/>
              <a:t>primary</a:t>
            </a:r>
            <a:r>
              <a:rPr lang="fr-FR" sz="1200" dirty="0"/>
              <a:t> </a:t>
            </a:r>
            <a:r>
              <a:rPr lang="fr-FR" sz="1200" dirty="0" err="1"/>
              <a:t>leukemic</a:t>
            </a:r>
            <a:r>
              <a:rPr lang="fr-FR" sz="1200" dirty="0"/>
              <a:t> </a:t>
            </a:r>
            <a:r>
              <a:rPr lang="fr-FR" sz="1200" dirty="0" err="1"/>
              <a:t>cells</a:t>
            </a:r>
            <a:r>
              <a:rPr lang="fr-FR" sz="1200" dirty="0"/>
              <a:t> to NK </a:t>
            </a:r>
            <a:r>
              <a:rPr lang="fr-FR" sz="1200" dirty="0" err="1"/>
              <a:t>cells</a:t>
            </a:r>
            <a:r>
              <a:rPr lang="fr-FR" sz="1200" dirty="0"/>
              <a:t>. A) BCL-P2 </a:t>
            </a:r>
            <a:r>
              <a:rPr lang="fr-FR" sz="1200" dirty="0" err="1"/>
              <a:t>cells</a:t>
            </a:r>
            <a:r>
              <a:rPr lang="fr-FR" sz="1200" dirty="0"/>
              <a:t> </a:t>
            </a:r>
            <a:r>
              <a:rPr lang="fr-FR" sz="1200" dirty="0" err="1"/>
              <a:t>were</a:t>
            </a:r>
            <a:r>
              <a:rPr lang="fr-FR" sz="1200" dirty="0"/>
              <a:t> </a:t>
            </a:r>
            <a:r>
              <a:rPr lang="fr-FR" sz="1200" dirty="0" err="1"/>
              <a:t>treated</a:t>
            </a:r>
            <a:r>
              <a:rPr lang="fr-FR" sz="1200" dirty="0"/>
              <a:t> </a:t>
            </a:r>
            <a:r>
              <a:rPr lang="fr-FR" sz="1200" dirty="0" err="1"/>
              <a:t>with</a:t>
            </a:r>
            <a:r>
              <a:rPr lang="fr-FR" sz="1200" dirty="0"/>
              <a:t> 2 </a:t>
            </a:r>
            <a:r>
              <a:rPr lang="fr-FR" sz="1200" dirty="0" err="1"/>
              <a:t>mM</a:t>
            </a:r>
            <a:r>
              <a:rPr lang="fr-FR" sz="1200" dirty="0"/>
              <a:t> </a:t>
            </a:r>
            <a:r>
              <a:rPr lang="fr-FR" sz="1200" dirty="0" err="1"/>
              <a:t>metformin</a:t>
            </a:r>
            <a:r>
              <a:rPr lang="fr-FR" sz="1200" dirty="0"/>
              <a:t> for 3 </a:t>
            </a:r>
            <a:r>
              <a:rPr lang="fr-FR" sz="1200" dirty="0" err="1"/>
              <a:t>days</a:t>
            </a:r>
            <a:r>
              <a:rPr lang="fr-FR" sz="1200" dirty="0"/>
              <a:t> and </a:t>
            </a:r>
            <a:r>
              <a:rPr lang="fr-FR" sz="1200" dirty="0" err="1"/>
              <a:t>incubated</a:t>
            </a:r>
            <a:r>
              <a:rPr lang="fr-FR" sz="1200" dirty="0"/>
              <a:t> </a:t>
            </a:r>
            <a:r>
              <a:rPr lang="fr-FR" sz="1200" dirty="0" err="1"/>
              <a:t>overnight</a:t>
            </a:r>
            <a:r>
              <a:rPr lang="fr-FR" sz="1200" dirty="0"/>
              <a:t> at </a:t>
            </a:r>
            <a:r>
              <a:rPr lang="fr-FR" sz="1200" dirty="0" err="1"/>
              <a:t>different</a:t>
            </a:r>
            <a:r>
              <a:rPr lang="fr-FR" sz="1200" dirty="0"/>
              <a:t> E:T ratios </a:t>
            </a:r>
            <a:r>
              <a:rPr lang="fr-FR" sz="1200" dirty="0" err="1"/>
              <a:t>with</a:t>
            </a:r>
            <a:r>
              <a:rPr lang="fr-FR" sz="1200" dirty="0"/>
              <a:t> e-NK </a:t>
            </a:r>
            <a:r>
              <a:rPr lang="fr-FR" sz="1200" dirty="0" err="1"/>
              <a:t>cells</a:t>
            </a:r>
            <a:r>
              <a:rPr lang="fr-FR" sz="1200" dirty="0"/>
              <a:t> </a:t>
            </a:r>
            <a:r>
              <a:rPr lang="fr-FR" sz="1200" dirty="0" err="1"/>
              <a:t>derived</a:t>
            </a:r>
            <a:r>
              <a:rPr lang="fr-FR" sz="1200" dirty="0"/>
              <a:t> </a:t>
            </a:r>
            <a:r>
              <a:rPr lang="fr-FR" sz="1200" dirty="0" err="1"/>
              <a:t>from</a:t>
            </a:r>
            <a:r>
              <a:rPr lang="fr-FR" sz="1200" dirty="0"/>
              <a:t> 4 </a:t>
            </a:r>
            <a:r>
              <a:rPr lang="fr-FR" sz="1200" dirty="0" err="1"/>
              <a:t>donors</a:t>
            </a:r>
            <a:r>
              <a:rPr lang="fr-FR" sz="1200" dirty="0"/>
              <a:t>. The </a:t>
            </a:r>
            <a:r>
              <a:rPr lang="fr-FR" sz="1200" dirty="0" err="1"/>
              <a:t>specific</a:t>
            </a:r>
            <a:r>
              <a:rPr lang="fr-FR" sz="1200" dirty="0"/>
              <a:t> </a:t>
            </a:r>
            <a:r>
              <a:rPr lang="fr-FR" sz="1200" dirty="0" err="1"/>
              <a:t>death</a:t>
            </a:r>
            <a:r>
              <a:rPr lang="fr-FR" sz="1200" dirty="0"/>
              <a:t> of </a:t>
            </a:r>
            <a:r>
              <a:rPr lang="fr-FR" sz="1200" dirty="0" err="1"/>
              <a:t>tumor</a:t>
            </a:r>
            <a:r>
              <a:rPr lang="fr-FR" sz="1200" dirty="0"/>
              <a:t> </a:t>
            </a:r>
            <a:r>
              <a:rPr lang="fr-FR" sz="1200" dirty="0" err="1"/>
              <a:t>cells</a:t>
            </a:r>
            <a:r>
              <a:rPr lang="fr-FR" sz="1200" dirty="0"/>
              <a:t> (7-AAD+) </a:t>
            </a:r>
            <a:r>
              <a:rPr lang="fr-FR" sz="1200" dirty="0" err="1"/>
              <a:t>was</a:t>
            </a:r>
            <a:r>
              <a:rPr lang="fr-FR" sz="1200" dirty="0"/>
              <a:t> </a:t>
            </a:r>
            <a:r>
              <a:rPr lang="fr-FR" sz="1200" dirty="0" err="1"/>
              <a:t>quantified</a:t>
            </a:r>
            <a:r>
              <a:rPr lang="fr-FR" sz="1200" dirty="0"/>
              <a:t> by </a:t>
            </a:r>
            <a:r>
              <a:rPr lang="fr-FR" sz="1200" dirty="0" err="1"/>
              <a:t>FACs</a:t>
            </a:r>
            <a:r>
              <a:rPr lang="fr-FR" sz="1200" dirty="0"/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0AC189B-91BF-C141-91FC-FEEB97EF4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93" y="1931951"/>
            <a:ext cx="1001893" cy="10057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D6089-B8EE-A745-A9AA-4BDB898B1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505" y="1945257"/>
            <a:ext cx="939351" cy="94298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2149F6-FE03-7D4E-AF2B-D09D535A9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833" y="1966770"/>
            <a:ext cx="985411" cy="9892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D00F369-4635-9C47-BDA2-27BF6507D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3093" y="1019736"/>
            <a:ext cx="927806" cy="93139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E4166B9-EB5A-CB49-9C8E-2717FA09F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227" y="991748"/>
            <a:ext cx="948625" cy="95229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49D350-090A-C14D-9F87-859FDB923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4310" y="999015"/>
            <a:ext cx="939351" cy="942987"/>
          </a:xfrm>
          <a:prstGeom prst="rect">
            <a:avLst/>
          </a:prstGeom>
        </p:spPr>
      </p:pic>
      <p:pic>
        <p:nvPicPr>
          <p:cNvPr id="23" name="Image 4">
            <a:extLst>
              <a:ext uri="{FF2B5EF4-FFF2-40B4-BE49-F238E27FC236}">
                <a16:creationId xmlns:a16="http://schemas.microsoft.com/office/drawing/2014/main" id="{D6A4218B-6B33-114C-9D3B-7489359A47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3459" y="3832443"/>
            <a:ext cx="937309" cy="903673"/>
          </a:xfrm>
          <a:prstGeom prst="rect">
            <a:avLst/>
          </a:prstGeom>
        </p:spPr>
      </p:pic>
      <p:pic>
        <p:nvPicPr>
          <p:cNvPr id="24" name="Image 5">
            <a:extLst>
              <a:ext uri="{FF2B5EF4-FFF2-40B4-BE49-F238E27FC236}">
                <a16:creationId xmlns:a16="http://schemas.microsoft.com/office/drawing/2014/main" id="{6465E698-65B1-7148-8399-A3AC384B32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46949" y="3817895"/>
            <a:ext cx="908435" cy="911952"/>
          </a:xfrm>
          <a:prstGeom prst="rect">
            <a:avLst/>
          </a:prstGeom>
        </p:spPr>
      </p:pic>
      <p:pic>
        <p:nvPicPr>
          <p:cNvPr id="25" name="Image 6">
            <a:extLst>
              <a:ext uri="{FF2B5EF4-FFF2-40B4-BE49-F238E27FC236}">
                <a16:creationId xmlns:a16="http://schemas.microsoft.com/office/drawing/2014/main" id="{14920D1A-7609-914D-B25B-05616A0B3A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94071" y="3797730"/>
            <a:ext cx="891493" cy="894944"/>
          </a:xfrm>
          <a:prstGeom prst="rect">
            <a:avLst/>
          </a:prstGeom>
        </p:spPr>
      </p:pic>
      <p:pic>
        <p:nvPicPr>
          <p:cNvPr id="26" name="Image 7">
            <a:extLst>
              <a:ext uri="{FF2B5EF4-FFF2-40B4-BE49-F238E27FC236}">
                <a16:creationId xmlns:a16="http://schemas.microsoft.com/office/drawing/2014/main" id="{39A13CB5-08E5-A74E-9788-10DCF981A6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20506" y="2924832"/>
            <a:ext cx="897660" cy="865446"/>
          </a:xfrm>
          <a:prstGeom prst="rect">
            <a:avLst/>
          </a:prstGeom>
        </p:spPr>
      </p:pic>
      <p:pic>
        <p:nvPicPr>
          <p:cNvPr id="27" name="Image 8">
            <a:extLst>
              <a:ext uri="{FF2B5EF4-FFF2-40B4-BE49-F238E27FC236}">
                <a16:creationId xmlns:a16="http://schemas.microsoft.com/office/drawing/2014/main" id="{7096DBE0-ECA8-5B44-9E6C-7295C3A0F4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4310" y="2897368"/>
            <a:ext cx="905629" cy="873130"/>
          </a:xfrm>
          <a:prstGeom prst="rect">
            <a:avLst/>
          </a:prstGeom>
        </p:spPr>
      </p:pic>
      <p:pic>
        <p:nvPicPr>
          <p:cNvPr id="38" name="Image 9">
            <a:extLst>
              <a:ext uri="{FF2B5EF4-FFF2-40B4-BE49-F238E27FC236}">
                <a16:creationId xmlns:a16="http://schemas.microsoft.com/office/drawing/2014/main" id="{F537EAE3-68FC-4B4C-BC64-BDAB29BD90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77637" y="2907727"/>
            <a:ext cx="923131" cy="890003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19DCF79-A97D-1744-B084-319A20671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409" y="5678869"/>
            <a:ext cx="1001893" cy="100577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A49C871A-F14D-774B-9B7C-5B3B3B129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163" y="5756129"/>
            <a:ext cx="939351" cy="94298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DFF72EF-00A5-A648-84CC-91FC0FBE1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8666" y="5738791"/>
            <a:ext cx="985411" cy="98922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7A2ABC3-5D51-AC4D-B587-6FFF15F2E7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5142" y="4799529"/>
            <a:ext cx="927806" cy="93139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B9EF84D-4166-034A-A70E-9B57456CE0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227" y="4787092"/>
            <a:ext cx="948625" cy="952297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18FFDBF9-AAB1-6945-BF7D-BC41C88D52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1563" y="4786419"/>
            <a:ext cx="939351" cy="942987"/>
          </a:xfrm>
          <a:prstGeom prst="rect">
            <a:avLst/>
          </a:prstGeom>
        </p:spPr>
      </p:pic>
      <p:pic>
        <p:nvPicPr>
          <p:cNvPr id="45" name="Image 4">
            <a:extLst>
              <a:ext uri="{FF2B5EF4-FFF2-40B4-BE49-F238E27FC236}">
                <a16:creationId xmlns:a16="http://schemas.microsoft.com/office/drawing/2014/main" id="{EBF07FEC-70A8-494E-8A95-B409435732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5142" y="7689448"/>
            <a:ext cx="898529" cy="866285"/>
          </a:xfrm>
          <a:prstGeom prst="rect">
            <a:avLst/>
          </a:prstGeom>
        </p:spPr>
      </p:pic>
      <p:pic>
        <p:nvPicPr>
          <p:cNvPr id="46" name="Image 5">
            <a:extLst>
              <a:ext uri="{FF2B5EF4-FFF2-40B4-BE49-F238E27FC236}">
                <a16:creationId xmlns:a16="http://schemas.microsoft.com/office/drawing/2014/main" id="{EEB49E93-D08C-344D-94AC-AAF8F50F12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5512" y="7666495"/>
            <a:ext cx="908435" cy="911952"/>
          </a:xfrm>
          <a:prstGeom prst="rect">
            <a:avLst/>
          </a:prstGeom>
        </p:spPr>
      </p:pic>
      <p:pic>
        <p:nvPicPr>
          <p:cNvPr id="47" name="Image 6">
            <a:extLst>
              <a:ext uri="{FF2B5EF4-FFF2-40B4-BE49-F238E27FC236}">
                <a16:creationId xmlns:a16="http://schemas.microsoft.com/office/drawing/2014/main" id="{A57C8009-B296-3840-8C30-76B8224B15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6503" y="7674425"/>
            <a:ext cx="891493" cy="894944"/>
          </a:xfrm>
          <a:prstGeom prst="rect">
            <a:avLst/>
          </a:prstGeom>
        </p:spPr>
      </p:pic>
      <p:pic>
        <p:nvPicPr>
          <p:cNvPr id="48" name="Image 7">
            <a:extLst>
              <a:ext uri="{FF2B5EF4-FFF2-40B4-BE49-F238E27FC236}">
                <a16:creationId xmlns:a16="http://schemas.microsoft.com/office/drawing/2014/main" id="{91180650-50D6-494B-8BE8-FDDC078EF2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89203" y="6753868"/>
            <a:ext cx="881034" cy="849417"/>
          </a:xfrm>
          <a:prstGeom prst="rect">
            <a:avLst/>
          </a:prstGeom>
        </p:spPr>
      </p:pic>
      <p:pic>
        <p:nvPicPr>
          <p:cNvPr id="49" name="Image 8">
            <a:extLst>
              <a:ext uri="{FF2B5EF4-FFF2-40B4-BE49-F238E27FC236}">
                <a16:creationId xmlns:a16="http://schemas.microsoft.com/office/drawing/2014/main" id="{2B0B28B1-6686-7646-BFB2-9BFC703EED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32915" y="6740264"/>
            <a:ext cx="888855" cy="856958"/>
          </a:xfrm>
          <a:prstGeom prst="rect">
            <a:avLst/>
          </a:prstGeom>
        </p:spPr>
      </p:pic>
      <p:pic>
        <p:nvPicPr>
          <p:cNvPr id="50" name="Image 9">
            <a:extLst>
              <a:ext uri="{FF2B5EF4-FFF2-40B4-BE49-F238E27FC236}">
                <a16:creationId xmlns:a16="http://schemas.microsoft.com/office/drawing/2014/main" id="{0F8A52C0-A33B-BB46-B956-FFFD8FDB95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77638" y="6706868"/>
            <a:ext cx="906033" cy="8735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5542315-B8D6-6E49-B6D0-78209DD44BCC}"/>
              </a:ext>
            </a:extLst>
          </p:cNvPr>
          <p:cNvSpPr txBox="1"/>
          <p:nvPr/>
        </p:nvSpPr>
        <p:spPr>
          <a:xfrm>
            <a:off x="939800" y="495300"/>
            <a:ext cx="3744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E:T		   0.3			1		   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AB91EA-C1A3-6C4F-9E27-CC00FF2E28D4}"/>
              </a:ext>
            </a:extLst>
          </p:cNvPr>
          <p:cNvSpPr txBox="1"/>
          <p:nvPr/>
        </p:nvSpPr>
        <p:spPr>
          <a:xfrm>
            <a:off x="939800" y="1651028"/>
            <a:ext cx="772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Donor</a:t>
            </a:r>
            <a:endParaRPr lang="fr-FR" dirty="0"/>
          </a:p>
          <a:p>
            <a:pPr algn="ctr"/>
            <a:r>
              <a:rPr lang="fr-FR" dirty="0"/>
              <a:t>NK1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2D578B6-25AB-4C46-8E97-EA4D7905708F}"/>
              </a:ext>
            </a:extLst>
          </p:cNvPr>
          <p:cNvSpPr txBox="1"/>
          <p:nvPr/>
        </p:nvSpPr>
        <p:spPr>
          <a:xfrm>
            <a:off x="939800" y="3441728"/>
            <a:ext cx="772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Donor</a:t>
            </a:r>
            <a:endParaRPr lang="fr-FR" dirty="0"/>
          </a:p>
          <a:p>
            <a:pPr algn="ctr"/>
            <a:r>
              <a:rPr lang="fr-FR" dirty="0"/>
              <a:t>NK2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6B48A44-C6DA-A240-9098-7AB03628E0E6}"/>
              </a:ext>
            </a:extLst>
          </p:cNvPr>
          <p:cNvSpPr txBox="1"/>
          <p:nvPr/>
        </p:nvSpPr>
        <p:spPr>
          <a:xfrm>
            <a:off x="939800" y="5308628"/>
            <a:ext cx="772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Donor</a:t>
            </a:r>
            <a:endParaRPr lang="fr-FR" dirty="0"/>
          </a:p>
          <a:p>
            <a:pPr algn="ctr"/>
            <a:r>
              <a:rPr lang="fr-FR" dirty="0"/>
              <a:t>NK3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3558B78-5CA9-F748-81C7-33D50B9B2E5D}"/>
              </a:ext>
            </a:extLst>
          </p:cNvPr>
          <p:cNvSpPr txBox="1"/>
          <p:nvPr/>
        </p:nvSpPr>
        <p:spPr>
          <a:xfrm>
            <a:off x="939800" y="7188228"/>
            <a:ext cx="772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Donor</a:t>
            </a:r>
            <a:endParaRPr lang="fr-FR" dirty="0"/>
          </a:p>
          <a:p>
            <a:pPr algn="ctr"/>
            <a:r>
              <a:rPr lang="fr-FR" dirty="0"/>
              <a:t>NK4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5206D7-E915-FA45-9176-B252197245E7}"/>
              </a:ext>
            </a:extLst>
          </p:cNvPr>
          <p:cNvSpPr txBox="1"/>
          <p:nvPr/>
        </p:nvSpPr>
        <p:spPr>
          <a:xfrm>
            <a:off x="5190331" y="792124"/>
            <a:ext cx="119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Metformin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DDB98A-22B8-F145-B917-8EB3140B695B}"/>
              </a:ext>
            </a:extLst>
          </p:cNvPr>
          <p:cNvSpPr txBox="1"/>
          <p:nvPr/>
        </p:nvSpPr>
        <p:spPr>
          <a:xfrm>
            <a:off x="5390598" y="135760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-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0713A01-F48F-9341-8144-DDAFF3DD34D6}"/>
              </a:ext>
            </a:extLst>
          </p:cNvPr>
          <p:cNvSpPr txBox="1"/>
          <p:nvPr/>
        </p:nvSpPr>
        <p:spPr>
          <a:xfrm>
            <a:off x="5390598" y="22320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+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5AABF56-2D41-5149-B836-2289EDD324ED}"/>
              </a:ext>
            </a:extLst>
          </p:cNvPr>
          <p:cNvSpPr txBox="1"/>
          <p:nvPr/>
        </p:nvSpPr>
        <p:spPr>
          <a:xfrm>
            <a:off x="5406840" y="322148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-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50A5A49-DACE-9840-BFE0-42FB65083812}"/>
              </a:ext>
            </a:extLst>
          </p:cNvPr>
          <p:cNvSpPr txBox="1"/>
          <p:nvPr/>
        </p:nvSpPr>
        <p:spPr>
          <a:xfrm>
            <a:off x="5406840" y="409596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+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99A0F8A-73F6-1B44-B11E-1C07F9CBA4ED}"/>
              </a:ext>
            </a:extLst>
          </p:cNvPr>
          <p:cNvSpPr txBox="1"/>
          <p:nvPr/>
        </p:nvSpPr>
        <p:spPr>
          <a:xfrm>
            <a:off x="5423082" y="508536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-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6A528B7-126B-E949-860D-55304D00C975}"/>
              </a:ext>
            </a:extLst>
          </p:cNvPr>
          <p:cNvSpPr txBox="1"/>
          <p:nvPr/>
        </p:nvSpPr>
        <p:spPr>
          <a:xfrm>
            <a:off x="5423082" y="595983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+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8675968-FF90-0243-A35A-15E8A4E5EDC0}"/>
              </a:ext>
            </a:extLst>
          </p:cNvPr>
          <p:cNvSpPr txBox="1"/>
          <p:nvPr/>
        </p:nvSpPr>
        <p:spPr>
          <a:xfrm>
            <a:off x="5439324" y="694923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-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F077850-DE02-B34F-A684-F3D451E6D575}"/>
              </a:ext>
            </a:extLst>
          </p:cNvPr>
          <p:cNvSpPr txBox="1"/>
          <p:nvPr/>
        </p:nvSpPr>
        <p:spPr>
          <a:xfrm>
            <a:off x="5439324" y="782371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673152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25197</TotalTime>
  <Words>436</Words>
  <Application>Microsoft Macintosh PowerPoint</Application>
  <PresentationFormat>Format A4 (210 x 297 mm)</PresentationFormat>
  <Paragraphs>72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 Math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CNRS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IGMM CNRS</dc:creator>
  <cp:lastModifiedBy>Microsoft Office User</cp:lastModifiedBy>
  <cp:revision>342</cp:revision>
  <dcterms:created xsi:type="dcterms:W3CDTF">2017-04-27T07:55:36Z</dcterms:created>
  <dcterms:modified xsi:type="dcterms:W3CDTF">2021-10-06T21:18:12Z</dcterms:modified>
</cp:coreProperties>
</file>