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4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85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238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2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16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47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22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16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045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695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769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01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908919-65C2-4100-890D-2D283A9A4B18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72F781-A100-449B-B1E2-C6849AC269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67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表 28">
            <a:extLst>
              <a:ext uri="{FF2B5EF4-FFF2-40B4-BE49-F238E27FC236}">
                <a16:creationId xmlns:a16="http://schemas.microsoft.com/office/drawing/2014/main" id="{7594A0A2-5C37-6959-9548-0D1D41090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92089"/>
              </p:ext>
            </p:extLst>
          </p:nvPr>
        </p:nvGraphicFramePr>
        <p:xfrm>
          <a:off x="612000" y="586736"/>
          <a:ext cx="7920000" cy="334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355723302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28575557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9913411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756925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67877088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9087836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587231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9585118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4212157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8659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6491042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2708238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68774984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95136155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2945435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Position (bps) 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140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238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274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277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281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391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476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750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864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874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877</a:t>
                      </a: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896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902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916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32446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sz="1200" b="1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miyabeana </a:t>
                      </a:r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ssp. </a:t>
                      </a:r>
                      <a:r>
                        <a:rPr lang="en-US" sz="1200" b="1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miyabeana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7712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altLang="ja-JP" sz="1200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miyabeana </a:t>
                      </a:r>
                      <a:r>
                        <a:rPr lang="en-US" altLang="ja-JP" sz="1200" i="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ssp.</a:t>
                      </a:r>
                      <a:r>
                        <a:rPr lang="en-US" altLang="ja-JP" sz="1200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gymnolepis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B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W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7132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sz="1200" i="1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200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. udensis </a:t>
                      </a:r>
                      <a:r>
                        <a:rPr lang="en-US" sz="1200" i="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4147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caprea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C,D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60476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schwerinii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4972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viminalis 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75522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altLang="ja-JP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nakamurana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76207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altLang="ja-JP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yezoalpina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50651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altLang="ja-JP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reinii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03203"/>
                  </a:ext>
                </a:extLst>
              </a:tr>
            </a:tbl>
          </a:graphicData>
        </a:graphic>
      </p:graphicFrame>
      <p:graphicFrame>
        <p:nvGraphicFramePr>
          <p:cNvPr id="30" name="表 29">
            <a:extLst>
              <a:ext uri="{FF2B5EF4-FFF2-40B4-BE49-F238E27FC236}">
                <a16:creationId xmlns:a16="http://schemas.microsoft.com/office/drawing/2014/main" id="{928DE9FC-E332-D318-AF2E-3FBADB757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833175"/>
              </p:ext>
            </p:extLst>
          </p:nvPr>
        </p:nvGraphicFramePr>
        <p:xfrm>
          <a:off x="658959" y="4338236"/>
          <a:ext cx="7560000" cy="205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355723302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28575557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9913411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756925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67877088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9087836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587231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9585118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4212157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8659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6491042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2708238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68774984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95136155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Position (bps) 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70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222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235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261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268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303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304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310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345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409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481</a:t>
                      </a:r>
                    </a:p>
                  </a:txBody>
                  <a:tcPr marL="4318" marR="4318" marT="431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32446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>
                        <a:tabLst>
                          <a:tab pos="85725" algn="l"/>
                        </a:tabLst>
                      </a:pPr>
                      <a:r>
                        <a:rPr lang="en-US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nakamurana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ssp. </a:t>
                      </a:r>
                      <a:r>
                        <a:rPr lang="en-US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nakamurana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7712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nakamurana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ssp</a:t>
                      </a:r>
                      <a:r>
                        <a:rPr lang="en-US" altLang="ja-JP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. kurilensis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7132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sz="1200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miyabeana </a:t>
                      </a:r>
                      <a:r>
                        <a:rPr lang="en-US" sz="1200" i="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ssp</a:t>
                      </a:r>
                      <a:r>
                        <a:rPr lang="en-US" sz="1200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. gymnolepis </a:t>
                      </a:r>
                      <a:r>
                        <a:rPr lang="en-US" sz="1200" i="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4147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sz="1200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miyabeana </a:t>
                      </a:r>
                      <a:r>
                        <a:rPr lang="en-US" sz="1200" i="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ssp.</a:t>
                      </a:r>
                      <a:r>
                        <a:rPr lang="en-US" sz="1200" i="1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yezoalpina </a:t>
                      </a:r>
                      <a:r>
                        <a:rPr lang="en-US" sz="1200" i="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76207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en-US" altLang="ja-JP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S. nummularia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4318" marR="4318" marT="4318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506516"/>
                  </a:ext>
                </a:extLst>
              </a:tr>
            </a:tbl>
          </a:graphicData>
        </a:graphic>
      </p:graphicFrame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23088AD-77A7-4B11-1CC4-C77EE511AB1D}"/>
              </a:ext>
            </a:extLst>
          </p:cNvPr>
          <p:cNvSpPr txBox="1"/>
          <p:nvPr/>
        </p:nvSpPr>
        <p:spPr>
          <a:xfrm>
            <a:off x="612000" y="399392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0" i="1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ncpGS</a:t>
            </a:r>
            <a:endParaRPr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44BE18D-4491-1E9E-A062-4F38D35A4A4C}"/>
              </a:ext>
            </a:extLst>
          </p:cNvPr>
          <p:cNvSpPr txBox="1"/>
          <p:nvPr/>
        </p:nvSpPr>
        <p:spPr>
          <a:xfrm>
            <a:off x="522509" y="24930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0" i="1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PGI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5862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7D0654F-3993-8BE6-927E-E1DD23EAC6D6}"/>
              </a:ext>
            </a:extLst>
          </p:cNvPr>
          <p:cNvSpPr txBox="1"/>
          <p:nvPr/>
        </p:nvSpPr>
        <p:spPr>
          <a:xfrm>
            <a:off x="707965" y="1128998"/>
            <a:ext cx="75216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 Resource 4</a:t>
            </a:r>
            <a:endParaRPr lang="ja-JP" altLang="ja-JP" sz="1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Ambiguous nucleotide sites of 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PGI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ncpGS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genes in the putative hybrid individual (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miyabeana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subsp.</a:t>
            </a:r>
            <a:r>
              <a:rPr lang="ja-JP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miyabeana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S. nakamurana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subsp. 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nakamurana,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respectively). Ambiguous bases are shown using the standard IUPAC ambiguity codes (M = A/C, R = A/G, Y = C/T, S = C/G, K = T/G, W = A/T). For comparison, the nucleotide states of the potential parental species are listed.</a:t>
            </a:r>
            <a:endParaRPr lang="ja-JP" alt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3127ACC-787A-9CBD-E7B1-B3C86CB8F19D}"/>
              </a:ext>
            </a:extLst>
          </p:cNvPr>
          <p:cNvSpPr txBox="1"/>
          <p:nvPr/>
        </p:nvSpPr>
        <p:spPr>
          <a:xfrm>
            <a:off x="707965" y="240853"/>
            <a:ext cx="7404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Kikuchi S, Setsuko S, Nagamitsu T &amp; Suzuki W.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phylogenetic insights into Japanese willows (</a:t>
            </a:r>
            <a:r>
              <a:rPr lang="en-US" altLang="ja-JP" sz="12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Salix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L.) using low-copy nuclear genes, with emphasis on endemic species</a:t>
            </a:r>
            <a:r>
              <a:rPr lang="ja-JP" altLang="en-US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Journal of Plant Research. Corresponding author: Kikuchi S, Forestry and Forest Products Institute, </a:t>
            </a:r>
            <a:r>
              <a:rPr lang="en-US" altLang="ja-JP" sz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kikuchi_satoshi450@ffpri.go.jp</a:t>
            </a:r>
            <a:endParaRPr lang="ja-JP" alt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439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6EA5D251B21CF4784F833E440E7EECC" ma:contentTypeVersion="4" ma:contentTypeDescription="新しいドキュメントを作成します。" ma:contentTypeScope="" ma:versionID="342fa4467d1fb6cc707045c433c17c68">
  <xsd:schema xmlns:xsd="http://www.w3.org/2001/XMLSchema" xmlns:xs="http://www.w3.org/2001/XMLSchema" xmlns:p="http://schemas.microsoft.com/office/2006/metadata/properties" xmlns:ns3="ea5590a3-f985-4ad1-93b7-e40ac0ba4701" targetNamespace="http://schemas.microsoft.com/office/2006/metadata/properties" ma:root="true" ma:fieldsID="7ee2af746546c23c41d8f3d7f21bc970" ns3:_="">
    <xsd:import namespace="ea5590a3-f985-4ad1-93b7-e40ac0ba4701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5590a3-f985-4ad1-93b7-e40ac0ba470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366C7C-AD36-44D7-B831-CF1C65F6F157}">
  <ds:schemaRefs>
    <ds:schemaRef ds:uri="http://www.w3.org/XML/1998/namespace"/>
    <ds:schemaRef ds:uri="http://purl.org/dc/elements/1.1/"/>
    <ds:schemaRef ds:uri="http://purl.org/dc/dcmitype/"/>
    <ds:schemaRef ds:uri="ea5590a3-f985-4ad1-93b7-e40ac0ba4701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17C1603-667E-407D-B046-C0D58EAA13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E9BE82-E1BB-4260-94B0-B5EA9D67F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5590a3-f985-4ad1-93b7-e40ac0ba47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</TotalTime>
  <Words>456</Words>
  <Application>Microsoft Office PowerPoint</Application>
  <PresentationFormat>画面に合わせる (4:3)</PresentationFormat>
  <Paragraphs>239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KIKUCHI Satoshi(菊地　賢)</dc:creator>
  <cp:lastModifiedBy>KIKUCHI Satoshi(菊地　賢)</cp:lastModifiedBy>
  <cp:revision>13</cp:revision>
  <dcterms:created xsi:type="dcterms:W3CDTF">2025-12-05T03:55:02Z</dcterms:created>
  <dcterms:modified xsi:type="dcterms:W3CDTF">2025-12-05T06:14:29Z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0x010100F6EA5D251B21CF4784F833E440E7EECC</vt:lpwstr>
  </property>
</Properties>
</file>