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705"/>
  </p:normalViewPr>
  <p:slideViewPr>
    <p:cSldViewPr snapToGrid="0" snapToObjects="1">
      <p:cViewPr varScale="1">
        <p:scale>
          <a:sx n="115" d="100"/>
          <a:sy n="115" d="100"/>
        </p:scale>
        <p:origin x="4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DEB0C-9C1A-0B40-A1C7-97ECD94CF1C2}" type="datetimeFigureOut">
              <a:rPr lang="es-ES" smtClean="0"/>
              <a:t>5/11/25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C9BAF-6EB2-6947-A17B-92D567323C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7530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955EA-F0FB-884B-8709-FFEBDA1983E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5278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88968A-36FD-0E46-AE75-6CBC66FE0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446102-B6DB-354E-B624-4BDBE6789B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B14599-6E91-4649-817C-FB582952B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4B6F-B480-1548-B03D-BD46D293D803}" type="datetimeFigureOut">
              <a:rPr lang="es-ES" smtClean="0"/>
              <a:t>5/11/25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A7CE18-E031-4946-A2EC-F115FDAE1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1CC253-AC63-254C-AFBD-E0F3A2690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E135-8841-1642-8B39-FD1F5B6419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3157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4FF7A4-243E-7E48-9E1A-CC9E2B11E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AAC667-E203-1749-B37A-F3A4E050D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4A43BD-1451-4646-8896-358FBAAD7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4B6F-B480-1548-B03D-BD46D293D803}" type="datetimeFigureOut">
              <a:rPr lang="es-ES" smtClean="0"/>
              <a:t>5/11/25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61842A-551B-0443-B22C-1DF4D4BF1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CB1EDE-4500-DD45-A101-36D406579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E135-8841-1642-8B39-FD1F5B6419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0456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2497AD-1C94-F241-8458-98AA2ACC0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E516C5-2B56-BD4E-89F6-F462391D8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3D14C6-38D7-7C4A-8D3B-F63FC091F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4B6F-B480-1548-B03D-BD46D293D803}" type="datetimeFigureOut">
              <a:rPr lang="es-ES" smtClean="0"/>
              <a:t>5/11/25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0D0572-F4C9-5E4E-91BF-8D3AD7C21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9FE48C-0EF2-F349-88B8-6F15C9A78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E135-8841-1642-8B39-FD1F5B6419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094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7F7F4-CB23-1345-BA4B-41441D7C6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1FA253-63C7-0A43-94EF-44B65CAFB0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D81ACA2-048E-204A-96D4-719C56E965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84919AF-39DE-6541-AC1A-2F355DAE5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4B6F-B480-1548-B03D-BD46D293D803}" type="datetimeFigureOut">
              <a:rPr lang="es-ES" smtClean="0"/>
              <a:t>5/11/25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4D3294-A2C1-D647-AE6B-8B18FBE1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22E7D9-64F2-384B-ACF4-D237B2C0D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E135-8841-1642-8B39-FD1F5B6419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450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EFEAFA-68E8-344D-AA89-E79A33A92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A9EC42A-2C89-C345-AA86-86611E55F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564DFC5-3AE2-724A-8D37-1128E0FF0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4CBB8F4-B789-8242-83D8-B9D98BD6EC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7274B3B-0FCD-334C-BE80-6FA32ED057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2E49730-873A-1F44-B9D4-9A8BD473A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4B6F-B480-1548-B03D-BD46D293D803}" type="datetimeFigureOut">
              <a:rPr lang="es-ES" smtClean="0"/>
              <a:t>5/11/25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32577BE-8B13-7748-A077-DC9F2C2F2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949B339-2211-C242-8061-D04F9BE0A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E135-8841-1642-8B39-FD1F5B6419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106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F9A1B3-D391-0342-8801-8439E038F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F5F2B3-3CE2-1A4A-A3DA-3EE23676A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4B6F-B480-1548-B03D-BD46D293D803}" type="datetimeFigureOut">
              <a:rPr lang="es-ES" smtClean="0"/>
              <a:t>5/11/25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A363D18-8127-7E49-AAA4-419A0C663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0F332AF-8407-DF40-ADC7-7E441A2D5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E135-8841-1642-8B39-FD1F5B6419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2027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D5E42EE-C546-5C4D-9F45-D22D9CD2F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4B6F-B480-1548-B03D-BD46D293D803}" type="datetimeFigureOut">
              <a:rPr lang="es-ES" smtClean="0"/>
              <a:t>5/11/25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60E8F26-1BDA-2D4A-B636-26F26AED0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B1541D3-ACFE-1D42-A957-937324AD2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E135-8841-1642-8B39-FD1F5B6419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4461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13C7EF-4DCD-1C4C-AA90-DD424FB72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37DDBB-89D0-F048-85C4-E3C19FF6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269D092-05B3-564B-A8A4-EAD4E1B269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F2A17BF-5838-0D48-A2FE-2CBCFFC66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4B6F-B480-1548-B03D-BD46D293D803}" type="datetimeFigureOut">
              <a:rPr lang="es-ES" smtClean="0"/>
              <a:t>5/11/25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2470DF-8CED-E940-872D-165172D25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9E3039-AD0C-D44B-B4D7-252ED0F7A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E135-8841-1642-8B39-FD1F5B6419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2403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9BA906-3B6D-4D48-AA3D-909393CC2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CB1F2DF-0DF8-1944-8DD8-BF99F953A4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CB6C91A-A68B-FA44-B775-F4FBC8EE8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CFC438-C2C8-AC4C-BE8F-C9F23E2B2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4B6F-B480-1548-B03D-BD46D293D803}" type="datetimeFigureOut">
              <a:rPr lang="es-ES" smtClean="0"/>
              <a:t>5/11/25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878FE0-8A5B-0D43-AF6D-72300CED8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C8C1E7B-DC6E-B243-BDA3-102B1BF53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E135-8841-1642-8B39-FD1F5B6419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5029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FA6B45-5560-BA43-BF3B-9C199EC57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E4A632-1CFA-E34D-B827-6F8888298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9E76B8-B9CB-B644-A49C-FE3C7EFB3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4B6F-B480-1548-B03D-BD46D293D803}" type="datetimeFigureOut">
              <a:rPr lang="es-ES" smtClean="0"/>
              <a:t>5/11/25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DD2293-48EA-404F-91F0-588E3B81F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35B607-BD19-8B4A-92E9-6CE979F6B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E135-8841-1642-8B39-FD1F5B6419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6333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6A6A67C-6BFF-6249-84FB-F97D0A1A3C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FB5F79-F958-5441-9414-67A12AA58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638C37-0D57-E341-9AD0-122AB9901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4B6F-B480-1548-B03D-BD46D293D803}" type="datetimeFigureOut">
              <a:rPr lang="es-ES" smtClean="0"/>
              <a:t>5/11/25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5DE910-77BC-D544-A1F4-623AC2B94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E10F64-722E-FD41-A60F-BE621C8C5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E135-8841-1642-8B39-FD1F5B6419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6330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244401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F7BB4FE-B81D-7948-A67B-BC6105B98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0A79D2-9A2E-1743-8349-C5213AB42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810A83-6013-D146-A412-BDF871D5D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A4B6F-B480-1548-B03D-BD46D293D803}" type="datetimeFigureOut">
              <a:rPr lang="es-ES" smtClean="0"/>
              <a:t>5/11/25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13D65C-6A9B-E34F-A3D0-0E508DF79F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0085D1-0B8F-F947-85F3-E0710DD7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4E135-8841-1642-8B39-FD1F5B6419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0310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ángulo redondeado 42">
            <a:extLst>
              <a:ext uri="{FF2B5EF4-FFF2-40B4-BE49-F238E27FC236}">
                <a16:creationId xmlns:a16="http://schemas.microsoft.com/office/drawing/2014/main" id="{7DE8E41A-810A-F045-9D3E-8C8D619C6D0A}"/>
              </a:ext>
            </a:extLst>
          </p:cNvPr>
          <p:cNvSpPr/>
          <p:nvPr/>
        </p:nvSpPr>
        <p:spPr>
          <a:xfrm>
            <a:off x="3263603" y="2245403"/>
            <a:ext cx="2124303" cy="8589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Rectángulo redondeado 43">
            <a:extLst>
              <a:ext uri="{FF2B5EF4-FFF2-40B4-BE49-F238E27FC236}">
                <a16:creationId xmlns:a16="http://schemas.microsoft.com/office/drawing/2014/main" id="{3BCB4193-3196-DB48-B324-89AAA4DD8377}"/>
              </a:ext>
            </a:extLst>
          </p:cNvPr>
          <p:cNvSpPr/>
          <p:nvPr/>
        </p:nvSpPr>
        <p:spPr>
          <a:xfrm>
            <a:off x="3276486" y="3233501"/>
            <a:ext cx="2124303" cy="8589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Rectángulo redondeado 38">
            <a:extLst>
              <a:ext uri="{FF2B5EF4-FFF2-40B4-BE49-F238E27FC236}">
                <a16:creationId xmlns:a16="http://schemas.microsoft.com/office/drawing/2014/main" id="{F30F9C11-5B1D-9944-BAC2-28ECD175789D}"/>
              </a:ext>
            </a:extLst>
          </p:cNvPr>
          <p:cNvSpPr/>
          <p:nvPr/>
        </p:nvSpPr>
        <p:spPr>
          <a:xfrm>
            <a:off x="93443" y="2240708"/>
            <a:ext cx="2600003" cy="307416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302252" y="857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600" b="1" dirty="0">
                <a:solidFill>
                  <a:schemeClr val="bg1"/>
                </a:solidFill>
                <a:latin typeface="+mn-lt"/>
              </a:rPr>
              <a:t>COMPLICATIONS AND OUTCOMES OF CHILDREN UNDER ONE YEAR TREATED WITH CONTINUOUS RENAL REPLACEMENT THERAPY. </a:t>
            </a:r>
            <a:endParaRPr lang="es-ES" sz="2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3443" y="4529893"/>
            <a:ext cx="2597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AA0065"/>
                </a:solidFill>
              </a:rPr>
              <a:t>Retrospective observational analysis </a:t>
            </a:r>
          </a:p>
          <a:p>
            <a:pPr algn="ctr"/>
            <a:r>
              <a:rPr lang="en-US" sz="1200" dirty="0">
                <a:solidFill>
                  <a:srgbClr val="AA0065"/>
                </a:solidFill>
                <a:latin typeface="+mj-lt"/>
              </a:rPr>
              <a:t>prospective database</a:t>
            </a:r>
          </a:p>
          <a:p>
            <a:pPr algn="ctr"/>
            <a:r>
              <a:rPr lang="en-US" sz="1200" dirty="0">
                <a:solidFill>
                  <a:srgbClr val="AA0065"/>
                </a:solidFill>
                <a:latin typeface="+mj-lt"/>
              </a:rPr>
              <a:t>(2010-2023)</a:t>
            </a:r>
            <a:r>
              <a:rPr lang="es-ES" sz="1200" dirty="0">
                <a:solidFill>
                  <a:srgbClr val="AA0065"/>
                </a:solidFill>
                <a:latin typeface="+mj-lt"/>
              </a:rPr>
              <a:t> </a:t>
            </a:r>
            <a:endParaRPr lang="en-GB" sz="1200" dirty="0">
              <a:solidFill>
                <a:srgbClr val="AA0065"/>
              </a:solidFill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1954" y="1759942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González et al.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3443" y="5695737"/>
            <a:ext cx="72766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s-ES" sz="1600" dirty="0" err="1">
                <a:solidFill>
                  <a:schemeClr val="bg1"/>
                </a:solidFill>
              </a:rPr>
              <a:t>Children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under</a:t>
            </a:r>
            <a:r>
              <a:rPr lang="es-ES" sz="1600" dirty="0">
                <a:solidFill>
                  <a:schemeClr val="bg1"/>
                </a:solidFill>
              </a:rPr>
              <a:t> 12 </a:t>
            </a:r>
            <a:r>
              <a:rPr lang="es-ES" sz="1600" dirty="0" err="1">
                <a:solidFill>
                  <a:schemeClr val="bg1"/>
                </a:solidFill>
              </a:rPr>
              <a:t>months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had</a:t>
            </a:r>
            <a:r>
              <a:rPr lang="es-ES" sz="1600" dirty="0">
                <a:solidFill>
                  <a:schemeClr val="bg1"/>
                </a:solidFill>
              </a:rPr>
              <a:t> a similar </a:t>
            </a:r>
            <a:r>
              <a:rPr lang="es-ES" sz="1600" dirty="0" err="1">
                <a:solidFill>
                  <a:schemeClr val="bg1"/>
                </a:solidFill>
              </a:rPr>
              <a:t>frequency</a:t>
            </a:r>
            <a:r>
              <a:rPr lang="es-ES" sz="1600" dirty="0">
                <a:solidFill>
                  <a:schemeClr val="bg1"/>
                </a:solidFill>
              </a:rPr>
              <a:t> of </a:t>
            </a:r>
            <a:r>
              <a:rPr lang="es-ES" sz="1600" dirty="0" err="1">
                <a:solidFill>
                  <a:schemeClr val="bg1"/>
                </a:solidFill>
              </a:rPr>
              <a:t>complications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compared</a:t>
            </a:r>
            <a:r>
              <a:rPr lang="es-ES" sz="1600" dirty="0">
                <a:solidFill>
                  <a:schemeClr val="bg1"/>
                </a:solidFill>
              </a:rPr>
              <a:t> with </a:t>
            </a:r>
            <a:r>
              <a:rPr lang="es-ES" sz="1600" dirty="0" err="1">
                <a:solidFill>
                  <a:schemeClr val="bg1"/>
                </a:solidFill>
              </a:rPr>
              <a:t>older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patients</a:t>
            </a:r>
            <a:r>
              <a:rPr lang="es-ES" sz="1600" dirty="0">
                <a:solidFill>
                  <a:schemeClr val="bg1"/>
                </a:solidFill>
              </a:rPr>
              <a:t>, </a:t>
            </a:r>
            <a:r>
              <a:rPr lang="es-ES" sz="1600" dirty="0" err="1">
                <a:solidFill>
                  <a:schemeClr val="bg1"/>
                </a:solidFill>
              </a:rPr>
              <a:t>except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for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higher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rates</a:t>
            </a:r>
            <a:r>
              <a:rPr lang="es-ES" sz="1600" dirty="0">
                <a:solidFill>
                  <a:schemeClr val="bg1"/>
                </a:solidFill>
              </a:rPr>
              <a:t> of </a:t>
            </a:r>
            <a:r>
              <a:rPr lang="es-ES" sz="1600" dirty="0" err="1">
                <a:solidFill>
                  <a:schemeClr val="bg1"/>
                </a:solidFill>
              </a:rPr>
              <a:t>catheter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replacement</a:t>
            </a:r>
            <a:r>
              <a:rPr lang="es-ES" sz="1600" dirty="0">
                <a:solidFill>
                  <a:schemeClr val="bg1"/>
                </a:solidFill>
              </a:rPr>
              <a:t>, </a:t>
            </a:r>
            <a:r>
              <a:rPr lang="es-ES" sz="1600" dirty="0" err="1">
                <a:solidFill>
                  <a:schemeClr val="bg1"/>
                </a:solidFill>
              </a:rPr>
              <a:t>hypomagnesemia</a:t>
            </a:r>
            <a:r>
              <a:rPr lang="es-ES" sz="1600" dirty="0">
                <a:solidFill>
                  <a:schemeClr val="bg1"/>
                </a:solidFill>
              </a:rPr>
              <a:t>, and </a:t>
            </a:r>
            <a:r>
              <a:rPr lang="es-ES" sz="1600" dirty="0" err="1">
                <a:solidFill>
                  <a:schemeClr val="bg1"/>
                </a:solidFill>
              </a:rPr>
              <a:t>hypothermia</a:t>
            </a:r>
            <a:r>
              <a:rPr lang="es-ES" sz="1600" dirty="0">
                <a:solidFill>
                  <a:schemeClr val="bg1"/>
                </a:solidFill>
              </a:rPr>
              <a:t>. </a:t>
            </a:r>
            <a:r>
              <a:rPr lang="es-ES" sz="1600" dirty="0" err="1">
                <a:solidFill>
                  <a:schemeClr val="bg1"/>
                </a:solidFill>
              </a:rPr>
              <a:t>Although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mortality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was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higher</a:t>
            </a:r>
            <a:r>
              <a:rPr lang="es-ES" sz="1600" dirty="0">
                <a:solidFill>
                  <a:schemeClr val="bg1"/>
                </a:solidFill>
              </a:rPr>
              <a:t> in </a:t>
            </a:r>
            <a:r>
              <a:rPr lang="es-ES" sz="1600" dirty="0" err="1">
                <a:solidFill>
                  <a:schemeClr val="bg1"/>
                </a:solidFill>
              </a:rPr>
              <a:t>this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group</a:t>
            </a:r>
            <a:r>
              <a:rPr lang="es-ES" sz="1600" dirty="0">
                <a:solidFill>
                  <a:schemeClr val="bg1"/>
                </a:solidFill>
              </a:rPr>
              <a:t>, </a:t>
            </a:r>
            <a:r>
              <a:rPr lang="es-ES" sz="1600" dirty="0" err="1">
                <a:solidFill>
                  <a:schemeClr val="bg1"/>
                </a:solidFill>
              </a:rPr>
              <a:t>age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itself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was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not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independently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associated</a:t>
            </a:r>
            <a:r>
              <a:rPr lang="es-ES" sz="1600" dirty="0">
                <a:solidFill>
                  <a:schemeClr val="bg1"/>
                </a:solidFill>
              </a:rPr>
              <a:t> with </a:t>
            </a:r>
            <a:r>
              <a:rPr lang="es-ES" sz="1600" dirty="0" err="1">
                <a:solidFill>
                  <a:schemeClr val="bg1"/>
                </a:solidFill>
              </a:rPr>
              <a:t>mortality</a:t>
            </a:r>
            <a:r>
              <a:rPr lang="es-ES" sz="1600" dirty="0">
                <a:solidFill>
                  <a:schemeClr val="bg1"/>
                </a:solidFill>
              </a:rPr>
              <a:t>.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8" name="Freeform: Shape 46">
            <a:extLst>
              <a:ext uri="{FF2B5EF4-FFF2-40B4-BE49-F238E27FC236}">
                <a16:creationId xmlns:a16="http://schemas.microsoft.com/office/drawing/2014/main" id="{AFD3ABF0-B2D5-F244-B8FD-B7E9121568F8}"/>
              </a:ext>
            </a:extLst>
          </p:cNvPr>
          <p:cNvSpPr/>
          <p:nvPr/>
        </p:nvSpPr>
        <p:spPr>
          <a:xfrm>
            <a:off x="1102576" y="3458732"/>
            <a:ext cx="529351" cy="920113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9" name="TextBox 32">
            <a:extLst>
              <a:ext uri="{FF2B5EF4-FFF2-40B4-BE49-F238E27FC236}">
                <a16:creationId xmlns:a16="http://schemas.microsoft.com/office/drawing/2014/main" id="{94D65029-29C4-6F48-81BC-EE3A42E679A2}"/>
              </a:ext>
            </a:extLst>
          </p:cNvPr>
          <p:cNvSpPr txBox="1"/>
          <p:nvPr/>
        </p:nvSpPr>
        <p:spPr>
          <a:xfrm>
            <a:off x="481145" y="2447348"/>
            <a:ext cx="176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AA0065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en-GB" b="1" dirty="0"/>
              <a:t>186 patients CRRT</a:t>
            </a:r>
            <a:r>
              <a:rPr lang="en-GB" dirty="0"/>
              <a:t> </a:t>
            </a:r>
            <a:r>
              <a:rPr lang="en-GB" dirty="0">
                <a:latin typeface="+mj-lt"/>
              </a:rPr>
              <a:t>with </a:t>
            </a:r>
            <a:r>
              <a:rPr lang="en-GB" b="1" dirty="0"/>
              <a:t>adult-device</a:t>
            </a:r>
            <a:r>
              <a:rPr lang="en-GB" dirty="0">
                <a:latin typeface="+mj-lt"/>
              </a:rPr>
              <a:t> </a:t>
            </a:r>
            <a:r>
              <a:rPr lang="en-GB" dirty="0"/>
              <a:t> </a:t>
            </a:r>
          </a:p>
        </p:txBody>
      </p:sp>
      <p:sp>
        <p:nvSpPr>
          <p:cNvPr id="13" name="Freeform: Shape 46">
            <a:extLst>
              <a:ext uri="{FF2B5EF4-FFF2-40B4-BE49-F238E27FC236}">
                <a16:creationId xmlns:a16="http://schemas.microsoft.com/office/drawing/2014/main" id="{E172FA6B-190C-9340-93BF-80295E354A3A}"/>
              </a:ext>
            </a:extLst>
          </p:cNvPr>
          <p:cNvSpPr/>
          <p:nvPr/>
        </p:nvSpPr>
        <p:spPr>
          <a:xfrm>
            <a:off x="790043" y="3493986"/>
            <a:ext cx="442116" cy="884859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: Shape 46">
            <a:extLst>
              <a:ext uri="{FF2B5EF4-FFF2-40B4-BE49-F238E27FC236}">
                <a16:creationId xmlns:a16="http://schemas.microsoft.com/office/drawing/2014/main" id="{D921BCC2-1E58-F544-ADE7-19977748E768}"/>
              </a:ext>
            </a:extLst>
          </p:cNvPr>
          <p:cNvSpPr/>
          <p:nvPr/>
        </p:nvSpPr>
        <p:spPr>
          <a:xfrm>
            <a:off x="1444462" y="3538079"/>
            <a:ext cx="483933" cy="840766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id="{83826105-B686-DD46-8AC1-58B7826177C4}"/>
              </a:ext>
            </a:extLst>
          </p:cNvPr>
          <p:cNvSpPr txBox="1"/>
          <p:nvPr/>
        </p:nvSpPr>
        <p:spPr>
          <a:xfrm>
            <a:off x="3418933" y="2347919"/>
            <a:ext cx="1981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000">
                <a:solidFill>
                  <a:srgbClr val="AA0065"/>
                </a:solidFill>
              </a:defRPr>
            </a:lvl1pPr>
          </a:lstStyle>
          <a:p>
            <a:r>
              <a:rPr lang="en-GB" b="1" dirty="0"/>
              <a:t>Age&lt; 12 months</a:t>
            </a:r>
          </a:p>
          <a:p>
            <a:r>
              <a:rPr lang="en-GB" dirty="0">
                <a:latin typeface="+mj-lt"/>
              </a:rPr>
              <a:t>(N 81)</a:t>
            </a:r>
          </a:p>
        </p:txBody>
      </p:sp>
      <p:sp>
        <p:nvSpPr>
          <p:cNvPr id="36" name="TextBox 32">
            <a:extLst>
              <a:ext uri="{FF2B5EF4-FFF2-40B4-BE49-F238E27FC236}">
                <a16:creationId xmlns:a16="http://schemas.microsoft.com/office/drawing/2014/main" id="{23A13F47-29D5-164A-A90F-11C631EE8EC9}"/>
              </a:ext>
            </a:extLst>
          </p:cNvPr>
          <p:cNvSpPr txBox="1"/>
          <p:nvPr/>
        </p:nvSpPr>
        <p:spPr>
          <a:xfrm>
            <a:off x="3370794" y="3304867"/>
            <a:ext cx="20299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000">
                <a:solidFill>
                  <a:srgbClr val="AA0065"/>
                </a:solidFill>
              </a:defRPr>
            </a:lvl1pPr>
          </a:lstStyle>
          <a:p>
            <a:r>
              <a:rPr lang="en-GB" b="1" dirty="0"/>
              <a:t>Age &gt; 12 months</a:t>
            </a:r>
          </a:p>
          <a:p>
            <a:r>
              <a:rPr lang="en-GB" dirty="0">
                <a:latin typeface="+mj-lt"/>
              </a:rPr>
              <a:t>(N105)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63833D40-AC05-F543-BD1B-2BC766E4C249}"/>
              </a:ext>
            </a:extLst>
          </p:cNvPr>
          <p:cNvSpPr/>
          <p:nvPr/>
        </p:nvSpPr>
        <p:spPr>
          <a:xfrm>
            <a:off x="6016518" y="4434676"/>
            <a:ext cx="6114400" cy="900000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65AA00"/>
                </a:solidFill>
              </a:rPr>
              <a:t>Independent factors associated with mortality: </a:t>
            </a:r>
          </a:p>
          <a:p>
            <a:pPr algn="ctr"/>
            <a:r>
              <a:rPr lang="en-US" dirty="0">
                <a:solidFill>
                  <a:srgbClr val="65AA00"/>
                </a:solidFill>
              </a:rPr>
              <a:t>Bleeding, normal initial creatinine and initial lactate &gt; 3 mmol/L</a:t>
            </a:r>
            <a:endParaRPr lang="es-ES" dirty="0">
              <a:solidFill>
                <a:srgbClr val="65AA00"/>
              </a:solidFill>
            </a:endParaRPr>
          </a:p>
        </p:txBody>
      </p:sp>
      <p:sp>
        <p:nvSpPr>
          <p:cNvPr id="31" name="Rectangle 6">
            <a:extLst>
              <a:ext uri="{FF2B5EF4-FFF2-40B4-BE49-F238E27FC236}">
                <a16:creationId xmlns:a16="http://schemas.microsoft.com/office/drawing/2014/main" id="{0673D07F-A5C5-CF49-A2FD-429D846FD902}"/>
              </a:ext>
            </a:extLst>
          </p:cNvPr>
          <p:cNvSpPr/>
          <p:nvPr/>
        </p:nvSpPr>
        <p:spPr>
          <a:xfrm>
            <a:off x="2409395" y="4378845"/>
            <a:ext cx="38803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00437A"/>
                </a:solidFill>
              </a:rPr>
              <a:t>Overall MORTALITY  </a:t>
            </a:r>
            <a:r>
              <a:rPr lang="en-GB" sz="2000" b="1" u="sng" dirty="0">
                <a:solidFill>
                  <a:srgbClr val="00437A"/>
                </a:solidFill>
                <a:sym typeface="Wingdings" pitchFamily="2" charset="2"/>
              </a:rPr>
              <a:t> 31%</a:t>
            </a:r>
            <a:endParaRPr lang="en-GB" sz="2000" b="1" u="sng" dirty="0">
              <a:solidFill>
                <a:srgbClr val="00437A"/>
              </a:solidFill>
            </a:endParaRPr>
          </a:p>
        </p:txBody>
      </p:sp>
      <p:sp>
        <p:nvSpPr>
          <p:cNvPr id="34" name="TextBox 29">
            <a:extLst>
              <a:ext uri="{FF2B5EF4-FFF2-40B4-BE49-F238E27FC236}">
                <a16:creationId xmlns:a16="http://schemas.microsoft.com/office/drawing/2014/main" id="{749A8136-71E0-7E4D-97CB-F1EEA63609E3}"/>
              </a:ext>
            </a:extLst>
          </p:cNvPr>
          <p:cNvSpPr txBox="1"/>
          <p:nvPr/>
        </p:nvSpPr>
        <p:spPr>
          <a:xfrm>
            <a:off x="5407866" y="3371482"/>
            <a:ext cx="3395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↑ </a:t>
            </a:r>
            <a:r>
              <a:rPr lang="en-GB" b="1" dirty="0">
                <a:solidFill>
                  <a:schemeClr val="accent1"/>
                </a:solidFill>
              </a:rPr>
              <a:t>Hypotension</a:t>
            </a:r>
          </a:p>
          <a:p>
            <a:pPr algn="ctr"/>
            <a:r>
              <a:rPr lang="es-ES" dirty="0">
                <a:solidFill>
                  <a:schemeClr val="accent1"/>
                </a:solidFill>
              </a:rPr>
              <a:t>↑ </a:t>
            </a:r>
            <a:r>
              <a:rPr lang="en-GB" b="1" dirty="0" err="1">
                <a:solidFill>
                  <a:schemeClr val="accent1"/>
                </a:solidFill>
              </a:rPr>
              <a:t>Hypocalcemia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3A569B9E-9D7D-0A43-B0B0-5E4D6665A31B}"/>
              </a:ext>
            </a:extLst>
          </p:cNvPr>
          <p:cNvSpPr/>
          <p:nvPr/>
        </p:nvSpPr>
        <p:spPr>
          <a:xfrm>
            <a:off x="2517392" y="-3445776"/>
            <a:ext cx="3171262" cy="229080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776E7C10-2485-D947-AAAC-73F7C39A6D46}"/>
              </a:ext>
            </a:extLst>
          </p:cNvPr>
          <p:cNvSpPr/>
          <p:nvPr/>
        </p:nvSpPr>
        <p:spPr>
          <a:xfrm>
            <a:off x="5688654" y="-2127123"/>
            <a:ext cx="3171262" cy="229080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TextBox 24">
            <a:extLst>
              <a:ext uri="{FF2B5EF4-FFF2-40B4-BE49-F238E27FC236}">
                <a16:creationId xmlns:a16="http://schemas.microsoft.com/office/drawing/2014/main" id="{7E854690-0734-A642-BAE1-376709FBB2E6}"/>
              </a:ext>
            </a:extLst>
          </p:cNvPr>
          <p:cNvSpPr txBox="1"/>
          <p:nvPr/>
        </p:nvSpPr>
        <p:spPr>
          <a:xfrm>
            <a:off x="302252" y="1178327"/>
            <a:ext cx="1212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s-ES" dirty="0">
                <a:solidFill>
                  <a:schemeClr val="bg1"/>
                </a:solidFill>
              </a:rPr>
              <a:t>Continuous renal </a:t>
            </a:r>
            <a:r>
              <a:rPr lang="es-ES" dirty="0" err="1">
                <a:solidFill>
                  <a:schemeClr val="bg1"/>
                </a:solidFill>
              </a:rPr>
              <a:t>replacement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therapy</a:t>
            </a:r>
            <a:r>
              <a:rPr lang="es-ES" dirty="0">
                <a:solidFill>
                  <a:schemeClr val="bg1"/>
                </a:solidFill>
              </a:rPr>
              <a:t> (CRRT) use in </a:t>
            </a:r>
            <a:r>
              <a:rPr lang="es-ES" dirty="0" err="1">
                <a:solidFill>
                  <a:schemeClr val="bg1"/>
                </a:solidFill>
              </a:rPr>
              <a:t>children</a:t>
            </a:r>
            <a:r>
              <a:rPr lang="es-ES" dirty="0">
                <a:solidFill>
                  <a:schemeClr val="bg1"/>
                </a:solidFill>
              </a:rPr>
              <a:t> &lt;12 </a:t>
            </a:r>
            <a:r>
              <a:rPr lang="es-ES" dirty="0" err="1">
                <a:solidFill>
                  <a:schemeClr val="bg1"/>
                </a:solidFill>
              </a:rPr>
              <a:t>months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is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challenging</a:t>
            </a:r>
            <a:r>
              <a:rPr lang="es-ES" dirty="0">
                <a:solidFill>
                  <a:schemeClr val="bg1"/>
                </a:solidFill>
              </a:rPr>
              <a:t>.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8AA299CB-8FC4-D246-9004-33E8F3FABB35}"/>
              </a:ext>
            </a:extLst>
          </p:cNvPr>
          <p:cNvCxnSpPr>
            <a:cxnSpLocks/>
          </p:cNvCxnSpPr>
          <p:nvPr/>
        </p:nvCxnSpPr>
        <p:spPr>
          <a:xfrm flipV="1">
            <a:off x="2690683" y="2653976"/>
            <a:ext cx="580926" cy="3012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6DD6962E-F3E3-F349-9927-1CD376EDF65C}"/>
              </a:ext>
            </a:extLst>
          </p:cNvPr>
          <p:cNvCxnSpPr>
            <a:cxnSpLocks/>
          </p:cNvCxnSpPr>
          <p:nvPr/>
        </p:nvCxnSpPr>
        <p:spPr>
          <a:xfrm>
            <a:off x="2690683" y="2941543"/>
            <a:ext cx="580926" cy="5274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29">
            <a:extLst>
              <a:ext uri="{FF2B5EF4-FFF2-40B4-BE49-F238E27FC236}">
                <a16:creationId xmlns:a16="http://schemas.microsoft.com/office/drawing/2014/main" id="{38A816CC-89CB-AC45-B91D-8BF5A4A5C448}"/>
              </a:ext>
            </a:extLst>
          </p:cNvPr>
          <p:cNvSpPr txBox="1"/>
          <p:nvPr/>
        </p:nvSpPr>
        <p:spPr>
          <a:xfrm>
            <a:off x="2649123" y="4739906"/>
            <a:ext cx="3306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</a:rPr>
              <a:t>Higher mortality in </a:t>
            </a:r>
          </a:p>
          <a:p>
            <a:pPr algn="ctr"/>
            <a:r>
              <a:rPr lang="en-GB" dirty="0">
                <a:solidFill>
                  <a:schemeClr val="accent1"/>
                </a:solidFill>
              </a:rPr>
              <a:t>children&lt; 12 months </a:t>
            </a:r>
          </a:p>
        </p:txBody>
      </p:sp>
      <p:sp>
        <p:nvSpPr>
          <p:cNvPr id="53" name="TextBox 29">
            <a:extLst>
              <a:ext uri="{FF2B5EF4-FFF2-40B4-BE49-F238E27FC236}">
                <a16:creationId xmlns:a16="http://schemas.microsoft.com/office/drawing/2014/main" id="{EB33B728-7773-7445-8509-546A63C593C2}"/>
              </a:ext>
            </a:extLst>
          </p:cNvPr>
          <p:cNvSpPr txBox="1"/>
          <p:nvPr/>
        </p:nvSpPr>
        <p:spPr>
          <a:xfrm>
            <a:off x="5407867" y="2237419"/>
            <a:ext cx="33953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↑ </a:t>
            </a:r>
            <a:r>
              <a:rPr lang="en-GB" b="1" dirty="0">
                <a:solidFill>
                  <a:schemeClr val="accent1"/>
                </a:solidFill>
              </a:rPr>
              <a:t>Hypomagnesemia</a:t>
            </a:r>
          </a:p>
          <a:p>
            <a:pPr algn="ctr"/>
            <a:r>
              <a:rPr lang="es-ES" dirty="0">
                <a:solidFill>
                  <a:schemeClr val="accent1"/>
                </a:solidFill>
              </a:rPr>
              <a:t>↑ </a:t>
            </a:r>
            <a:r>
              <a:rPr lang="en-GB" b="1" dirty="0">
                <a:solidFill>
                  <a:schemeClr val="accent1"/>
                </a:solidFill>
              </a:rPr>
              <a:t>Hypothermia</a:t>
            </a:r>
          </a:p>
          <a:p>
            <a:pPr algn="ctr"/>
            <a:r>
              <a:rPr lang="es-ES" dirty="0">
                <a:solidFill>
                  <a:schemeClr val="accent1"/>
                </a:solidFill>
              </a:rPr>
              <a:t>↑ </a:t>
            </a:r>
            <a:r>
              <a:rPr lang="en-GB" b="1" dirty="0">
                <a:solidFill>
                  <a:schemeClr val="accent1"/>
                </a:solidFill>
              </a:rPr>
              <a:t>Need for catheter replacement</a:t>
            </a:r>
          </a:p>
        </p:txBody>
      </p:sp>
      <p:sp>
        <p:nvSpPr>
          <p:cNvPr id="20" name="Cerrar llave 19">
            <a:extLst>
              <a:ext uri="{FF2B5EF4-FFF2-40B4-BE49-F238E27FC236}">
                <a16:creationId xmlns:a16="http://schemas.microsoft.com/office/drawing/2014/main" id="{FE2617CD-BAAC-8D4B-A680-760D2A455F7D}"/>
              </a:ext>
            </a:extLst>
          </p:cNvPr>
          <p:cNvSpPr/>
          <p:nvPr/>
        </p:nvSpPr>
        <p:spPr>
          <a:xfrm>
            <a:off x="8649079" y="2245403"/>
            <a:ext cx="372739" cy="185559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033D2CC-5F4F-4040-BFE5-AEED5A96F739}"/>
              </a:ext>
            </a:extLst>
          </p:cNvPr>
          <p:cNvSpPr txBox="1"/>
          <p:nvPr/>
        </p:nvSpPr>
        <p:spPr>
          <a:xfrm>
            <a:off x="9208394" y="2559977"/>
            <a:ext cx="2408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>
                <a:solidFill>
                  <a:schemeClr val="accent1"/>
                </a:solidFill>
                <a:latin typeface="+mj-lt"/>
              </a:rPr>
              <a:t>There</a:t>
            </a:r>
            <a:r>
              <a:rPr lang="es-ES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s-ES" dirty="0" err="1">
                <a:solidFill>
                  <a:schemeClr val="accent1"/>
                </a:solidFill>
                <a:latin typeface="+mj-lt"/>
              </a:rPr>
              <a:t>were</a:t>
            </a:r>
            <a:r>
              <a:rPr lang="es-ES" dirty="0">
                <a:solidFill>
                  <a:schemeClr val="accent1"/>
                </a:solidFill>
                <a:latin typeface="+mj-lt"/>
              </a:rPr>
              <a:t> no </a:t>
            </a:r>
            <a:r>
              <a:rPr lang="es-ES" dirty="0" err="1">
                <a:solidFill>
                  <a:schemeClr val="accent1"/>
                </a:solidFill>
                <a:latin typeface="+mj-lt"/>
              </a:rPr>
              <a:t>significant</a:t>
            </a:r>
            <a:r>
              <a:rPr lang="es-ES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s-ES" dirty="0" err="1">
                <a:solidFill>
                  <a:schemeClr val="accent1"/>
                </a:solidFill>
                <a:latin typeface="+mj-lt"/>
              </a:rPr>
              <a:t>differences</a:t>
            </a:r>
            <a:r>
              <a:rPr lang="es-ES" dirty="0">
                <a:solidFill>
                  <a:schemeClr val="accent1"/>
                </a:solidFill>
                <a:latin typeface="+mj-lt"/>
              </a:rPr>
              <a:t> in </a:t>
            </a:r>
            <a:r>
              <a:rPr lang="es-ES" dirty="0" err="1">
                <a:solidFill>
                  <a:schemeClr val="accent1"/>
                </a:solidFill>
                <a:latin typeface="+mj-lt"/>
              </a:rPr>
              <a:t>the</a:t>
            </a:r>
            <a:r>
              <a:rPr lang="es-ES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s-ES" dirty="0" err="1">
                <a:solidFill>
                  <a:schemeClr val="accent1"/>
                </a:solidFill>
                <a:latin typeface="+mj-lt"/>
              </a:rPr>
              <a:t>other</a:t>
            </a:r>
            <a:r>
              <a:rPr lang="es-ES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s-ES" dirty="0" err="1">
                <a:solidFill>
                  <a:schemeClr val="accent1"/>
                </a:solidFill>
                <a:latin typeface="+mj-lt"/>
              </a:rPr>
              <a:t>complications</a:t>
            </a:r>
            <a:r>
              <a:rPr lang="es-ES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s-ES" dirty="0" err="1">
                <a:solidFill>
                  <a:schemeClr val="accent1"/>
                </a:solidFill>
                <a:latin typeface="+mj-lt"/>
              </a:rPr>
              <a:t>studied</a:t>
            </a:r>
            <a:endParaRPr lang="es-ES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618832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171</Words>
  <Application>Microsoft Macintosh PowerPoint</Application>
  <PresentationFormat>Panorámica</PresentationFormat>
  <Paragraphs>25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Elena Gonzalez</dc:creator>
  <cp:lastModifiedBy>Elena Gonzalez</cp:lastModifiedBy>
  <cp:revision>3</cp:revision>
  <dcterms:created xsi:type="dcterms:W3CDTF">2025-11-05T10:22:17Z</dcterms:created>
  <dcterms:modified xsi:type="dcterms:W3CDTF">2025-11-05T10:58:39Z</dcterms:modified>
</cp:coreProperties>
</file>