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62" r:id="rId3"/>
    <p:sldId id="261" r:id="rId4"/>
    <p:sldId id="260" r:id="rId5"/>
    <p:sldId id="259" r:id="rId6"/>
    <p:sldId id="258" r:id="rId7"/>
    <p:sldId id="257" r:id="rId8"/>
    <p:sldId id="263" r:id="rId9"/>
    <p:sldId id="264" r:id="rId10"/>
    <p:sldId id="265" r:id="rId11"/>
    <p:sldId id="266" r:id="rId12"/>
    <p:sldId id="271" r:id="rId13"/>
    <p:sldId id="267" r:id="rId14"/>
    <p:sldId id="268" r:id="rId15"/>
    <p:sldId id="269" r:id="rId16"/>
    <p:sldId id="270" r:id="rId17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515" autoAdjust="0"/>
  </p:normalViewPr>
  <p:slideViewPr>
    <p:cSldViewPr snapToGrid="0" showGuides="1">
      <p:cViewPr varScale="1">
        <p:scale>
          <a:sx n="70" d="100"/>
          <a:sy n="70" d="100"/>
        </p:scale>
        <p:origin x="3186" y="6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93171B-06E3-4811-AC0B-A1660AEAF7ED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3B15A-569C-471A-AD0D-5B7384E901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7009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1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Phylogenetic tree of rice ZF-HD family proteins constructed from the zinc finger motif sequences. The tree was constructed using the Maximum Likelihood method (1,000 bootstraps) in MEGA12, with bootstrap values shown at branch nodes.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97848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10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Transcriptome analysis of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osmif1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osmif1/osmif2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KO lines in immature seed (14 DAF) based on RNA-seq.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Pearson correlation matrix of transcriptomic profiles among NT,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osmif1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osmif1/osmif2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lines.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Venn diagrams of differentially expressed genes (DEGs) that are up-regulated (left) or down-regulated (right) in each KO line.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Gene ontology (GO) classification of down-regulated DEGs.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(D-E)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Expression profiling of genes related with photosynthesis.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(D)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Heatmap based on RNA-seq data. Expression levels are shown as Z-score normalized values across samples.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(E)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qRT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-PCR of genes related with photosynthesis. Normalization of expression levels of the target genes was performed using the 2</a:t>
            </a:r>
            <a:r>
              <a:rPr lang="en-US" altLang="ko-KR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−ΔΔCT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method and the relative level of individual gene in each OsMIF1 and OsMIF2 KO lines versus NT is represented as log</a:t>
            </a:r>
            <a:r>
              <a:rPr lang="en-US" altLang="ko-KR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(average fold change) value.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OsUBI5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 used as the internal control. Values are mean ± SD (n = 3).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10477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11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KEGG pathway-based classification of down-regulated DEGs from RNA-seq of 10-cm developing panicles within the STRING interaction network. Protein–protein interaction (PPI) network was constructed using STRING database and visualized in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Cytoscape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Each node represents a protein identified from the dataset, and edges indicate predicted or experimentally validated interactions.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0266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12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Correlation analysis between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qRT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-PCR and RNA-seq expression data in 10-cm developing panicles. A regression scatter plot showing the relationship between relative gene expression levels measured by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qRT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-PCR (x-axis) and RNA-seq (y-axis). Regression analysis revealed a strong positive linear relationship between the two datasets (R² &gt; 0.7). The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qRT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-PCR data were normalized using the 2</a:t>
            </a:r>
            <a:r>
              <a:rPr lang="en-US" altLang="ko-KR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-ΔΔCT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method and subsequently converted into log</a:t>
            </a:r>
            <a:r>
              <a:rPr lang="en-US" altLang="ko-KR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fold change (log</a:t>
            </a:r>
            <a:r>
              <a:rPr lang="en-US" altLang="ko-KR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FC) values, and RNA-seq transcript data were presented as log</a:t>
            </a:r>
            <a:r>
              <a:rPr lang="en-US" altLang="ko-KR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FC values. The plot was visualized using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SRplot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“Pearson spearman scatter” (https://www.bioinformatics.com.cn/plot_basic_pcc_scatter_plot_049_en).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8852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13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Expression profiling of seed storage protein (SSP) genes of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osmif1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osmif1/osmif2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KO lines in immature seeds (14 DAF).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(A)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Heatmap based on RNA-seq data from immature seed (14 DAF). Expression levels were calculated using TMM-normalized TPM values and are shown as Z-score normalized values across samples.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qRT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-PCR of SSP genes. Normalization of expression levels of the target genes was performed using the 2</a:t>
            </a:r>
            <a:r>
              <a:rPr lang="en-US" altLang="ko-KR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−ΔΔCT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method and the relative level of individual gene in each KO lines versus NT is represented as log</a:t>
            </a:r>
            <a:r>
              <a:rPr lang="en-US" altLang="ko-KR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(average fold change) value.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OsUBI5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 used as the internal control. Values are mean ± SD (n = 3).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3139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14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Yeast two-hybrid (Y2H) library-scale screening.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Self-activation test of OsMIF1 bait in the AH109 yeast strain. Yeast transformants containing OsMIF1 bait (M), a positive control (+), or a negative control (–) were grown on SD-LW master plates and assayed for ADE2 and HIS3 reporter gene activation on SD-LWA and SD-LWH (+5 mM 3-AT) media, respectively.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(B)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Y2H library-scale screening using OsMIF1 as bait. Yeast co-transformants containing OsMIF1 bait and each AD-hybrid prey clone were grown on SD-LW master plates and tested for ADE2 and HIS3 reporter gene activation on SD-LWA and SD-LWH (+2 mM 3-AT) media. Positive (+) and negative (–) controls are indicated, and numbers represent individual AD-hybrid prey clones.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89782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15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Gene Ontology (GO) enrichment analysis of proteins identified by Y2H library-scale screening with OsMIF1. GO enrichment analysis was performed using the DAVID tool (https://davidbioinformatics.nih.gov/).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7866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16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Germination rates of OsMIF1 and OsMIF2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 mutant lines under salt stress. Error bars represent SD (n = 30).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1338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2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Predicted three-dimensional structures of ZF-HD family proteins in rice. Protein structures were predicted using AlphaFold (https://alphafold.ebi.ac.uk/).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8098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3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Phylogenetic analysis of OsMIF1 orthologs collected from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OrthoDB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(https://www.orthodb.org/).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Phylogenetic tree of OsMIF1 orthologs using the Maximum Likelihood method (1,000 bootstraps) in MEGA12. Bootstrap values are shown at branch nodes. OsMIF1 and OsMIF2 are indicated by red boxes.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Multiple sequence alignment of OsMIF1 and its orthologs from various species, highlighting the conserved zinc finger domain. The alignment was performed and visualized using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ESPript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(https://espript.ibcp.fr/ESPript/ESPript/).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0251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4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Validation of the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pOsMIF1::GUS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transgenic rice lines.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(A)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Schematic diagram of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pOsMIF1::GUS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vector construction and primer positions used for detecting the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pOsMIF1::GUS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insert.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(B)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Detection of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in transgenic rice by PCR analysis.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9913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5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Histochemical staining in immature seeds of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pOsMIF1::GUS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transgenic rice plant.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6747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6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qRT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-PCR analysis of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OsMIF1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expression under hormone treatments. Rice leaf discs were treated with ABA (200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μM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6-BAP (100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μM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ACC (100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μM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MeJA (100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μM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NAA (1 mM), or GA</a:t>
            </a:r>
            <a:r>
              <a:rPr lang="en-US" altLang="ko-KR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(100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μM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and samples were collected at 3, 6, 12, and 24 h. Relative expression levels were calculated by normalizing to the corresponding non-treated control at each time point (3, 6, 12, and 24 h). Error bars represent SD (n = 3).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-values were calculated by the Student’s t-test (* p &lt; 0.1, ** p &lt; 0.01).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5268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7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Prediction of cis-regulatory elements in the promoters of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OsMIF1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Promoter regions (1.5 kb upstream of the start codon) of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OsMIF1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OsMIF2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were analyzed using the </a:t>
            </a:r>
            <a:r>
              <a:rPr lang="en-US" altLang="ko-K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PlantCARE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database (https://bioinformatics.psb.ugent.be/webtools/plantcare/html/).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3394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8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Validation of CRISPR-Cas9 mediated mutations in OsMIF1 and OsMIF2 knockout lines.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Sanger sequencing chromatograms showing the target sites of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OsMIF1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altLang="ko-K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OsMIF2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T2 knockout lines. The target sequences and PAM motifs are highlighted in bold, with insertion sites indicated.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Comparison of amino acid sequences of OsMIF1 and OsMIF2 between wild type and KO mutants. The conserved zinc finger domain is highlighted in yellow.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1384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9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Morphological traits of panicles in the NT and KO mutants.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Plant height,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Number of panicles per plant,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Panicle length,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Number of primary branches, and </a:t>
            </a:r>
            <a:r>
              <a:rPr lang="en-US" altLang="ko-K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(E)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Number of secondary branches. WT: wild type, Homo: homozygous; Hetero: heterozygous. Values are mean ± SD (3 ≤ n ≤ 10).</a:t>
            </a:r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3B15A-569C-471A-AD0D-5B7384E901F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4289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8214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3978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1663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26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4831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5738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8310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2005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4652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4837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5041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4849B-F221-4F41-8B07-E3CAEC539D8E}" type="datetimeFigureOut">
              <a:rPr lang="ko-KR" altLang="en-US" smtClean="0"/>
              <a:t>2025-10-14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6AD10-699E-422D-81C9-7E5A91DBD3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932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E3B84DD-6C45-6943-8F87-56F03DB58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4187"/>
            <a:ext cx="6858000" cy="385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18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E3F80D-6D5D-608B-E075-26C81D674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0D2727C-5C5A-4003-9B8D-8E2DCD983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1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699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70016-11F4-578A-1ACB-62DC25617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051CE17-737B-14E6-2085-D41366F095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3024188"/>
            <a:ext cx="6857998" cy="3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458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19413"/>
            <a:ext cx="6867173" cy="686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2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4B875-F1BE-09D0-1A16-EE0FE2E99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3024188"/>
            <a:ext cx="6857998" cy="3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706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07D2E-D502-E013-F9BB-232E77B64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5E620D2-2D5A-9CB0-CA67-A11B906DC1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4187"/>
            <a:ext cx="6858000" cy="385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23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44892-C828-01BC-7E90-27C1F4D18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30047AA-216D-79F0-C7F1-3D568306C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4187"/>
            <a:ext cx="6858000" cy="385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76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D11CA-430B-BDE5-2544-4ED100687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4D10C89-142E-A9DE-4E9E-C15DF62156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4188"/>
            <a:ext cx="6858000" cy="3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357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638AC04-8CCE-3435-8648-1CE802938F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024187"/>
            <a:ext cx="6858000" cy="385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1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A90E15F-436A-75A5-2334-7B70CD44DC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857999" cy="990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326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5E8036F-DCB9-5C33-E791-FB08963E7C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024187"/>
            <a:ext cx="6858002" cy="385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23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572931D-668B-1941-D015-6169C8A492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024188"/>
            <a:ext cx="6858000" cy="3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92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0FD557D-3F30-0206-9E79-37DB731CBA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4187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593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2D055CD-E371-6737-23FD-91EB5E3173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4187"/>
            <a:ext cx="6858000" cy="385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391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4FE4BDE6-DA9A-FF89-E650-71CC34E089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858000" cy="99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073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4187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572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</TotalTime>
  <Words>1297</Words>
  <Application>Microsoft Office PowerPoint</Application>
  <PresentationFormat>A4 용지(210x297mm)</PresentationFormat>
  <Paragraphs>32</Paragraphs>
  <Slides>16</Slides>
  <Notes>16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1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4940</dc:creator>
  <cp:lastModifiedBy>진표 소</cp:lastModifiedBy>
  <cp:revision>36</cp:revision>
  <dcterms:created xsi:type="dcterms:W3CDTF">2025-08-28T06:30:26Z</dcterms:created>
  <dcterms:modified xsi:type="dcterms:W3CDTF">2025-10-14T00:04:28Z</dcterms:modified>
</cp:coreProperties>
</file>