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sldIdLst>
    <p:sldId id="397" r:id="rId2"/>
    <p:sldId id="396" r:id="rId3"/>
    <p:sldId id="394" r:id="rId4"/>
    <p:sldId id="398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by, Karen" initials="LK" lastIdx="1" clrIdx="0">
    <p:extLst>
      <p:ext uri="{19B8F6BF-5375-455C-9EA6-DF929625EA0E}">
        <p15:presenceInfo xmlns:p15="http://schemas.microsoft.com/office/powerpoint/2012/main" userId="Liby, Kar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5" autoAdjust="0"/>
    <p:restoredTop sz="93979" autoAdjust="0"/>
  </p:normalViewPr>
  <p:slideViewPr>
    <p:cSldViewPr snapToGrid="0">
      <p:cViewPr varScale="1">
        <p:scale>
          <a:sx n="78" d="100"/>
          <a:sy n="78" d="100"/>
        </p:scale>
        <p:origin x="29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ynds\Desktop\Liby%20Lab\MMTV-neu%20tumor%20summary%201.21.19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ynds\Desktop\Liby%20Lab\Copy%20of%20Lung%2021%20Weights%20&amp;%20surface%20tumors%20fin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ynds\Desktop\Liby%20Lab\MMTV-neu%20tumor%20summary%201.21.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442095449029007"/>
          <c:y val="9.3185904953370174E-2"/>
          <c:w val="0.74397743628116408"/>
          <c:h val="0.66801250907466359"/>
        </c:manualLayout>
      </c:layout>
      <c:lineChart>
        <c:grouping val="standard"/>
        <c:varyColors val="0"/>
        <c:ser>
          <c:idx val="0"/>
          <c:order val="0"/>
          <c:tx>
            <c:v>Control</c:v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'Prevent Wght'!$Y$3:$BD$3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'Prevent Wght'!$Y$19:$BD$19</c:f>
              <c:numCache>
                <c:formatCode>0.0</c:formatCode>
                <c:ptCount val="32"/>
                <c:pt idx="0">
                  <c:v>21.514285714285709</c:v>
                </c:pt>
                <c:pt idx="1">
                  <c:v>21.528571428571421</c:v>
                </c:pt>
                <c:pt idx="2">
                  <c:v>22.342857142857138</c:v>
                </c:pt>
                <c:pt idx="3">
                  <c:v>22.285714285714281</c:v>
                </c:pt>
                <c:pt idx="4">
                  <c:v>21.971428571428572</c:v>
                </c:pt>
                <c:pt idx="5">
                  <c:v>21.814285714285713</c:v>
                </c:pt>
                <c:pt idx="6">
                  <c:v>22.3</c:v>
                </c:pt>
                <c:pt idx="7">
                  <c:v>22.728571428571428</c:v>
                </c:pt>
                <c:pt idx="8">
                  <c:v>23.11428571428571</c:v>
                </c:pt>
                <c:pt idx="9">
                  <c:v>23.485714285714288</c:v>
                </c:pt>
                <c:pt idx="10">
                  <c:v>23.985714285714284</c:v>
                </c:pt>
                <c:pt idx="11">
                  <c:v>23.900000000000002</c:v>
                </c:pt>
                <c:pt idx="12">
                  <c:v>24.078571428571426</c:v>
                </c:pt>
                <c:pt idx="13">
                  <c:v>24.042857142857141</c:v>
                </c:pt>
                <c:pt idx="14">
                  <c:v>24.349999999999998</c:v>
                </c:pt>
                <c:pt idx="15">
                  <c:v>24.523076923076925</c:v>
                </c:pt>
                <c:pt idx="16">
                  <c:v>24.523076923076925</c:v>
                </c:pt>
                <c:pt idx="17">
                  <c:v>25.066666666666674</c:v>
                </c:pt>
                <c:pt idx="18">
                  <c:v>25.481818181818184</c:v>
                </c:pt>
                <c:pt idx="19">
                  <c:v>25.59</c:v>
                </c:pt>
                <c:pt idx="20">
                  <c:v>25.777777777777775</c:v>
                </c:pt>
                <c:pt idx="21">
                  <c:v>25.416666666666668</c:v>
                </c:pt>
                <c:pt idx="22">
                  <c:v>26.25</c:v>
                </c:pt>
                <c:pt idx="23">
                  <c:v>26.283333333333335</c:v>
                </c:pt>
                <c:pt idx="24">
                  <c:v>26.879999999999995</c:v>
                </c:pt>
                <c:pt idx="25">
                  <c:v>27.9</c:v>
                </c:pt>
                <c:pt idx="26">
                  <c:v>27.966666666666669</c:v>
                </c:pt>
                <c:pt idx="27">
                  <c:v>28.733333333333334</c:v>
                </c:pt>
                <c:pt idx="28">
                  <c:v>29.95</c:v>
                </c:pt>
                <c:pt idx="29">
                  <c:v>27</c:v>
                </c:pt>
                <c:pt idx="30">
                  <c:v>28</c:v>
                </c:pt>
                <c:pt idx="31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F2-4955-B6F1-BA0CCC7E2FA2}"/>
            </c:ext>
          </c:extLst>
        </c:ser>
        <c:ser>
          <c:idx val="1"/>
          <c:order val="1"/>
          <c:tx>
            <c:v>V-125</c:v>
          </c:tx>
          <c:spPr>
            <a:ln>
              <a:solidFill>
                <a:schemeClr val="tx1"/>
              </a:solidFill>
              <a:prstDash val="dash"/>
            </a:ln>
          </c:spPr>
          <c:marker>
            <c:symbol val="none"/>
          </c:marker>
          <c:val>
            <c:numRef>
              <c:f>'Prevent Wght'!$Y$41:$BD$41</c:f>
              <c:numCache>
                <c:formatCode>0.0</c:formatCode>
                <c:ptCount val="32"/>
                <c:pt idx="0">
                  <c:v>22.213333333333335</c:v>
                </c:pt>
                <c:pt idx="1">
                  <c:v>23.08</c:v>
                </c:pt>
                <c:pt idx="2">
                  <c:v>23.286666666666658</c:v>
                </c:pt>
                <c:pt idx="3">
                  <c:v>23.54</c:v>
                </c:pt>
                <c:pt idx="4">
                  <c:v>23.446666666666665</c:v>
                </c:pt>
                <c:pt idx="5">
                  <c:v>23.846666666666668</c:v>
                </c:pt>
                <c:pt idx="6">
                  <c:v>24.000000000000007</c:v>
                </c:pt>
                <c:pt idx="7">
                  <c:v>24.446666666666665</c:v>
                </c:pt>
                <c:pt idx="8">
                  <c:v>24.95333333333333</c:v>
                </c:pt>
                <c:pt idx="9">
                  <c:v>25.233333333333334</c:v>
                </c:pt>
                <c:pt idx="10">
                  <c:v>25.640000000000004</c:v>
                </c:pt>
                <c:pt idx="11">
                  <c:v>25.859999999999996</c:v>
                </c:pt>
                <c:pt idx="12">
                  <c:v>25.713333333333331</c:v>
                </c:pt>
                <c:pt idx="13">
                  <c:v>25.673333333333332</c:v>
                </c:pt>
                <c:pt idx="14">
                  <c:v>26.16</c:v>
                </c:pt>
                <c:pt idx="15">
                  <c:v>26.513333333333335</c:v>
                </c:pt>
                <c:pt idx="16">
                  <c:v>26.771428571428572</c:v>
                </c:pt>
                <c:pt idx="17">
                  <c:v>26.928571428571427</c:v>
                </c:pt>
                <c:pt idx="18">
                  <c:v>27.12857142857143</c:v>
                </c:pt>
                <c:pt idx="19">
                  <c:v>27.571428571428573</c:v>
                </c:pt>
                <c:pt idx="20">
                  <c:v>27.700000000000006</c:v>
                </c:pt>
                <c:pt idx="21">
                  <c:v>27.714285714285712</c:v>
                </c:pt>
                <c:pt idx="22">
                  <c:v>27.316666666666666</c:v>
                </c:pt>
                <c:pt idx="23">
                  <c:v>27.61666666666666</c:v>
                </c:pt>
                <c:pt idx="24">
                  <c:v>27.791666666666668</c:v>
                </c:pt>
                <c:pt idx="25">
                  <c:v>28.1</c:v>
                </c:pt>
                <c:pt idx="26">
                  <c:v>28.590909090909097</c:v>
                </c:pt>
                <c:pt idx="27">
                  <c:v>28.660000000000004</c:v>
                </c:pt>
                <c:pt idx="28">
                  <c:v>28.749999999999996</c:v>
                </c:pt>
                <c:pt idx="29">
                  <c:v>30.066666666666666</c:v>
                </c:pt>
                <c:pt idx="30">
                  <c:v>29.18</c:v>
                </c:pt>
                <c:pt idx="31">
                  <c:v>27.966666666666669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F2-4955-B6F1-BA0CCC7E2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332568"/>
        <c:axId val="1"/>
      </c:lineChart>
      <c:catAx>
        <c:axId val="405332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Weeks on Diet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0"/>
        <c:lblAlgn val="ctr"/>
        <c:lblOffset val="100"/>
        <c:tickLblSkip val="5"/>
        <c:tickMarkSkip val="4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Average Mouse</a:t>
                </a:r>
                <a:r>
                  <a:rPr lang="en-US" sz="1600" b="1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Weight (g)</a:t>
                </a:r>
                <a:endParaRPr lang="en-US" sz="16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out"/>
        <c:minorTickMark val="none"/>
        <c:tickLblPos val="nextTo"/>
        <c:spPr>
          <a:noFill/>
          <a:ln w="381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5332568"/>
        <c:crosses val="autoZero"/>
        <c:crossBetween val="midCat"/>
        <c:majorUnit val="1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819481880309211"/>
          <c:y val="0.43141665541994134"/>
          <c:w val="0.30710425548508558"/>
          <c:h val="0.16805830122298543"/>
        </c:manualLayout>
      </c:layout>
      <c:overlay val="0"/>
      <c:txPr>
        <a:bodyPr/>
        <a:lstStyle/>
        <a:p>
          <a:pPr>
            <a:defRPr sz="16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88985219779509"/>
          <c:y val="5.6142147639550853E-2"/>
          <c:w val="0.80305122591544387"/>
          <c:h val="0.74822475964079427"/>
        </c:manualLayout>
      </c:layout>
      <c:lineChart>
        <c:grouping val="standard"/>
        <c:varyColors val="0"/>
        <c:ser>
          <c:idx val="0"/>
          <c:order val="0"/>
          <c:tx>
            <c:strRef>
              <c:f>Summary!$A$5</c:f>
              <c:strCache>
                <c:ptCount val="1"/>
                <c:pt idx="0">
                  <c:v>Control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Summary!$B$5:$Q$5</c:f>
              <c:numCache>
                <c:formatCode>0.000</c:formatCode>
                <c:ptCount val="16"/>
                <c:pt idx="0">
                  <c:v>18.020000000000003</c:v>
                </c:pt>
                <c:pt idx="1">
                  <c:v>17.969999999999995</c:v>
                </c:pt>
                <c:pt idx="2">
                  <c:v>18.27</c:v>
                </c:pt>
                <c:pt idx="3">
                  <c:v>18.805</c:v>
                </c:pt>
                <c:pt idx="4">
                  <c:v>19.265000000000001</c:v>
                </c:pt>
                <c:pt idx="5">
                  <c:v>20.215</c:v>
                </c:pt>
                <c:pt idx="6">
                  <c:v>20.455000000000002</c:v>
                </c:pt>
                <c:pt idx="7">
                  <c:v>20.309999999999995</c:v>
                </c:pt>
                <c:pt idx="8">
                  <c:v>20.484999999999999</c:v>
                </c:pt>
                <c:pt idx="9">
                  <c:v>20.75</c:v>
                </c:pt>
                <c:pt idx="10">
                  <c:v>20.934999999999999</c:v>
                </c:pt>
                <c:pt idx="11">
                  <c:v>21.04</c:v>
                </c:pt>
                <c:pt idx="12">
                  <c:v>20.9</c:v>
                </c:pt>
                <c:pt idx="13">
                  <c:v>21.234999999999999</c:v>
                </c:pt>
                <c:pt idx="14">
                  <c:v>21.024999999999999</c:v>
                </c:pt>
                <c:pt idx="15">
                  <c:v>21.055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AF-4145-99B9-91AF3BF4A7AC}"/>
            </c:ext>
          </c:extLst>
        </c:ser>
        <c:ser>
          <c:idx val="1"/>
          <c:order val="1"/>
          <c:tx>
            <c:strRef>
              <c:f>Summary!$A$7</c:f>
              <c:strCache>
                <c:ptCount val="1"/>
                <c:pt idx="0">
                  <c:v>Bexarotene 80mg/kg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sysDot"/>
              <a:round/>
            </a:ln>
            <a:effectLst/>
          </c:spPr>
          <c:marker>
            <c:symbol val="none"/>
          </c:marker>
          <c:val>
            <c:numRef>
              <c:f>Summary!$B$7:$Q$7</c:f>
              <c:numCache>
                <c:formatCode>0.000</c:formatCode>
                <c:ptCount val="16"/>
                <c:pt idx="0">
                  <c:v>18.279999999999998</c:v>
                </c:pt>
                <c:pt idx="1">
                  <c:v>17.899999999999999</c:v>
                </c:pt>
                <c:pt idx="2">
                  <c:v>18.300000000000004</c:v>
                </c:pt>
                <c:pt idx="3">
                  <c:v>19.06666666666667</c:v>
                </c:pt>
                <c:pt idx="4">
                  <c:v>19.899999999999995</c:v>
                </c:pt>
                <c:pt idx="5">
                  <c:v>21.146666666666665</c:v>
                </c:pt>
                <c:pt idx="6">
                  <c:v>21.260000000000005</c:v>
                </c:pt>
                <c:pt idx="7">
                  <c:v>21.36</c:v>
                </c:pt>
                <c:pt idx="8">
                  <c:v>21.473333333333333</c:v>
                </c:pt>
                <c:pt idx="9">
                  <c:v>21.726666666666674</c:v>
                </c:pt>
                <c:pt idx="10">
                  <c:v>21.75333333333333</c:v>
                </c:pt>
                <c:pt idx="11">
                  <c:v>22.4</c:v>
                </c:pt>
                <c:pt idx="12">
                  <c:v>22.060000000000002</c:v>
                </c:pt>
                <c:pt idx="13">
                  <c:v>22.619999999999997</c:v>
                </c:pt>
                <c:pt idx="14">
                  <c:v>22.75333333333333</c:v>
                </c:pt>
                <c:pt idx="15">
                  <c:v>22.986666666666668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AF-4145-99B9-91AF3BF4A7AC}"/>
            </c:ext>
          </c:extLst>
        </c:ser>
        <c:ser>
          <c:idx val="2"/>
          <c:order val="2"/>
          <c:tx>
            <c:strRef>
              <c:f>Summary!$A$9</c:f>
              <c:strCache>
                <c:ptCount val="1"/>
                <c:pt idx="0">
                  <c:v>V-125 80mg/kg 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Summary!$B$9:$Q$9</c:f>
              <c:numCache>
                <c:formatCode>0.000</c:formatCode>
                <c:ptCount val="16"/>
                <c:pt idx="0">
                  <c:v>18.526666666666664</c:v>
                </c:pt>
                <c:pt idx="1">
                  <c:v>18.18</c:v>
                </c:pt>
                <c:pt idx="2">
                  <c:v>19.353333333333332</c:v>
                </c:pt>
                <c:pt idx="3">
                  <c:v>20.286666666666669</c:v>
                </c:pt>
                <c:pt idx="4">
                  <c:v>21.08</c:v>
                </c:pt>
                <c:pt idx="5">
                  <c:v>22.22666666666667</c:v>
                </c:pt>
                <c:pt idx="6">
                  <c:v>22.699999999999996</c:v>
                </c:pt>
                <c:pt idx="7">
                  <c:v>22.366666666666671</c:v>
                </c:pt>
                <c:pt idx="8">
                  <c:v>22.685714285714287</c:v>
                </c:pt>
                <c:pt idx="9">
                  <c:v>22.914285714285715</c:v>
                </c:pt>
                <c:pt idx="10">
                  <c:v>22.907142857142855</c:v>
                </c:pt>
                <c:pt idx="11">
                  <c:v>23.157142857142862</c:v>
                </c:pt>
                <c:pt idx="12">
                  <c:v>22.607142857142858</c:v>
                </c:pt>
                <c:pt idx="13">
                  <c:v>22.971428571428579</c:v>
                </c:pt>
                <c:pt idx="14">
                  <c:v>23.235714285714284</c:v>
                </c:pt>
                <c:pt idx="15">
                  <c:v>23.349999999999998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AF-4145-99B9-91AF3BF4A7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6322288"/>
        <c:axId val="536324912"/>
      </c:lineChart>
      <c:catAx>
        <c:axId val="536322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Weeks</a:t>
                </a:r>
                <a:r>
                  <a:rPr lang="en-US" sz="1600" b="1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on Diet</a:t>
                </a:r>
                <a:endParaRPr lang="en-US" sz="1600" b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381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36324912"/>
        <c:crosses val="autoZero"/>
        <c:auto val="1"/>
        <c:lblAlgn val="ctr"/>
        <c:lblOffset val="100"/>
        <c:tickLblSkip val="3"/>
        <c:noMultiLvlLbl val="0"/>
      </c:catAx>
      <c:valAx>
        <c:axId val="5363249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Average Mouse Weight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381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3632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563651034508798"/>
          <c:y val="0.38814961321462121"/>
          <c:w val="0.6631474188704819"/>
          <c:h val="0.230663406284769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38100"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4C7-4108-ADC1-763BC5154AE7}"/>
              </c:ext>
            </c:extLst>
          </c:dPt>
          <c:errBars>
            <c:errBarType val="plus"/>
            <c:errValType val="cust"/>
            <c:noEndCap val="0"/>
            <c:plus>
              <c:numRef>
                <c:f>'[MMTV-neu tumor summary 1.21.19.xls]125 vs Bex Biomarker'!$H$128:$H$129</c:f>
                <c:numCache>
                  <c:formatCode>General</c:formatCode>
                  <c:ptCount val="2"/>
                  <c:pt idx="0">
                    <c:v>0.49439220168111303</c:v>
                  </c:pt>
                  <c:pt idx="1">
                    <c:v>0.41032231743744729</c:v>
                  </c:pt>
                </c:numCache>
              </c:numRef>
            </c:plus>
            <c:spPr>
              <a:ln w="28575">
                <a:solidFill>
                  <a:srgbClr val="333333"/>
                </a:solidFill>
                <a:prstDash val="solid"/>
              </a:ln>
            </c:spPr>
          </c:errBars>
          <c:cat>
            <c:strRef>
              <c:f>'[MMTV-neu tumor summary 1.21.19.xls]125 vs Bex Biomarker'!$D$128:$D$129</c:f>
              <c:strCache>
                <c:ptCount val="2"/>
                <c:pt idx="0">
                  <c:v>Control</c:v>
                </c:pt>
                <c:pt idx="1">
                  <c:v>Bexarotene</c:v>
                </c:pt>
              </c:strCache>
            </c:strRef>
          </c:cat>
          <c:val>
            <c:numRef>
              <c:f>'[MMTV-neu tumor summary 1.21.19.xls]125 vs Bex Biomarker'!$E$128:$E$129</c:f>
              <c:numCache>
                <c:formatCode>0.00</c:formatCode>
                <c:ptCount val="2"/>
                <c:pt idx="0">
                  <c:v>3.775140928416453</c:v>
                </c:pt>
                <c:pt idx="1">
                  <c:v>2.5248331561463999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C7-4108-ADC1-763BC5154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3847976"/>
        <c:axId val="1"/>
      </c:barChart>
      <c:catAx>
        <c:axId val="51384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333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6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r>
                  <a:rPr lang="en-US" sz="1600" b="1" i="0" u="none" strike="noStrike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Tumor Weight</a:t>
                </a:r>
              </a:p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r>
                  <a:rPr lang="en-US" sz="1600" b="1" i="0" u="none" strike="noStrike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(% of body weight)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8100">
            <a:solidFill>
              <a:schemeClr val="tx1"/>
            </a:solidFill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333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pPr>
            <a:endParaRPr lang="en-US"/>
          </a:p>
        </c:txPr>
        <c:crossAx val="513847976"/>
        <c:crosses val="autoZero"/>
        <c:crossBetween val="between"/>
        <c:majorUnit val="2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DB938-A973-4B64-A111-A77DCC90B588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8D45B-6DA0-4628-A335-42F92FD0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32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1pPr>
    <a:lvl2pPr marL="326144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2pPr>
    <a:lvl3pPr marL="652289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3pPr>
    <a:lvl4pPr marL="978433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4pPr>
    <a:lvl5pPr marL="1304577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5pPr>
    <a:lvl6pPr marL="1630722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6pPr>
    <a:lvl7pPr marL="1956866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7pPr>
    <a:lvl8pPr marL="2283011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8pPr>
    <a:lvl9pPr marL="2609155" algn="l" defTabSz="652289" rtl="0" eaLnBrk="1" latinLnBrk="0" hangingPunct="1">
      <a:defRPr sz="8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2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685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35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8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24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3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55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57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1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8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913F5-0CA4-4D40-8F6C-B94AF760EF8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7DC2C-9A1C-4EC6-843C-928FF770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7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E578A2-5DBD-408F-8693-6CC76A6703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0" t="16367" r="27027" b="4778"/>
          <a:stretch/>
        </p:blipFill>
        <p:spPr>
          <a:xfrm>
            <a:off x="86497" y="852615"/>
            <a:ext cx="7685903" cy="57632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42D95A-F140-4BA7-9FC7-A5DB7687A3B8}"/>
              </a:ext>
            </a:extLst>
          </p:cNvPr>
          <p:cNvSpPr txBox="1"/>
          <p:nvPr/>
        </p:nvSpPr>
        <p:spPr>
          <a:xfrm>
            <a:off x="0" y="6846612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Figure S1. V-125 displays unique activity in principal component analysis (PCA). </a:t>
            </a:r>
            <a:r>
              <a:rPr lang="en-US" sz="1200" dirty="0">
                <a:solidFill>
                  <a:srgbClr val="333333"/>
                </a:solidFill>
                <a:effectLst/>
                <a:ea typeface="Helvetica Neue"/>
                <a:cs typeface="Helvetica Neue"/>
              </a:rPr>
              <a:t>Unit variance scaling is applied to rows; singular </a:t>
            </a:r>
            <a:r>
              <a:rPr lang="en-US" sz="1200">
                <a:solidFill>
                  <a:srgbClr val="333333"/>
                </a:solidFill>
                <a:effectLst/>
                <a:ea typeface="Helvetica Neue"/>
                <a:cs typeface="Helvetica Neue"/>
              </a:rPr>
              <a:t>value decomposition (</a:t>
            </a:r>
            <a:r>
              <a:rPr lang="en-US" sz="1200">
                <a:effectLst/>
                <a:ea typeface="Helvetica Neue"/>
                <a:cs typeface="Helvetica Neue"/>
              </a:rPr>
              <a:t>SVD)</a:t>
            </a:r>
            <a:r>
              <a:rPr lang="en-US" sz="1200">
                <a:solidFill>
                  <a:srgbClr val="333333"/>
                </a:solidFill>
                <a:effectLst/>
                <a:ea typeface="Helvetica Neue"/>
                <a:cs typeface="Helvetica Neue"/>
              </a:rPr>
              <a:t> </a:t>
            </a:r>
            <a:r>
              <a:rPr lang="en-US" sz="1200" dirty="0">
                <a:solidFill>
                  <a:srgbClr val="333333"/>
                </a:solidFill>
                <a:effectLst/>
                <a:ea typeface="Helvetica Neue"/>
                <a:cs typeface="Helvetica Neue"/>
              </a:rPr>
              <a:t>with imputation is used to calculate principal components. X and Y axis show principal component 1 and principal component 2 that explain 52.1% and 31.2% of the total variance, respectively. Prediction ellipses are such that with probability 0.95, a new observation from the same group will fall inside the ellipse. N = 12 data points.  </a:t>
            </a:r>
            <a:endParaRPr lang="en-US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9158E59-8A41-4B73-9B78-8F9F7C0C1371}"/>
              </a:ext>
            </a:extLst>
          </p:cNvPr>
          <p:cNvSpPr txBox="1">
            <a:spLocks/>
          </p:cNvSpPr>
          <p:nvPr/>
        </p:nvSpPr>
        <p:spPr>
          <a:xfrm>
            <a:off x="577600" y="90671"/>
            <a:ext cx="6703695" cy="1944159"/>
          </a:xfrm>
          <a:prstGeom prst="rect">
            <a:avLst/>
          </a:prstGeom>
        </p:spPr>
        <p:txBody>
          <a:bodyPr/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Supplemental Figures</a:t>
            </a:r>
          </a:p>
        </p:txBody>
      </p:sp>
    </p:spTree>
    <p:extLst>
      <p:ext uri="{BB962C8B-B14F-4D97-AF65-F5344CB8AC3E}">
        <p14:creationId xmlns:p14="http://schemas.microsoft.com/office/powerpoint/2010/main" val="121937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CDD79C-55D3-4158-94B3-300D1F28AB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32" t="14049" r="29017" b="6193"/>
          <a:stretch/>
        </p:blipFill>
        <p:spPr>
          <a:xfrm>
            <a:off x="135924" y="321274"/>
            <a:ext cx="7636476" cy="61783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A30DD5-A44E-4086-8558-9BABA14F5C7F}"/>
              </a:ext>
            </a:extLst>
          </p:cNvPr>
          <p:cNvSpPr txBox="1"/>
          <p:nvPr/>
        </p:nvSpPr>
        <p:spPr>
          <a:xfrm>
            <a:off x="0" y="6685976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Figure S2. Heat map of activity of novel rexinoids in </a:t>
            </a:r>
            <a:r>
              <a:rPr lang="en-US" sz="1200" b="1" i="1" dirty="0"/>
              <a:t>in vitro </a:t>
            </a:r>
            <a:r>
              <a:rPr lang="en-US" sz="1200" b="1" dirty="0"/>
              <a:t>screening assays. </a:t>
            </a:r>
            <a:r>
              <a:rPr lang="en-US" sz="1200" dirty="0">
                <a:solidFill>
                  <a:srgbClr val="333333"/>
                </a:solidFill>
                <a:effectLst/>
                <a:ea typeface="Helvetica Neue"/>
                <a:cs typeface="Helvetica Neue"/>
              </a:rPr>
              <a:t>Rows are centered; unit variance scaling is applied to rows. Rows are clustered using correlation distance and average linkage. Columns are clustered using maximum distance and average linkage. 3 rows, 12 columns.  SREBP = SREBP activation.  RXR = RXR activation.  iNOS = iNOS suppression.  Scale is centered around average value for each column.</a:t>
            </a:r>
            <a:endParaRPr lang="en-US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9846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9B04E4C-216B-4CC0-8504-7E5762954661}"/>
              </a:ext>
            </a:extLst>
          </p:cNvPr>
          <p:cNvSpPr txBox="1"/>
          <p:nvPr/>
        </p:nvSpPr>
        <p:spPr>
          <a:xfrm>
            <a:off x="-3" y="4189888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Figure S3. V-125 does not decrease weight of A/J or MMTV-Neu mice in prevention studies</a:t>
            </a:r>
            <a:r>
              <a:rPr lang="en-US" sz="1200" dirty="0"/>
              <a:t>. A/J mice </a:t>
            </a:r>
            <a:r>
              <a:rPr lang="en-US" sz="1200" b="1" dirty="0"/>
              <a:t>(A) </a:t>
            </a:r>
            <a:r>
              <a:rPr lang="en-US" sz="1200" dirty="0"/>
              <a:t>were fed </a:t>
            </a:r>
            <a:r>
              <a:rPr lang="en-US" sz="1200" dirty="0" err="1"/>
              <a:t>bexarotene</a:t>
            </a:r>
            <a:r>
              <a:rPr lang="en-US" sz="1200" dirty="0"/>
              <a:t> (80 mg/kg diet), V-125 (80 mg/kg diet) or control diet for 16 weeks, as described in Figure 2. Mice were weighed weekly throughout the course of the study. MMTV-Neu mice </a:t>
            </a:r>
            <a:r>
              <a:rPr lang="en-US" sz="1200" b="1" dirty="0"/>
              <a:t>(B)</a:t>
            </a:r>
            <a:r>
              <a:rPr lang="en-US" sz="1200" dirty="0"/>
              <a:t> were fed control or V-125 (30 mg/kg diet) in a prevention study, as described in Figure 3. </a:t>
            </a:r>
            <a:r>
              <a:rPr lang="en-US" sz="1200" b="1" dirty="0"/>
              <a:t>A. </a:t>
            </a:r>
            <a:r>
              <a:rPr lang="en-US" sz="1200" dirty="0"/>
              <a:t>N = 14-15 mice/group. </a:t>
            </a:r>
            <a:r>
              <a:rPr lang="en-US" sz="1200" b="1" dirty="0"/>
              <a:t>B. </a:t>
            </a:r>
            <a:r>
              <a:rPr lang="en-US" sz="1200" dirty="0"/>
              <a:t>N = 14 mice/group. 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631A07E8-1ACB-43E5-A8EC-15193B6916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98697"/>
              </p:ext>
            </p:extLst>
          </p:nvPr>
        </p:nvGraphicFramePr>
        <p:xfrm>
          <a:off x="3975864" y="284192"/>
          <a:ext cx="3793525" cy="417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4AF6FD06-6DB9-4799-A727-A2FE5D06A4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8696144"/>
              </p:ext>
            </p:extLst>
          </p:nvPr>
        </p:nvGraphicFramePr>
        <p:xfrm>
          <a:off x="12357" y="392954"/>
          <a:ext cx="3960499" cy="3831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87E5063D-02B3-4479-BEA7-ED9FD8986DCE}"/>
              </a:ext>
            </a:extLst>
          </p:cNvPr>
          <p:cNvSpPr txBox="1"/>
          <p:nvPr/>
        </p:nvSpPr>
        <p:spPr>
          <a:xfrm>
            <a:off x="-3" y="-6904"/>
            <a:ext cx="696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4353DE-1CEA-4147-8E89-C9C5CD8DF4E8}"/>
              </a:ext>
            </a:extLst>
          </p:cNvPr>
          <p:cNvSpPr txBox="1"/>
          <p:nvPr/>
        </p:nvSpPr>
        <p:spPr>
          <a:xfrm>
            <a:off x="4093101" y="-6905"/>
            <a:ext cx="696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948873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2">
            <a:extLst>
              <a:ext uri="{FF2B5EF4-FFF2-40B4-BE49-F238E27FC236}">
                <a16:creationId xmlns:a16="http://schemas.microsoft.com/office/drawing/2014/main" id="{32C29A50-4CBC-4D25-8835-C40C1D05C125}"/>
              </a:ext>
            </a:extLst>
          </p:cNvPr>
          <p:cNvSpPr txBox="1"/>
          <p:nvPr/>
        </p:nvSpPr>
        <p:spPr>
          <a:xfrm>
            <a:off x="4726793" y="1957205"/>
            <a:ext cx="364339" cy="4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6793E73-ED06-4FB8-903C-EB68D7907B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075782"/>
              </p:ext>
            </p:extLst>
          </p:nvPr>
        </p:nvGraphicFramePr>
        <p:xfrm>
          <a:off x="2030352" y="1065745"/>
          <a:ext cx="3600450" cy="28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B96FE96-E5C7-4247-A55A-4032017E3B41}"/>
              </a:ext>
            </a:extLst>
          </p:cNvPr>
          <p:cNvSpPr txBox="1"/>
          <p:nvPr/>
        </p:nvSpPr>
        <p:spPr>
          <a:xfrm>
            <a:off x="-3" y="3977254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Figure S4. Bexarotene reduces total tumor weight in MMTV-Neu mice</a:t>
            </a:r>
            <a:r>
              <a:rPr lang="en-US" sz="1200" dirty="0"/>
              <a:t>. Female MMTV-Neu mice with established mammary tumors 5 mm in diameter were placed on control or </a:t>
            </a:r>
            <a:r>
              <a:rPr lang="en-US" sz="1200" dirty="0" err="1"/>
              <a:t>bexarotene</a:t>
            </a:r>
            <a:r>
              <a:rPr lang="en-US" sz="1200" dirty="0"/>
              <a:t> (100 mg/kg diet) for 10 days. Tumor weight at the end of 10 days is presented as a percent of mouse body weight. *, P &lt; 0.05 vs. control; N=8-9 mice per group. </a:t>
            </a:r>
          </a:p>
        </p:txBody>
      </p:sp>
    </p:spTree>
    <p:extLst>
      <p:ext uri="{BB962C8B-B14F-4D97-AF65-F5344CB8AC3E}">
        <p14:creationId xmlns:p14="http://schemas.microsoft.com/office/powerpoint/2010/main" val="240628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58980</TotalTime>
  <Words>387</Words>
  <Application>Microsoft Office PowerPoint</Application>
  <PresentationFormat>Custom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V-125 Paper Figures</dc:title>
  <dc:creator>Reich, Lyndsey</dc:creator>
  <cp:lastModifiedBy>Reich, Lyndsey</cp:lastModifiedBy>
  <cp:revision>362</cp:revision>
  <dcterms:created xsi:type="dcterms:W3CDTF">2021-01-05T15:19:41Z</dcterms:created>
  <dcterms:modified xsi:type="dcterms:W3CDTF">2021-07-07T04:54:35Z</dcterms:modified>
</cp:coreProperties>
</file>