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=""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=""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=""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=""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=""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=""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=""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=""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=""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=""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tr-TR" sz="2800" b="1" dirty="0" err="1">
                <a:solidFill>
                  <a:schemeClr val="bg1"/>
                </a:solidFill>
              </a:rPr>
              <a:t>Urinary</a:t>
            </a:r>
            <a:r>
              <a:rPr lang="tr-TR" sz="2800" b="1" dirty="0">
                <a:solidFill>
                  <a:schemeClr val="bg1"/>
                </a:solidFill>
              </a:rPr>
              <a:t> Ca/Cr Ratio for </a:t>
            </a:r>
            <a:r>
              <a:rPr lang="tr-TR" sz="2800" b="1" dirty="0" err="1">
                <a:solidFill>
                  <a:schemeClr val="bg1"/>
                </a:solidFill>
              </a:rPr>
              <a:t>Early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Nefrocalcinosis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Detection</a:t>
            </a:r>
            <a:r>
              <a:rPr lang="tr-TR" sz="2800" b="1" dirty="0">
                <a:solidFill>
                  <a:schemeClr val="bg1"/>
                </a:solidFill>
              </a:rPr>
              <a:t> in </a:t>
            </a:r>
            <a:r>
              <a:rPr lang="tr-TR" sz="2800" b="1" dirty="0" err="1">
                <a:solidFill>
                  <a:schemeClr val="bg1"/>
                </a:solidFill>
              </a:rPr>
              <a:t>Very</a:t>
            </a:r>
            <a:r>
              <a:rPr lang="tr-TR" sz="2800" b="1" dirty="0">
                <a:solidFill>
                  <a:schemeClr val="bg1"/>
                </a:solidFill>
              </a:rPr>
              <a:t> Low </a:t>
            </a:r>
            <a:r>
              <a:rPr lang="tr-TR" sz="2800" b="1" dirty="0" err="1">
                <a:solidFill>
                  <a:schemeClr val="bg1"/>
                </a:solidFill>
              </a:rPr>
              <a:t>Birth</a:t>
            </a:r>
            <a:r>
              <a:rPr lang="tr-TR" sz="2800" b="1" dirty="0">
                <a:solidFill>
                  <a:schemeClr val="bg1"/>
                </a:solidFill>
              </a:rPr>
              <a:t> Weight </a:t>
            </a:r>
            <a:r>
              <a:rPr lang="tr-TR" sz="2800" b="1" dirty="0" err="1">
                <a:solidFill>
                  <a:schemeClr val="bg1"/>
                </a:solidFill>
              </a:rPr>
              <a:t>Premature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İnfants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tr-TR" sz="1400" dirty="0">
                <a:solidFill>
                  <a:schemeClr val="bg1"/>
                </a:solidFill>
              </a:rPr>
              <a:t>to determine </a:t>
            </a:r>
            <a:r>
              <a:rPr lang="tr-TR" sz="1400" dirty="0" err="1">
                <a:solidFill>
                  <a:schemeClr val="bg1"/>
                </a:solidFill>
              </a:rPr>
              <a:t>whether</a:t>
            </a:r>
            <a:r>
              <a:rPr lang="tr-TR" sz="1400" dirty="0">
                <a:solidFill>
                  <a:schemeClr val="bg1"/>
                </a:solidFill>
              </a:rPr>
              <a:t> the spot </a:t>
            </a:r>
            <a:r>
              <a:rPr lang="tr-TR" sz="1400" dirty="0" err="1">
                <a:solidFill>
                  <a:schemeClr val="bg1"/>
                </a:solidFill>
              </a:rPr>
              <a:t>urinary</a:t>
            </a:r>
            <a:r>
              <a:rPr lang="tr-TR" sz="1400" dirty="0">
                <a:solidFill>
                  <a:schemeClr val="bg1"/>
                </a:solidFill>
              </a:rPr>
              <a:t> Ca/Cr Ratio can </a:t>
            </a:r>
            <a:r>
              <a:rPr lang="tr-TR" sz="1400" dirty="0" err="1">
                <a:solidFill>
                  <a:schemeClr val="bg1"/>
                </a:solidFill>
              </a:rPr>
              <a:t>serve</a:t>
            </a:r>
            <a:r>
              <a:rPr lang="tr-TR" sz="1400" dirty="0">
                <a:solidFill>
                  <a:schemeClr val="bg1"/>
                </a:solidFill>
              </a:rPr>
              <a:t> as an </a:t>
            </a:r>
            <a:r>
              <a:rPr lang="tr-TR" sz="1400" dirty="0" err="1">
                <a:solidFill>
                  <a:schemeClr val="bg1"/>
                </a:solidFill>
              </a:rPr>
              <a:t>early</a:t>
            </a:r>
            <a:r>
              <a:rPr lang="tr-TR" sz="1400" dirty="0">
                <a:solidFill>
                  <a:schemeClr val="bg1"/>
                </a:solidFill>
              </a:rPr>
              <a:t> </a:t>
            </a:r>
            <a:r>
              <a:rPr lang="tr-TR" sz="1400" dirty="0" err="1">
                <a:solidFill>
                  <a:schemeClr val="bg1"/>
                </a:solidFill>
              </a:rPr>
              <a:t>predictor</a:t>
            </a:r>
            <a:r>
              <a:rPr lang="tr-TR" sz="1400" dirty="0">
                <a:solidFill>
                  <a:schemeClr val="bg1"/>
                </a:solidFill>
              </a:rPr>
              <a:t> of NC in VLBW </a:t>
            </a:r>
            <a:r>
              <a:rPr lang="tr-TR" sz="1400" dirty="0" err="1">
                <a:solidFill>
                  <a:schemeClr val="bg1"/>
                </a:solidFill>
              </a:rPr>
              <a:t>premature</a:t>
            </a:r>
            <a:r>
              <a:rPr lang="tr-TR" sz="1400" dirty="0">
                <a:solidFill>
                  <a:schemeClr val="bg1"/>
                </a:solidFill>
              </a:rPr>
              <a:t> </a:t>
            </a:r>
            <a:r>
              <a:rPr lang="tr-TR" sz="1400" dirty="0" err="1">
                <a:solidFill>
                  <a:schemeClr val="bg1"/>
                </a:solidFill>
              </a:rPr>
              <a:t>infants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  <a:p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smtClean="0">
                <a:solidFill>
                  <a:schemeClr val="bg1"/>
                </a:solidFill>
                <a:latin typeface="+mj-lt"/>
              </a:rPr>
              <a:t>TÖZENDEMİR </a:t>
            </a:r>
            <a:r>
              <a:rPr lang="en-GB" sz="2000" b="1" smtClean="0">
                <a:solidFill>
                  <a:schemeClr val="bg1"/>
                </a:solidFill>
                <a:latin typeface="+mj-lt"/>
              </a:rPr>
              <a:t>et 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al. 202</a:t>
            </a:r>
            <a:r>
              <a:rPr lang="tr-TR" sz="2000" b="1" dirty="0">
                <a:solidFill>
                  <a:schemeClr val="bg1"/>
                </a:solidFill>
                <a:latin typeface="+mj-lt"/>
              </a:rPr>
              <a:t>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4112" y="5683821"/>
            <a:ext cx="71418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tr-TR" dirty="0">
                <a:solidFill>
                  <a:schemeClr val="bg1"/>
                </a:solidFill>
              </a:rPr>
              <a:t>Spot </a:t>
            </a:r>
            <a:r>
              <a:rPr lang="tr-TR" dirty="0" err="1">
                <a:solidFill>
                  <a:schemeClr val="bg1"/>
                </a:solidFill>
              </a:rPr>
              <a:t>urinary</a:t>
            </a:r>
            <a:r>
              <a:rPr lang="tr-TR" dirty="0">
                <a:solidFill>
                  <a:schemeClr val="bg1"/>
                </a:solidFill>
              </a:rPr>
              <a:t> Ca/Cr ratio is a </a:t>
            </a:r>
            <a:r>
              <a:rPr lang="tr-TR" dirty="0" err="1">
                <a:solidFill>
                  <a:schemeClr val="bg1"/>
                </a:solidFill>
              </a:rPr>
              <a:t>simple</a:t>
            </a:r>
            <a:r>
              <a:rPr lang="tr-TR" dirty="0">
                <a:solidFill>
                  <a:schemeClr val="bg1"/>
                </a:solidFill>
              </a:rPr>
              <a:t>, non- </a:t>
            </a:r>
            <a:r>
              <a:rPr lang="tr-TR" dirty="0" err="1">
                <a:solidFill>
                  <a:schemeClr val="bg1"/>
                </a:solidFill>
              </a:rPr>
              <a:t>invasive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early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marker</a:t>
            </a:r>
            <a:r>
              <a:rPr lang="tr-TR" dirty="0">
                <a:solidFill>
                  <a:schemeClr val="bg1"/>
                </a:solidFill>
              </a:rPr>
              <a:t> for </a:t>
            </a:r>
            <a:r>
              <a:rPr lang="tr-TR" dirty="0" err="1">
                <a:solidFill>
                  <a:schemeClr val="bg1"/>
                </a:solidFill>
              </a:rPr>
              <a:t>nephrocalsinosis</a:t>
            </a:r>
            <a:r>
              <a:rPr lang="tr-TR" dirty="0">
                <a:solidFill>
                  <a:schemeClr val="bg1"/>
                </a:solidFill>
              </a:rPr>
              <a:t> in VLBW </a:t>
            </a:r>
            <a:r>
              <a:rPr lang="tr-TR" dirty="0" err="1">
                <a:solidFill>
                  <a:schemeClr val="bg1"/>
                </a:solidFill>
              </a:rPr>
              <a:t>infants</a:t>
            </a:r>
            <a:r>
              <a:rPr lang="tr-TR" dirty="0">
                <a:solidFill>
                  <a:schemeClr val="bg1"/>
                </a:solidFill>
              </a:rPr>
              <a:t>, and a Ca/Cr cut-off </a:t>
            </a:r>
            <a:r>
              <a:rPr lang="tr-TR" dirty="0" err="1">
                <a:solidFill>
                  <a:schemeClr val="bg1"/>
                </a:solidFill>
              </a:rPr>
              <a:t>around</a:t>
            </a:r>
            <a:r>
              <a:rPr lang="tr-TR" dirty="0">
                <a:solidFill>
                  <a:schemeClr val="bg1"/>
                </a:solidFill>
              </a:rPr>
              <a:t> 0.5 may help </a:t>
            </a:r>
            <a:r>
              <a:rPr lang="tr-TR" dirty="0" err="1">
                <a:solidFill>
                  <a:schemeClr val="bg1"/>
                </a:solidFill>
              </a:rPr>
              <a:t>improve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early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screening</a:t>
            </a:r>
            <a:r>
              <a:rPr lang="tr-TR" dirty="0">
                <a:solidFill>
                  <a:schemeClr val="bg1"/>
                </a:solidFill>
              </a:rPr>
              <a:t> and </a:t>
            </a:r>
            <a:r>
              <a:rPr lang="tr-TR" dirty="0" err="1">
                <a:solidFill>
                  <a:schemeClr val="bg1"/>
                </a:solidFill>
              </a:rPr>
              <a:t>prevention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strategies</a:t>
            </a:r>
            <a:r>
              <a:rPr lang="tr-TR" dirty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Freeform: Shape 46">
            <a:extLst>
              <a:ext uri="{FF2B5EF4-FFF2-40B4-BE49-F238E27FC236}">
                <a16:creationId xmlns="" xmlns:a16="http://schemas.microsoft.com/office/drawing/2014/main" id="{D55BDA20-856B-F99E-6780-5116F5B27D09}"/>
              </a:ext>
            </a:extLst>
          </p:cNvPr>
          <p:cNvSpPr/>
          <p:nvPr/>
        </p:nvSpPr>
        <p:spPr>
          <a:xfrm flipH="1">
            <a:off x="1437946" y="3336196"/>
            <a:ext cx="494813" cy="563154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" name="Freeform: Shape 46">
            <a:extLst>
              <a:ext uri="{FF2B5EF4-FFF2-40B4-BE49-F238E27FC236}">
                <a16:creationId xmlns="" xmlns:a16="http://schemas.microsoft.com/office/drawing/2014/main" id="{466541E1-764C-B399-22A5-30F3D7CC3678}"/>
              </a:ext>
            </a:extLst>
          </p:cNvPr>
          <p:cNvSpPr/>
          <p:nvPr/>
        </p:nvSpPr>
        <p:spPr>
          <a:xfrm>
            <a:off x="1081995" y="3194943"/>
            <a:ext cx="492125" cy="563154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" name="Freeform: Shape 46">
            <a:extLst>
              <a:ext uri="{FF2B5EF4-FFF2-40B4-BE49-F238E27FC236}">
                <a16:creationId xmlns="" xmlns:a16="http://schemas.microsoft.com/office/drawing/2014/main" id="{9E43C01D-BB41-C61B-93D9-9E1B0FC3B2B2}"/>
              </a:ext>
            </a:extLst>
          </p:cNvPr>
          <p:cNvSpPr/>
          <p:nvPr/>
        </p:nvSpPr>
        <p:spPr>
          <a:xfrm>
            <a:off x="1191883" y="3476928"/>
            <a:ext cx="492125" cy="563154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TextBox 20">
            <a:extLst>
              <a:ext uri="{FF2B5EF4-FFF2-40B4-BE49-F238E27FC236}">
                <a16:creationId xmlns="" xmlns:a16="http://schemas.microsoft.com/office/drawing/2014/main" id="{ADBFCE69-A088-B8C2-A9C6-8FC7F843EFFC}"/>
              </a:ext>
            </a:extLst>
          </p:cNvPr>
          <p:cNvSpPr txBox="1"/>
          <p:nvPr/>
        </p:nvSpPr>
        <p:spPr>
          <a:xfrm>
            <a:off x="-208307" y="2412817"/>
            <a:ext cx="3415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00437A"/>
                </a:solidFill>
              </a:rPr>
              <a:t>205 VLBW</a:t>
            </a:r>
          </a:p>
          <a:p>
            <a:pPr algn="ctr"/>
            <a:r>
              <a:rPr lang="tr-TR" sz="2000" b="1" dirty="0">
                <a:solidFill>
                  <a:srgbClr val="00437A"/>
                </a:solidFill>
              </a:rPr>
              <a:t> </a:t>
            </a:r>
            <a:r>
              <a:rPr lang="tr-TR" sz="2000" b="1" dirty="0" err="1">
                <a:solidFill>
                  <a:srgbClr val="00437A"/>
                </a:solidFill>
              </a:rPr>
              <a:t>premature</a:t>
            </a:r>
            <a:r>
              <a:rPr lang="tr-TR" sz="2000" b="1" dirty="0">
                <a:solidFill>
                  <a:srgbClr val="00437A"/>
                </a:solidFill>
              </a:rPr>
              <a:t> </a:t>
            </a:r>
            <a:r>
              <a:rPr lang="tr-TR" sz="2000" b="1" dirty="0" err="1">
                <a:solidFill>
                  <a:srgbClr val="00437A"/>
                </a:solidFill>
              </a:rPr>
              <a:t>infants</a:t>
            </a:r>
            <a:endParaRPr lang="en-GB" sz="2000" b="1" dirty="0">
              <a:solidFill>
                <a:srgbClr val="00437A"/>
              </a:solidFill>
            </a:endParaRPr>
          </a:p>
        </p:txBody>
      </p:sp>
      <p:cxnSp>
        <p:nvCxnSpPr>
          <p:cNvPr id="15" name="Straight Arrow Connector 42">
            <a:extLst>
              <a:ext uri="{FF2B5EF4-FFF2-40B4-BE49-F238E27FC236}">
                <a16:creationId xmlns="" xmlns:a16="http://schemas.microsoft.com/office/drawing/2014/main" id="{6AF2CB36-2513-E423-9D3B-C9F3D6B5C7E5}"/>
              </a:ext>
            </a:extLst>
          </p:cNvPr>
          <p:cNvCxnSpPr>
            <a:cxnSpLocks/>
          </p:cNvCxnSpPr>
          <p:nvPr/>
        </p:nvCxnSpPr>
        <p:spPr>
          <a:xfrm flipV="1">
            <a:off x="2423584" y="2693887"/>
            <a:ext cx="783166" cy="642309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58">
            <a:extLst>
              <a:ext uri="{FF2B5EF4-FFF2-40B4-BE49-F238E27FC236}">
                <a16:creationId xmlns="" xmlns:a16="http://schemas.microsoft.com/office/drawing/2014/main" id="{D375C7A8-013C-4FC0-C836-BECEE357DD62}"/>
              </a:ext>
            </a:extLst>
          </p:cNvPr>
          <p:cNvSpPr/>
          <p:nvPr/>
        </p:nvSpPr>
        <p:spPr>
          <a:xfrm>
            <a:off x="3381517" y="2280188"/>
            <a:ext cx="2862650" cy="634360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rgbClr val="AA0065"/>
                </a:solidFill>
              </a:rPr>
              <a:t>Serial spot </a:t>
            </a:r>
            <a:r>
              <a:rPr lang="tr-TR" dirty="0" err="1">
                <a:solidFill>
                  <a:srgbClr val="AA0065"/>
                </a:solidFill>
              </a:rPr>
              <a:t>urinary</a:t>
            </a:r>
            <a:r>
              <a:rPr lang="tr-TR" dirty="0">
                <a:solidFill>
                  <a:srgbClr val="AA0065"/>
                </a:solidFill>
              </a:rPr>
              <a:t> Ca/Cr </a:t>
            </a:r>
            <a:r>
              <a:rPr lang="tr-TR" dirty="0" err="1">
                <a:solidFill>
                  <a:srgbClr val="AA0065"/>
                </a:solidFill>
              </a:rPr>
              <a:t>measurements</a:t>
            </a:r>
            <a:endParaRPr lang="en-GB" dirty="0">
              <a:solidFill>
                <a:srgbClr val="AA0065"/>
              </a:solidFill>
            </a:endParaRPr>
          </a:p>
        </p:txBody>
      </p:sp>
      <p:cxnSp>
        <p:nvCxnSpPr>
          <p:cNvPr id="22" name="Straight Arrow Connector 42">
            <a:extLst>
              <a:ext uri="{FF2B5EF4-FFF2-40B4-BE49-F238E27FC236}">
                <a16:creationId xmlns="" xmlns:a16="http://schemas.microsoft.com/office/drawing/2014/main" id="{381B9E39-B283-AD33-56F6-0D61E297129C}"/>
              </a:ext>
            </a:extLst>
          </p:cNvPr>
          <p:cNvCxnSpPr>
            <a:cxnSpLocks/>
          </p:cNvCxnSpPr>
          <p:nvPr/>
        </p:nvCxnSpPr>
        <p:spPr>
          <a:xfrm flipV="1">
            <a:off x="2423584" y="3516933"/>
            <a:ext cx="783166" cy="20833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58">
            <a:extLst>
              <a:ext uri="{FF2B5EF4-FFF2-40B4-BE49-F238E27FC236}">
                <a16:creationId xmlns="" xmlns:a16="http://schemas.microsoft.com/office/drawing/2014/main" id="{C307EC81-5AEB-34BB-E8CC-DF1C34930B89}"/>
              </a:ext>
            </a:extLst>
          </p:cNvPr>
          <p:cNvSpPr/>
          <p:nvPr/>
        </p:nvSpPr>
        <p:spPr>
          <a:xfrm>
            <a:off x="3381517" y="3220586"/>
            <a:ext cx="2862650" cy="634360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>
                <a:solidFill>
                  <a:srgbClr val="AA0065"/>
                </a:solidFill>
              </a:rPr>
              <a:t>Kidney</a:t>
            </a:r>
            <a:r>
              <a:rPr lang="tr-TR" dirty="0">
                <a:solidFill>
                  <a:srgbClr val="AA0065"/>
                </a:solidFill>
              </a:rPr>
              <a:t> </a:t>
            </a:r>
            <a:r>
              <a:rPr lang="tr-TR" dirty="0" err="1">
                <a:solidFill>
                  <a:srgbClr val="AA0065"/>
                </a:solidFill>
              </a:rPr>
              <a:t>ultrasonography</a:t>
            </a:r>
            <a:r>
              <a:rPr lang="tr-TR" dirty="0">
                <a:solidFill>
                  <a:srgbClr val="AA0065"/>
                </a:solidFill>
              </a:rPr>
              <a:t> for NC </a:t>
            </a:r>
            <a:r>
              <a:rPr lang="tr-TR" dirty="0" err="1">
                <a:solidFill>
                  <a:srgbClr val="AA0065"/>
                </a:solidFill>
              </a:rPr>
              <a:t>diagnosis</a:t>
            </a:r>
            <a:endParaRPr lang="en-GB" dirty="0">
              <a:solidFill>
                <a:srgbClr val="AA0065"/>
              </a:solidFill>
            </a:endParaRPr>
          </a:p>
        </p:txBody>
      </p:sp>
      <p:cxnSp>
        <p:nvCxnSpPr>
          <p:cNvPr id="35" name="Straight Arrow Connector 40">
            <a:extLst>
              <a:ext uri="{FF2B5EF4-FFF2-40B4-BE49-F238E27FC236}">
                <a16:creationId xmlns="" xmlns:a16="http://schemas.microsoft.com/office/drawing/2014/main" id="{9D791AA6-3607-84CB-94CA-301BF955EDBE}"/>
              </a:ext>
            </a:extLst>
          </p:cNvPr>
          <p:cNvCxnSpPr>
            <a:cxnSpLocks/>
          </p:cNvCxnSpPr>
          <p:nvPr/>
        </p:nvCxnSpPr>
        <p:spPr>
          <a:xfrm>
            <a:off x="2423584" y="3732426"/>
            <a:ext cx="783166" cy="468912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58">
            <a:extLst>
              <a:ext uri="{FF2B5EF4-FFF2-40B4-BE49-F238E27FC236}">
                <a16:creationId xmlns="" xmlns:a16="http://schemas.microsoft.com/office/drawing/2014/main" id="{0EDF7CFC-74D6-0665-F5F0-DC463F14ACDD}"/>
              </a:ext>
            </a:extLst>
          </p:cNvPr>
          <p:cNvSpPr/>
          <p:nvPr/>
        </p:nvSpPr>
        <p:spPr>
          <a:xfrm>
            <a:off x="3381517" y="4101918"/>
            <a:ext cx="2862650" cy="660613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>
                <a:solidFill>
                  <a:srgbClr val="AA0065"/>
                </a:solidFill>
              </a:rPr>
              <a:t>Comparison</a:t>
            </a:r>
            <a:r>
              <a:rPr lang="tr-TR" dirty="0">
                <a:solidFill>
                  <a:srgbClr val="AA0065"/>
                </a:solidFill>
              </a:rPr>
              <a:t> of NC (+) and NC (-) groups</a:t>
            </a:r>
            <a:endParaRPr lang="en-GB" dirty="0">
              <a:solidFill>
                <a:srgbClr val="AA0065"/>
              </a:solidFill>
            </a:endParaRPr>
          </a:p>
        </p:txBody>
      </p:sp>
      <p:sp>
        <p:nvSpPr>
          <p:cNvPr id="45" name="TextBox 20">
            <a:extLst>
              <a:ext uri="{FF2B5EF4-FFF2-40B4-BE49-F238E27FC236}">
                <a16:creationId xmlns="" xmlns:a16="http://schemas.microsoft.com/office/drawing/2014/main" id="{3E0925DF-7B3C-F396-319A-49FD39420B8F}"/>
              </a:ext>
            </a:extLst>
          </p:cNvPr>
          <p:cNvSpPr txBox="1"/>
          <p:nvPr/>
        </p:nvSpPr>
        <p:spPr>
          <a:xfrm>
            <a:off x="-120449" y="4122412"/>
            <a:ext cx="3116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00437A"/>
                </a:solidFill>
              </a:rPr>
              <a:t>&lt;1500 g</a:t>
            </a:r>
            <a:endParaRPr lang="en-GB" sz="2000" b="1" dirty="0">
              <a:solidFill>
                <a:srgbClr val="00437A"/>
              </a:solidFill>
            </a:endParaRPr>
          </a:p>
        </p:txBody>
      </p:sp>
      <p:sp>
        <p:nvSpPr>
          <p:cNvPr id="47" name="Rectangle 39">
            <a:extLst>
              <a:ext uri="{FF2B5EF4-FFF2-40B4-BE49-F238E27FC236}">
                <a16:creationId xmlns="" xmlns:a16="http://schemas.microsoft.com/office/drawing/2014/main" id="{D7B3787F-2461-B551-A576-4C73274BEA45}"/>
              </a:ext>
            </a:extLst>
          </p:cNvPr>
          <p:cNvSpPr/>
          <p:nvPr/>
        </p:nvSpPr>
        <p:spPr>
          <a:xfrm>
            <a:off x="7315294" y="2089077"/>
            <a:ext cx="3543205" cy="45652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rgbClr val="65AA00"/>
                </a:solidFill>
              </a:rPr>
              <a:t>NC </a:t>
            </a:r>
            <a:r>
              <a:rPr lang="tr-TR" dirty="0" err="1">
                <a:solidFill>
                  <a:srgbClr val="65AA00"/>
                </a:solidFill>
              </a:rPr>
              <a:t>prevalance</a:t>
            </a:r>
            <a:r>
              <a:rPr lang="tr-TR" dirty="0">
                <a:solidFill>
                  <a:srgbClr val="65AA00"/>
                </a:solidFill>
              </a:rPr>
              <a:t>: 29.8 %</a:t>
            </a:r>
            <a:endParaRPr lang="en-GB" dirty="0">
              <a:solidFill>
                <a:srgbClr val="65AA00"/>
              </a:solidFill>
            </a:endParaRPr>
          </a:p>
        </p:txBody>
      </p:sp>
      <p:sp>
        <p:nvSpPr>
          <p:cNvPr id="5" name="Rectangle 39">
            <a:extLst>
              <a:ext uri="{FF2B5EF4-FFF2-40B4-BE49-F238E27FC236}">
                <a16:creationId xmlns="" xmlns:a16="http://schemas.microsoft.com/office/drawing/2014/main" id="{C1E02D2F-237F-44EE-7462-58BA0F6B6CB7}"/>
              </a:ext>
            </a:extLst>
          </p:cNvPr>
          <p:cNvSpPr/>
          <p:nvPr/>
        </p:nvSpPr>
        <p:spPr>
          <a:xfrm>
            <a:off x="7315294" y="2632646"/>
            <a:ext cx="3543204" cy="62284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dirty="0">
                <a:solidFill>
                  <a:srgbClr val="65AA00"/>
                </a:solidFill>
              </a:rPr>
              <a:t>NC (+) </a:t>
            </a:r>
            <a:r>
              <a:rPr lang="tr-TR" dirty="0" err="1">
                <a:solidFill>
                  <a:srgbClr val="65AA00"/>
                </a:solidFill>
              </a:rPr>
              <a:t>premature</a:t>
            </a:r>
            <a:r>
              <a:rPr lang="tr-TR" dirty="0">
                <a:solidFill>
                  <a:srgbClr val="65AA00"/>
                </a:solidFill>
              </a:rPr>
              <a:t> </a:t>
            </a:r>
            <a:r>
              <a:rPr lang="tr-TR" dirty="0" err="1">
                <a:solidFill>
                  <a:srgbClr val="65AA00"/>
                </a:solidFill>
              </a:rPr>
              <a:t>infants</a:t>
            </a:r>
            <a:r>
              <a:rPr lang="tr-TR" dirty="0">
                <a:solidFill>
                  <a:srgbClr val="65AA00"/>
                </a:solidFill>
              </a:rPr>
              <a:t> had </a:t>
            </a:r>
            <a:r>
              <a:rPr lang="tr-TR" dirty="0" err="1">
                <a:solidFill>
                  <a:srgbClr val="65AA00"/>
                </a:solidFill>
              </a:rPr>
              <a:t>significantly</a:t>
            </a:r>
            <a:r>
              <a:rPr lang="tr-TR" dirty="0">
                <a:solidFill>
                  <a:srgbClr val="65AA00"/>
                </a:solidFill>
              </a:rPr>
              <a:t> higher Ca/Cr </a:t>
            </a:r>
            <a:r>
              <a:rPr lang="tr-TR" dirty="0" err="1">
                <a:solidFill>
                  <a:srgbClr val="65AA00"/>
                </a:solidFill>
              </a:rPr>
              <a:t>ratios</a:t>
            </a:r>
            <a:endParaRPr lang="en-GB" dirty="0">
              <a:solidFill>
                <a:srgbClr val="65AA00"/>
              </a:solidFill>
            </a:endParaRPr>
          </a:p>
        </p:txBody>
      </p:sp>
      <p:sp>
        <p:nvSpPr>
          <p:cNvPr id="19" name="Rectangle 39">
            <a:extLst>
              <a:ext uri="{FF2B5EF4-FFF2-40B4-BE49-F238E27FC236}">
                <a16:creationId xmlns="" xmlns:a16="http://schemas.microsoft.com/office/drawing/2014/main" id="{572D0251-635D-5496-E363-2DE3479D1DEA}"/>
              </a:ext>
            </a:extLst>
          </p:cNvPr>
          <p:cNvSpPr/>
          <p:nvPr/>
        </p:nvSpPr>
        <p:spPr>
          <a:xfrm>
            <a:off x="7315295" y="3348368"/>
            <a:ext cx="3543203" cy="834019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dirty="0">
                <a:solidFill>
                  <a:srgbClr val="65AA00"/>
                </a:solidFill>
              </a:rPr>
              <a:t>The mean </a:t>
            </a:r>
            <a:r>
              <a:rPr lang="tr-TR" dirty="0" err="1">
                <a:solidFill>
                  <a:srgbClr val="65AA00"/>
                </a:solidFill>
              </a:rPr>
              <a:t>urinary</a:t>
            </a:r>
            <a:r>
              <a:rPr lang="tr-TR" dirty="0">
                <a:solidFill>
                  <a:srgbClr val="65AA00"/>
                </a:solidFill>
              </a:rPr>
              <a:t> Ca/Cr Ratio </a:t>
            </a:r>
            <a:r>
              <a:rPr lang="tr-TR" dirty="0" err="1">
                <a:solidFill>
                  <a:srgbClr val="65AA00"/>
                </a:solidFill>
              </a:rPr>
              <a:t>among</a:t>
            </a:r>
            <a:r>
              <a:rPr lang="tr-TR" dirty="0">
                <a:solidFill>
                  <a:srgbClr val="65AA00"/>
                </a:solidFill>
              </a:rPr>
              <a:t> all VLBW </a:t>
            </a:r>
            <a:r>
              <a:rPr lang="tr-TR" dirty="0" err="1">
                <a:solidFill>
                  <a:srgbClr val="65AA00"/>
                </a:solidFill>
              </a:rPr>
              <a:t>premature</a:t>
            </a:r>
            <a:r>
              <a:rPr lang="tr-TR" dirty="0">
                <a:solidFill>
                  <a:srgbClr val="65AA00"/>
                </a:solidFill>
              </a:rPr>
              <a:t> </a:t>
            </a:r>
            <a:r>
              <a:rPr lang="tr-TR" dirty="0" err="1">
                <a:solidFill>
                  <a:srgbClr val="65AA00"/>
                </a:solidFill>
              </a:rPr>
              <a:t>infants</a:t>
            </a:r>
            <a:r>
              <a:rPr lang="tr-TR" dirty="0">
                <a:solidFill>
                  <a:srgbClr val="65AA00"/>
                </a:solidFill>
              </a:rPr>
              <a:t> was 0.7 +- 0.7</a:t>
            </a:r>
            <a:endParaRPr lang="en-GB" dirty="0">
              <a:solidFill>
                <a:srgbClr val="65AA00"/>
              </a:solidFill>
            </a:endParaRPr>
          </a:p>
        </p:txBody>
      </p:sp>
      <p:sp>
        <p:nvSpPr>
          <p:cNvPr id="23" name="Rectangle 39">
            <a:extLst>
              <a:ext uri="{FF2B5EF4-FFF2-40B4-BE49-F238E27FC236}">
                <a16:creationId xmlns="" xmlns:a16="http://schemas.microsoft.com/office/drawing/2014/main" id="{70E0D20A-2D1A-F9F8-B19D-E2413B4CD72D}"/>
              </a:ext>
            </a:extLst>
          </p:cNvPr>
          <p:cNvSpPr/>
          <p:nvPr/>
        </p:nvSpPr>
        <p:spPr>
          <a:xfrm>
            <a:off x="7315293" y="4327950"/>
            <a:ext cx="3543205" cy="839658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rgbClr val="65AA00"/>
                </a:solidFill>
              </a:rPr>
              <a:t>The </a:t>
            </a:r>
            <a:r>
              <a:rPr lang="tr-TR" dirty="0" err="1">
                <a:solidFill>
                  <a:srgbClr val="65AA00"/>
                </a:solidFill>
              </a:rPr>
              <a:t>peak</a:t>
            </a:r>
            <a:r>
              <a:rPr lang="tr-TR" dirty="0">
                <a:solidFill>
                  <a:srgbClr val="65AA00"/>
                </a:solidFill>
              </a:rPr>
              <a:t> </a:t>
            </a:r>
            <a:r>
              <a:rPr lang="tr-TR" dirty="0" err="1">
                <a:solidFill>
                  <a:srgbClr val="65AA00"/>
                </a:solidFill>
              </a:rPr>
              <a:t>urinary</a:t>
            </a:r>
            <a:r>
              <a:rPr lang="tr-TR" dirty="0">
                <a:solidFill>
                  <a:srgbClr val="65AA00"/>
                </a:solidFill>
              </a:rPr>
              <a:t> Ca/Cr ratio in VLBW infants with NC was 1.25 +- 1.01</a:t>
            </a:r>
            <a:endParaRPr lang="en-GB" dirty="0">
              <a:solidFill>
                <a:srgbClr val="65AA00"/>
              </a:solidFill>
            </a:endParaRPr>
          </a:p>
        </p:txBody>
      </p:sp>
      <p:cxnSp>
        <p:nvCxnSpPr>
          <p:cNvPr id="30" name="Straight Arrow Connector 36">
            <a:extLst>
              <a:ext uri="{FF2B5EF4-FFF2-40B4-BE49-F238E27FC236}">
                <a16:creationId xmlns="" xmlns:a16="http://schemas.microsoft.com/office/drawing/2014/main" id="{CA6FDEB7-7A67-BBB7-53D1-FEE40DA9D2EF}"/>
              </a:ext>
            </a:extLst>
          </p:cNvPr>
          <p:cNvCxnSpPr>
            <a:cxnSpLocks/>
          </p:cNvCxnSpPr>
          <p:nvPr/>
        </p:nvCxnSpPr>
        <p:spPr>
          <a:xfrm flipV="1">
            <a:off x="6494411" y="2405282"/>
            <a:ext cx="628172" cy="315108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9">
            <a:extLst>
              <a:ext uri="{FF2B5EF4-FFF2-40B4-BE49-F238E27FC236}">
                <a16:creationId xmlns="" xmlns:a16="http://schemas.microsoft.com/office/drawing/2014/main" id="{354D1FD9-E29F-BD4B-C294-34FC35DAAE26}"/>
              </a:ext>
            </a:extLst>
          </p:cNvPr>
          <p:cNvCxnSpPr>
            <a:cxnSpLocks/>
          </p:cNvCxnSpPr>
          <p:nvPr/>
        </p:nvCxnSpPr>
        <p:spPr>
          <a:xfrm flipV="1">
            <a:off x="6494411" y="3078560"/>
            <a:ext cx="610473" cy="116383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9">
            <a:extLst>
              <a:ext uri="{FF2B5EF4-FFF2-40B4-BE49-F238E27FC236}">
                <a16:creationId xmlns="" xmlns:a16="http://schemas.microsoft.com/office/drawing/2014/main" id="{541B68B5-9605-8CF9-F88E-B7BC5C8860BB}"/>
              </a:ext>
            </a:extLst>
          </p:cNvPr>
          <p:cNvCxnSpPr>
            <a:cxnSpLocks/>
          </p:cNvCxnSpPr>
          <p:nvPr/>
        </p:nvCxnSpPr>
        <p:spPr>
          <a:xfrm>
            <a:off x="6542712" y="3732426"/>
            <a:ext cx="579871" cy="25671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34">
            <a:extLst>
              <a:ext uri="{FF2B5EF4-FFF2-40B4-BE49-F238E27FC236}">
                <a16:creationId xmlns="" xmlns:a16="http://schemas.microsoft.com/office/drawing/2014/main" id="{A8335F86-F8B5-4B49-B026-3CEE56FFD47C}"/>
              </a:ext>
            </a:extLst>
          </p:cNvPr>
          <p:cNvCxnSpPr>
            <a:cxnSpLocks/>
          </p:cNvCxnSpPr>
          <p:nvPr/>
        </p:nvCxnSpPr>
        <p:spPr>
          <a:xfrm>
            <a:off x="6418934" y="4306405"/>
            <a:ext cx="685950" cy="242860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3053</TotalTime>
  <Words>148</Words>
  <Application>Microsoft Office PowerPoint</Application>
  <PresentationFormat>Geniş ekran</PresentationFormat>
  <Paragraphs>15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Sunusu</vt:lpstr>
    </vt:vector>
  </TitlesOfParts>
  <Company>University College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SERVİS</cp:lastModifiedBy>
  <cp:revision>65</cp:revision>
  <dcterms:created xsi:type="dcterms:W3CDTF">2019-06-13T12:30:18Z</dcterms:created>
  <dcterms:modified xsi:type="dcterms:W3CDTF">2025-12-01T14:58:18Z</dcterms:modified>
</cp:coreProperties>
</file>