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5" r:id="rId3"/>
    <p:sldId id="280" r:id="rId4"/>
    <p:sldId id="261" r:id="rId5"/>
    <p:sldId id="284" r:id="rId6"/>
    <p:sldId id="268" r:id="rId7"/>
    <p:sldId id="259" r:id="rId8"/>
    <p:sldId id="281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Marie" initials="BM" lastIdx="3" clrIdx="0">
    <p:extLst>
      <p:ext uri="{19B8F6BF-5375-455C-9EA6-DF929625EA0E}">
        <p15:presenceInfo xmlns:p15="http://schemas.microsoft.com/office/powerpoint/2012/main" userId="Benjamin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/>
    <p:restoredTop sz="95680"/>
  </p:normalViewPr>
  <p:slideViewPr>
    <p:cSldViewPr snapToGrid="0" snapToObjects="1">
      <p:cViewPr varScale="1">
        <p:scale>
          <a:sx n="123" d="100"/>
          <a:sy n="123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0DB08-90CD-714E-87B9-05626E41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1210B0-2B51-5442-BE02-DDF3E9BF9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C80F41-0270-2348-9001-09969F1F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B351CD-1954-A649-A43B-254EE29D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9DD60-C981-6049-957E-915D948E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B5163-3AF8-464A-BA44-D2970CC4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69EAA2-AE01-434F-8C32-216A04C8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2FC77-141F-BF4D-9254-239A1AFC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DEE20-7DB1-9248-9321-9A76D36B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99A270-5C20-8C47-ACA2-D3F6D825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3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93133D-BB5F-244D-B1F1-839D02D53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692282-2ECD-524E-A344-E403E315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6140A-D4DC-514B-A320-CCBEDBAA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D526A-6267-9C49-A052-CF98228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9267D-7603-2C4D-8B79-2B9CE748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73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9AB26-05AF-E34B-81F2-915ADB3E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1663C-9646-A54B-B74C-14E5C6015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B7AF3-D39F-014F-AADB-6395963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FC374-CBFA-924B-828D-4E20E0D7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7C84B-E8C6-C945-B625-3E5FC623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59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013FCB-E971-8644-B45C-7CAD0AE2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BFE1DE-567C-1041-A756-760C7F69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C6EFF-F361-9C4E-98BA-9FC1C670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A1B928-FBA9-8247-9BE0-EC1CC9B1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27B83-8173-5945-920D-D7EB7309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66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017CC-C46B-274E-9850-CA02B03B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67D71-2455-CF4E-BF17-AD62728D3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0C015C-6F3E-9245-9777-9FDDAFB9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165E30-DA7C-0C4A-A520-B5D37E54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F72B62-24B6-EB45-8E34-127191FD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080EAA-6066-B140-A997-27BCA67C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25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7F3CA-C51B-C949-85AA-DF9E9B57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0C78D-FE7A-E24E-AF42-14D8CAA33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EDDE2A-33DF-DD49-ABCC-133A2C52E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C4CED7-438C-0441-A4F6-312073CDA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1971605-C3AE-B848-9703-EDA6D49BE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E81343-BBDA-E44B-9A48-50A546D7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0C9381-5212-DE4D-83D4-8C7D6541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234674-59FB-404E-9692-9A16A945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E14EA1-D73F-3348-9EE0-17B114313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BFA368-3490-1341-950E-9677815F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084DBD-E517-4C4E-B871-3C7A6D6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12B76C-6AC8-6C4B-A3CF-A9D4028D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A27247-AB1B-724A-8A0B-E8433B5E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5D4457-3E6E-B448-974F-D3FB2335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A31CE9-640C-9549-BBD7-86B61EB4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1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36CDF-88CE-6743-88F1-256DED45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0D9F06-3F14-A048-A621-5E6FF9DBB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1F1149-9D5D-C744-A283-E1BBF9412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DDB0FD-7AA4-3440-BBBC-E28FD999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D6C542-534F-894A-9F91-19D1D539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B207DE-9B03-B640-8102-DE3F1BE7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57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748338-B983-0341-8BBE-E8353BF9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AE42DC-7834-D746-ADCB-29B1071D0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B6E938-7191-EF42-B8C5-52AB4EE70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692DC-0C08-5541-8C20-4CE2750A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AA28B2-A78A-ED4D-B758-77D1DEA6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AB2CF9-DBB8-474C-86C7-5A016DB4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ADDCC9-A4A5-E74E-A7AF-E8599D4B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9C77C1-CA57-6447-8CC7-5D8BF858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C963F-E028-0247-A3B2-B5E5768C1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8E4B-2E3B-8848-9B9B-6E865B135A12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3D9EA-7C13-2B42-9114-322A991E0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3BF7A-BC74-B448-ACE0-C3F363DC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D77C-F7CD-7F4D-858E-AC25A9CE0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69BD97D-7031-3040-BC63-437E40E5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0"/>
          <a:stretch/>
        </p:blipFill>
        <p:spPr bwMode="auto">
          <a:xfrm>
            <a:off x="287187" y="526415"/>
            <a:ext cx="4502810" cy="5561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51C58A-FF15-9B4D-BA28-1AFEA03B3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4" b="7682"/>
          <a:stretch/>
        </p:blipFill>
        <p:spPr bwMode="auto">
          <a:xfrm>
            <a:off x="4558384" y="1308455"/>
            <a:ext cx="4594860" cy="310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Une image contenant texte, capture d’écran, reçu, Parallèle&#10;&#10;Description générée automatiquement">
            <a:extLst>
              <a:ext uri="{FF2B5EF4-FFF2-40B4-BE49-F238E27FC236}">
                <a16:creationId xmlns:a16="http://schemas.microsoft.com/office/drawing/2014/main" id="{09A35F3B-F6DB-8147-B703-D6AD583E3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 b="32137"/>
          <a:stretch/>
        </p:blipFill>
        <p:spPr bwMode="auto">
          <a:xfrm>
            <a:off x="4470691" y="1571479"/>
            <a:ext cx="4097923" cy="35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Une image contenant texte, capture d’écran, reçu, Parallèle&#10;&#10;Description générée automatiquement">
            <a:extLst>
              <a:ext uri="{FF2B5EF4-FFF2-40B4-BE49-F238E27FC236}">
                <a16:creationId xmlns:a16="http://schemas.microsoft.com/office/drawing/2014/main" id="{B66FDA61-9E68-484A-AB35-1F72956FA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6" r="28583" b="17005"/>
          <a:stretch/>
        </p:blipFill>
        <p:spPr bwMode="auto">
          <a:xfrm>
            <a:off x="8291463" y="1308455"/>
            <a:ext cx="3082013" cy="369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F44C1E8-D99F-1D42-BA5E-64293E7560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5928" r="9542" b="39584"/>
          <a:stretch/>
        </p:blipFill>
        <p:spPr bwMode="auto">
          <a:xfrm>
            <a:off x="8291463" y="1742221"/>
            <a:ext cx="3778617" cy="344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D73D498-D3DA-5DF7-947E-A64378D2323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S1. </a:t>
            </a:r>
            <a:r>
              <a:rPr lang="fr-FR" dirty="0"/>
              <a:t>« Spirulina » medium</a:t>
            </a:r>
          </a:p>
        </p:txBody>
      </p:sp>
    </p:spTree>
    <p:extLst>
      <p:ext uri="{BB962C8B-B14F-4D97-AF65-F5344CB8AC3E}">
        <p14:creationId xmlns:p14="http://schemas.microsoft.com/office/powerpoint/2010/main" val="293972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B9FD77F-6EF2-D547-B638-1A6BA0384552}"/>
              </a:ext>
            </a:extLst>
          </p:cNvPr>
          <p:cNvSpPr txBox="1"/>
          <p:nvPr/>
        </p:nvSpPr>
        <p:spPr>
          <a:xfrm>
            <a:off x="1842158" y="646331"/>
            <a:ext cx="5531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					B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fr-FR" sz="2800" b="1" dirty="0"/>
          </a:p>
          <a:p>
            <a:endParaRPr lang="fr-FR" sz="2400" b="1" dirty="0"/>
          </a:p>
          <a:p>
            <a:endParaRPr lang="fr-FR" sz="2400" b="1" dirty="0"/>
          </a:p>
          <a:p>
            <a:endParaRPr lang="fr-FR" sz="2800" b="1" dirty="0"/>
          </a:p>
          <a:p>
            <a:endParaRPr lang="fr-FR" sz="2400" b="1" dirty="0"/>
          </a:p>
          <a:p>
            <a:r>
              <a:rPr lang="fr-FR" sz="2800" b="1" dirty="0"/>
              <a:t>C					D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8A6AD9A-08A0-7C06-3103-7FE93B7D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571" y="685159"/>
            <a:ext cx="4084678" cy="282860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381F949-0477-93A5-F342-EB6E1EC0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491" y="3896419"/>
            <a:ext cx="4358356" cy="296158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514A5426-F45B-96B7-CB64-280733F85B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3344" y="685159"/>
            <a:ext cx="4125958" cy="291567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14F45BFD-B8CE-B3D9-D5CC-99015AF52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2571" y="3777154"/>
            <a:ext cx="4217087" cy="296158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EC3B944-9CA5-E854-30A5-464989C11961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S2. </a:t>
            </a:r>
            <a:r>
              <a:rPr lang="fr-FR" dirty="0" err="1"/>
              <a:t>Ranking</a:t>
            </a:r>
            <a:r>
              <a:rPr lang="fr-FR" dirty="0"/>
              <a:t> classification of the 85 Limnospira </a:t>
            </a:r>
            <a:r>
              <a:rPr lang="fr-FR" dirty="0" err="1"/>
              <a:t>strains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 for </a:t>
            </a:r>
            <a:r>
              <a:rPr lang="fr-FR" dirty="0" err="1"/>
              <a:t>their</a:t>
            </a:r>
            <a:r>
              <a:rPr lang="fr-FR" dirty="0"/>
              <a:t> production of PBP (A) , </a:t>
            </a:r>
            <a:r>
              <a:rPr lang="fr-FR" dirty="0" err="1"/>
              <a:t>carotenoids</a:t>
            </a:r>
            <a:r>
              <a:rPr lang="fr-FR" dirty="0"/>
              <a:t> (B), PUFA (C) and </a:t>
            </a:r>
            <a:r>
              <a:rPr lang="fr-FR" dirty="0" err="1"/>
              <a:t>other</a:t>
            </a:r>
            <a:r>
              <a:rPr lang="fr-FR" dirty="0"/>
              <a:t> metabolites of </a:t>
            </a:r>
            <a:r>
              <a:rPr lang="fr-FR" dirty="0" err="1"/>
              <a:t>interest</a:t>
            </a:r>
            <a:r>
              <a:rPr lang="fr-FR" dirty="0"/>
              <a:t> (D).</a:t>
            </a:r>
          </a:p>
        </p:txBody>
      </p:sp>
    </p:spTree>
    <p:extLst>
      <p:ext uri="{BB962C8B-B14F-4D97-AF65-F5344CB8AC3E}">
        <p14:creationId xmlns:p14="http://schemas.microsoft.com/office/powerpoint/2010/main" val="361414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0C3EF8-C0AE-0C49-8C65-3C106604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" t="1455" r="1853" b="20370"/>
          <a:stretch/>
        </p:blipFill>
        <p:spPr bwMode="auto">
          <a:xfrm>
            <a:off x="2490600" y="1376441"/>
            <a:ext cx="7210799" cy="4105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1C2FEE-DDE2-974E-8118-09B343CBFB0B}"/>
              </a:ext>
            </a:extLst>
          </p:cNvPr>
          <p:cNvSpPr txBox="1"/>
          <p:nvPr/>
        </p:nvSpPr>
        <p:spPr>
          <a:xfrm>
            <a:off x="4040681" y="1509858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1242.20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852BA5-147D-E742-8E96-763F00604D8A}"/>
              </a:ext>
            </a:extLst>
          </p:cNvPr>
          <p:cNvSpPr txBox="1"/>
          <p:nvPr/>
        </p:nvSpPr>
        <p:spPr>
          <a:xfrm>
            <a:off x="4040681" y="3102853"/>
            <a:ext cx="76944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9D2B69-F973-274E-B9FB-ED4D9BF8C94D}"/>
              </a:ext>
            </a:extLst>
          </p:cNvPr>
          <p:cNvSpPr txBox="1"/>
          <p:nvPr/>
        </p:nvSpPr>
        <p:spPr>
          <a:xfrm rot="16200000">
            <a:off x="1450899" y="2251822"/>
            <a:ext cx="883255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                       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85C7FD-0348-9342-B459-82B227A29D7A}"/>
              </a:ext>
            </a:extLst>
          </p:cNvPr>
          <p:cNvSpPr txBox="1"/>
          <p:nvPr/>
        </p:nvSpPr>
        <p:spPr>
          <a:xfrm>
            <a:off x="7679231" y="1509858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1243.20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ABDA69-777F-7141-93D2-FE1E842973B6}"/>
              </a:ext>
            </a:extLst>
          </p:cNvPr>
          <p:cNvSpPr txBox="1"/>
          <p:nvPr/>
        </p:nvSpPr>
        <p:spPr>
          <a:xfrm>
            <a:off x="7679231" y="3102853"/>
            <a:ext cx="76944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4D581-2214-5B43-A4AF-D3018337EF4F}"/>
              </a:ext>
            </a:extLst>
          </p:cNvPr>
          <p:cNvSpPr txBox="1"/>
          <p:nvPr/>
        </p:nvSpPr>
        <p:spPr>
          <a:xfrm>
            <a:off x="4043931" y="3593565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1246.20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11A3B9-20DB-424E-89B2-D4BD3BD4517B}"/>
              </a:ext>
            </a:extLst>
          </p:cNvPr>
          <p:cNvSpPr txBox="1"/>
          <p:nvPr/>
        </p:nvSpPr>
        <p:spPr>
          <a:xfrm>
            <a:off x="4043931" y="5186560"/>
            <a:ext cx="76944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21ACC2-C443-E245-AFC0-0269CBFDD279}"/>
              </a:ext>
            </a:extLst>
          </p:cNvPr>
          <p:cNvSpPr txBox="1"/>
          <p:nvPr/>
        </p:nvSpPr>
        <p:spPr>
          <a:xfrm>
            <a:off x="7703040" y="3595151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1248.20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D5EAB5-7F8E-C34D-883A-C5D5AF6386B4}"/>
              </a:ext>
            </a:extLst>
          </p:cNvPr>
          <p:cNvSpPr txBox="1"/>
          <p:nvPr/>
        </p:nvSpPr>
        <p:spPr>
          <a:xfrm>
            <a:off x="7703040" y="5188146"/>
            <a:ext cx="769441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7E8F8A-4748-0416-00FA-BA78BFAC984A}"/>
              </a:ext>
            </a:extLst>
          </p:cNvPr>
          <p:cNvSpPr txBox="1"/>
          <p:nvPr/>
        </p:nvSpPr>
        <p:spPr>
          <a:xfrm>
            <a:off x="1" y="0"/>
            <a:ext cx="1207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S3. 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Absorbance (DO</a:t>
            </a:r>
            <a:r>
              <a:rPr lang="fr-FR" sz="18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750nm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curves of the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L. platensis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PMC 1242.20, PMC 1243.20, PMC 1246.20, et PMC 1248.20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strains under white (gray color) or red-light (red) conditions. Asynchronous replicates are illustrated by dot-lines. *: significative difference between the two light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(p&lt;0.05; MWW test).</a:t>
            </a:r>
            <a:endParaRPr lang="fr-FR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32F82A-9A8F-7040-B96D-683499C4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2" t="1455" r="1853" b="20239"/>
          <a:stretch/>
        </p:blipFill>
        <p:spPr bwMode="auto">
          <a:xfrm>
            <a:off x="2445959" y="1347311"/>
            <a:ext cx="7300081" cy="416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4F6317-14E7-F940-BBBF-ED914B2AE7A4}"/>
              </a:ext>
            </a:extLst>
          </p:cNvPr>
          <p:cNvSpPr txBox="1"/>
          <p:nvPr/>
        </p:nvSpPr>
        <p:spPr>
          <a:xfrm>
            <a:off x="4014436" y="1482899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 PMC 1242.20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AFAB47-3D5D-5149-9132-B6D29C235D88}"/>
              </a:ext>
            </a:extLst>
          </p:cNvPr>
          <p:cNvSpPr txBox="1"/>
          <p:nvPr/>
        </p:nvSpPr>
        <p:spPr>
          <a:xfrm>
            <a:off x="4024055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B2D0BA-50EC-464D-8D5E-1E1A63619771}"/>
              </a:ext>
            </a:extLst>
          </p:cNvPr>
          <p:cNvSpPr txBox="1"/>
          <p:nvPr/>
        </p:nvSpPr>
        <p:spPr>
          <a:xfrm>
            <a:off x="7679231" y="1481282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1243.20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03C626-A15F-9643-8FEA-576D12DCBB50}"/>
              </a:ext>
            </a:extLst>
          </p:cNvPr>
          <p:cNvSpPr txBox="1"/>
          <p:nvPr/>
        </p:nvSpPr>
        <p:spPr>
          <a:xfrm>
            <a:off x="7679231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B4C951-90C8-2C4C-98E3-850F3CC419FE}"/>
              </a:ext>
            </a:extLst>
          </p:cNvPr>
          <p:cNvSpPr txBox="1"/>
          <p:nvPr/>
        </p:nvSpPr>
        <p:spPr>
          <a:xfrm>
            <a:off x="4014436" y="3601256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1246.20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BEC597-8ED8-3849-BE09-B1A2CEB06CF1}"/>
              </a:ext>
            </a:extLst>
          </p:cNvPr>
          <p:cNvSpPr txBox="1"/>
          <p:nvPr/>
        </p:nvSpPr>
        <p:spPr>
          <a:xfrm>
            <a:off x="4024054" y="5159569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B845F8-AFF2-5844-9908-D910BBC25EA3}"/>
              </a:ext>
            </a:extLst>
          </p:cNvPr>
          <p:cNvSpPr txBox="1"/>
          <p:nvPr/>
        </p:nvSpPr>
        <p:spPr>
          <a:xfrm>
            <a:off x="7703040" y="5159570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03D369-2409-A944-84D8-7420A9749A6B}"/>
              </a:ext>
            </a:extLst>
          </p:cNvPr>
          <p:cNvSpPr txBox="1"/>
          <p:nvPr/>
        </p:nvSpPr>
        <p:spPr>
          <a:xfrm>
            <a:off x="7703040" y="3595151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1248.20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629E0D-952D-2340-8C4D-029D55AB1E7A}"/>
              </a:ext>
            </a:extLst>
          </p:cNvPr>
          <p:cNvSpPr txBox="1"/>
          <p:nvPr/>
        </p:nvSpPr>
        <p:spPr>
          <a:xfrm rot="16200000">
            <a:off x="2293757" y="2485158"/>
            <a:ext cx="81113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Phycobiliproteins</a:t>
            </a:r>
            <a:endParaRPr lang="fr-FR" sz="9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81EBF18-E766-424D-985E-08B317EE30D7}"/>
              </a:ext>
            </a:extLst>
          </p:cNvPr>
          <p:cNvSpPr txBox="1"/>
          <p:nvPr/>
        </p:nvSpPr>
        <p:spPr>
          <a:xfrm rot="16200000">
            <a:off x="6012317" y="2479244"/>
            <a:ext cx="81113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Phycobiliproteins</a:t>
            </a:r>
            <a:endParaRPr lang="fr-FR" sz="9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6208F6-7716-034B-B2D9-C493AF4F83B8}"/>
              </a:ext>
            </a:extLst>
          </p:cNvPr>
          <p:cNvSpPr txBox="1"/>
          <p:nvPr/>
        </p:nvSpPr>
        <p:spPr>
          <a:xfrm rot="16200000">
            <a:off x="6015543" y="4597604"/>
            <a:ext cx="81113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Phycobiliproteins</a:t>
            </a:r>
            <a:endParaRPr lang="fr-FR" sz="9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E5A1B8-C46D-3343-8347-6B8F5AF24DA5}"/>
              </a:ext>
            </a:extLst>
          </p:cNvPr>
          <p:cNvSpPr txBox="1"/>
          <p:nvPr/>
        </p:nvSpPr>
        <p:spPr>
          <a:xfrm rot="16200000">
            <a:off x="2293757" y="4612447"/>
            <a:ext cx="811137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Phycobiliproteins</a:t>
            </a:r>
            <a:endParaRPr lang="fr-FR" sz="9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1351E2-BE83-3884-5C91-C14F02D7AE12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S4. 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Phycobiliprotein production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curves (mg g</a:t>
            </a:r>
            <a:r>
              <a:rPr lang="en-US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DW) of the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L. platensis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PMC 1242.20, PMC 1243.20, PMC 1246.20, et PMC 1248.20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strains under white (gray color) or red-light (red) conditions. Asynchronous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replicats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 illustrated by dot-lines. *: significative difference between the two light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(p&lt;0.05; MWW test).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4222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A5FD266-57C4-9847-B0A7-3940E3036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t="1587" r="1761" b="19709"/>
          <a:stretch/>
        </p:blipFill>
        <p:spPr bwMode="auto">
          <a:xfrm>
            <a:off x="2480310" y="1350681"/>
            <a:ext cx="7231380" cy="415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EDA101-2564-164D-B9E3-379B6761C47D}"/>
              </a:ext>
            </a:extLst>
          </p:cNvPr>
          <p:cNvSpPr txBox="1"/>
          <p:nvPr/>
        </p:nvSpPr>
        <p:spPr>
          <a:xfrm>
            <a:off x="4014436" y="1482899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 PMC 1242.20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68CB57-B8D2-2F4F-A73E-968CA68C55BC}"/>
              </a:ext>
            </a:extLst>
          </p:cNvPr>
          <p:cNvSpPr txBox="1"/>
          <p:nvPr/>
        </p:nvSpPr>
        <p:spPr>
          <a:xfrm>
            <a:off x="4024055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36B8BE-6470-F043-8563-9095215BE16C}"/>
              </a:ext>
            </a:extLst>
          </p:cNvPr>
          <p:cNvSpPr txBox="1"/>
          <p:nvPr/>
        </p:nvSpPr>
        <p:spPr>
          <a:xfrm>
            <a:off x="7679231" y="1481282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1243.20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0703F97-FDC4-BC48-B32A-B766361C1193}"/>
              </a:ext>
            </a:extLst>
          </p:cNvPr>
          <p:cNvSpPr txBox="1"/>
          <p:nvPr/>
        </p:nvSpPr>
        <p:spPr>
          <a:xfrm>
            <a:off x="7679231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FD9F62-5DD2-5A47-8930-8B98D3EB5DA9}"/>
              </a:ext>
            </a:extLst>
          </p:cNvPr>
          <p:cNvSpPr txBox="1"/>
          <p:nvPr/>
        </p:nvSpPr>
        <p:spPr>
          <a:xfrm>
            <a:off x="4014436" y="3601256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1246.20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92AAD9-680E-DB49-B998-7F869E8F75A8}"/>
              </a:ext>
            </a:extLst>
          </p:cNvPr>
          <p:cNvSpPr txBox="1"/>
          <p:nvPr/>
        </p:nvSpPr>
        <p:spPr>
          <a:xfrm>
            <a:off x="4024054" y="5159569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5F10DB2-F965-C94D-8ED5-50B74A63F992}"/>
              </a:ext>
            </a:extLst>
          </p:cNvPr>
          <p:cNvSpPr txBox="1"/>
          <p:nvPr/>
        </p:nvSpPr>
        <p:spPr>
          <a:xfrm>
            <a:off x="7703040" y="5159570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92E712E-93CD-104B-87C4-C306E1D0B4DB}"/>
              </a:ext>
            </a:extLst>
          </p:cNvPr>
          <p:cNvSpPr txBox="1"/>
          <p:nvPr/>
        </p:nvSpPr>
        <p:spPr>
          <a:xfrm>
            <a:off x="7703040" y="3595151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1248.20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040C5C5-3EBB-7B44-8CD6-DBB2D3D300B0}"/>
              </a:ext>
            </a:extLst>
          </p:cNvPr>
          <p:cNvSpPr txBox="1"/>
          <p:nvPr/>
        </p:nvSpPr>
        <p:spPr>
          <a:xfrm rot="16200000">
            <a:off x="6034682" y="4552936"/>
            <a:ext cx="69473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Chlorophyll</a:t>
            </a:r>
            <a:r>
              <a:rPr lang="fr-FR" sz="900" dirty="0"/>
              <a:t> 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E60FB19-344D-AA46-900E-EAA0025FFD5A}"/>
              </a:ext>
            </a:extLst>
          </p:cNvPr>
          <p:cNvSpPr txBox="1"/>
          <p:nvPr/>
        </p:nvSpPr>
        <p:spPr>
          <a:xfrm rot="16200000">
            <a:off x="6046113" y="2464714"/>
            <a:ext cx="69473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Chlorophyll</a:t>
            </a:r>
            <a:r>
              <a:rPr lang="fr-FR" sz="900" dirty="0"/>
              <a:t> 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CE1A192-06C8-4747-8A6D-870B189AB02F}"/>
              </a:ext>
            </a:extLst>
          </p:cNvPr>
          <p:cNvSpPr txBox="1"/>
          <p:nvPr/>
        </p:nvSpPr>
        <p:spPr>
          <a:xfrm rot="16200000">
            <a:off x="2369463" y="4552936"/>
            <a:ext cx="69473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Chlorophyll</a:t>
            </a:r>
            <a:r>
              <a:rPr lang="fr-FR" sz="900" dirty="0"/>
              <a:t> 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20571B-D892-9A43-A999-963B526D74E3}"/>
              </a:ext>
            </a:extLst>
          </p:cNvPr>
          <p:cNvSpPr txBox="1"/>
          <p:nvPr/>
        </p:nvSpPr>
        <p:spPr>
          <a:xfrm rot="16200000">
            <a:off x="2369463" y="2464714"/>
            <a:ext cx="694732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Chlorophyll</a:t>
            </a:r>
            <a:r>
              <a:rPr lang="fr-FR" sz="900" dirty="0"/>
              <a:t> 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7DD63DB-705E-3A34-BC34-29F52462815F}"/>
              </a:ext>
            </a:extLst>
          </p:cNvPr>
          <p:cNvSpPr txBox="1"/>
          <p:nvPr/>
        </p:nvSpPr>
        <p:spPr>
          <a:xfrm>
            <a:off x="1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S5. 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Chlorophyll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production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curves (mg g</a:t>
            </a:r>
            <a:r>
              <a:rPr lang="en-US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DW) of the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L. platensis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PMC 1242.20, PMC 1243.20, PMC 1246.20, et PMC 1248.20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strains under white (gray color) or red-light (red) conditions. Asynchronous replicates are illustrated by dot-lines. *: significative difference between the two light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(p&lt;0.05; MWW test).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2406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E87894-A720-EC41-8BE4-EBCC6BB43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" t="1719" r="1853" b="20106"/>
          <a:stretch/>
        </p:blipFill>
        <p:spPr bwMode="auto">
          <a:xfrm>
            <a:off x="2529188" y="1371623"/>
            <a:ext cx="7213734" cy="4114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C1683AF-9DBD-D54F-A09A-398517B5C730}"/>
              </a:ext>
            </a:extLst>
          </p:cNvPr>
          <p:cNvSpPr txBox="1"/>
          <p:nvPr/>
        </p:nvSpPr>
        <p:spPr>
          <a:xfrm>
            <a:off x="4014436" y="1482899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 PMC 1242.20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35ADDC-AFB0-2041-AE73-7A7E580AE915}"/>
              </a:ext>
            </a:extLst>
          </p:cNvPr>
          <p:cNvSpPr txBox="1"/>
          <p:nvPr/>
        </p:nvSpPr>
        <p:spPr>
          <a:xfrm>
            <a:off x="4024055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306D88-E203-B141-B3CF-EC9E673628AE}"/>
              </a:ext>
            </a:extLst>
          </p:cNvPr>
          <p:cNvSpPr txBox="1"/>
          <p:nvPr/>
        </p:nvSpPr>
        <p:spPr>
          <a:xfrm>
            <a:off x="7679231" y="1481282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1243.20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FAB3AA-69B9-B34E-A87B-97149E969531}"/>
              </a:ext>
            </a:extLst>
          </p:cNvPr>
          <p:cNvSpPr txBox="1"/>
          <p:nvPr/>
        </p:nvSpPr>
        <p:spPr>
          <a:xfrm>
            <a:off x="7679231" y="3074277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B27FE1-39F6-E540-9248-9982599BBBDC}"/>
              </a:ext>
            </a:extLst>
          </p:cNvPr>
          <p:cNvSpPr txBox="1"/>
          <p:nvPr/>
        </p:nvSpPr>
        <p:spPr>
          <a:xfrm>
            <a:off x="4014436" y="3601256"/>
            <a:ext cx="777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1246.20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82020D-69F1-4B42-AFAC-24DA8132CC65}"/>
              </a:ext>
            </a:extLst>
          </p:cNvPr>
          <p:cNvSpPr txBox="1"/>
          <p:nvPr/>
        </p:nvSpPr>
        <p:spPr>
          <a:xfrm>
            <a:off x="4024054" y="5159569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 Day of culture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C9EB9D-E949-424F-A379-4884D2376EDB}"/>
              </a:ext>
            </a:extLst>
          </p:cNvPr>
          <p:cNvSpPr txBox="1"/>
          <p:nvPr/>
        </p:nvSpPr>
        <p:spPr>
          <a:xfrm>
            <a:off x="7703040" y="5159570"/>
            <a:ext cx="799899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50" dirty="0"/>
              <a:t>Day of culture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E30578-631B-0041-A870-0B08B769B294}"/>
              </a:ext>
            </a:extLst>
          </p:cNvPr>
          <p:cNvSpPr txBox="1"/>
          <p:nvPr/>
        </p:nvSpPr>
        <p:spPr>
          <a:xfrm>
            <a:off x="7703040" y="3595151"/>
            <a:ext cx="80951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100" b="1" dirty="0"/>
              <a:t>PMC 1248.20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8E9256-7C7F-F843-ABB8-3545E8499B32}"/>
              </a:ext>
            </a:extLst>
          </p:cNvPr>
          <p:cNvSpPr txBox="1"/>
          <p:nvPr/>
        </p:nvSpPr>
        <p:spPr>
          <a:xfrm rot="16200000">
            <a:off x="2479471" y="2454109"/>
            <a:ext cx="569002" cy="1413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Carotenoids</a:t>
            </a:r>
            <a:endParaRPr lang="fr-FR" sz="9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19A1FE-DA5C-7846-BF16-235E2E652210}"/>
              </a:ext>
            </a:extLst>
          </p:cNvPr>
          <p:cNvSpPr txBox="1"/>
          <p:nvPr/>
        </p:nvSpPr>
        <p:spPr>
          <a:xfrm rot="16200000">
            <a:off x="6152312" y="2454109"/>
            <a:ext cx="569002" cy="1413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Carotenoids</a:t>
            </a:r>
            <a:endParaRPr lang="fr-FR" sz="9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E2550A-6EB3-E845-AF1D-74B5722B2EDE}"/>
              </a:ext>
            </a:extLst>
          </p:cNvPr>
          <p:cNvSpPr txBox="1"/>
          <p:nvPr/>
        </p:nvSpPr>
        <p:spPr>
          <a:xfrm rot="16200000">
            <a:off x="6152313" y="4515319"/>
            <a:ext cx="569002" cy="1413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Carotenoids</a:t>
            </a:r>
            <a:endParaRPr lang="fr-FR" sz="9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836B844-1A4B-9C49-847E-CF9485CF9FFB}"/>
              </a:ext>
            </a:extLst>
          </p:cNvPr>
          <p:cNvSpPr txBox="1"/>
          <p:nvPr/>
        </p:nvSpPr>
        <p:spPr>
          <a:xfrm rot="16200000">
            <a:off x="2490906" y="4572468"/>
            <a:ext cx="569002" cy="1413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900" dirty="0" err="1"/>
              <a:t>Carotenoids</a:t>
            </a:r>
            <a:endParaRPr lang="fr-FR" sz="9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7C3ABB-FF63-5D44-6242-7B8C30B0D389}"/>
              </a:ext>
            </a:extLst>
          </p:cNvPr>
          <p:cNvSpPr txBox="1"/>
          <p:nvPr/>
        </p:nvSpPr>
        <p:spPr>
          <a:xfrm>
            <a:off x="1" y="0"/>
            <a:ext cx="1203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S6. </a:t>
            </a:r>
            <a:r>
              <a:rPr lang="fr-FR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Carotenoids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production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curves (mg g</a:t>
            </a:r>
            <a:r>
              <a:rPr lang="en-US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DW) of the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L. platensis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PMC 1242.20, PMC 1243.20, PMC 1246.20, et PMC 1248.20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strains under white (gray color) or red-light (red) conditions. Asynchronous replicates are illustrated by dot-lines. *: significative difference between the two light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(p&lt;0.05; MWW test).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338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7623E6-390F-5743-B4A6-6F6F232EF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" t="1028" r="15344" b="65509"/>
          <a:stretch/>
        </p:blipFill>
        <p:spPr bwMode="auto">
          <a:xfrm>
            <a:off x="6464730" y="2550271"/>
            <a:ext cx="4777740" cy="272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784F78B-CD7D-1F40-959F-687FBB8B3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" t="1121" r="15211" b="65509"/>
          <a:stretch/>
        </p:blipFill>
        <p:spPr bwMode="auto">
          <a:xfrm>
            <a:off x="877205" y="2538897"/>
            <a:ext cx="4826635" cy="2734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AC25082-1B05-604D-BD33-1F62644B7402}"/>
              </a:ext>
            </a:extLst>
          </p:cNvPr>
          <p:cNvSpPr txBox="1"/>
          <p:nvPr/>
        </p:nvSpPr>
        <p:spPr>
          <a:xfrm>
            <a:off x="538108" y="2545882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						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8B97FB-0477-2C46-A7F6-294D716FADCC}"/>
              </a:ext>
            </a:extLst>
          </p:cNvPr>
          <p:cNvSpPr txBox="1"/>
          <p:nvPr/>
        </p:nvSpPr>
        <p:spPr>
          <a:xfrm rot="16200000">
            <a:off x="704577" y="3866269"/>
            <a:ext cx="1047998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/>
              <a:t>            </a:t>
            </a:r>
            <a:r>
              <a:rPr lang="fr-FR" sz="1050" dirty="0" err="1"/>
              <a:t>Growth</a:t>
            </a:r>
            <a:r>
              <a:rPr lang="fr-FR" sz="1050" dirty="0"/>
              <a:t> rate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622323-1874-0643-88A3-DE1C0997FD8C}"/>
              </a:ext>
            </a:extLst>
          </p:cNvPr>
          <p:cNvSpPr txBox="1"/>
          <p:nvPr/>
        </p:nvSpPr>
        <p:spPr>
          <a:xfrm rot="16200000">
            <a:off x="5711275" y="3665028"/>
            <a:ext cx="1886486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dirty="0"/>
              <a:t>Maximal dry </a:t>
            </a:r>
            <a:r>
              <a:rPr lang="fr-FR" sz="1050" dirty="0" err="1"/>
              <a:t>biomass</a:t>
            </a:r>
            <a:r>
              <a:rPr lang="fr-FR" sz="1050" dirty="0"/>
              <a:t> </a:t>
            </a:r>
            <a:r>
              <a:rPr lang="fr-FR" sz="1050" dirty="0" err="1"/>
              <a:t>productivity</a:t>
            </a:r>
            <a:r>
              <a:rPr lang="fr-FR" sz="1050" dirty="0"/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37A51C-E8BE-0046-9BE7-BA297DABC46D}"/>
              </a:ext>
            </a:extLst>
          </p:cNvPr>
          <p:cNvSpPr txBox="1"/>
          <p:nvPr/>
        </p:nvSpPr>
        <p:spPr>
          <a:xfrm>
            <a:off x="3135579" y="4854586"/>
            <a:ext cx="8957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PMC </a:t>
            </a:r>
            <a:r>
              <a:rPr lang="fr-FR" sz="1200" b="1" dirty="0" err="1"/>
              <a:t>strains</a:t>
            </a:r>
            <a:r>
              <a:rPr lang="fr-FR" sz="1200" b="1" dirty="0"/>
              <a:t>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0CF8FD-0EB0-8F42-8FD1-3F51FB1D6070}"/>
              </a:ext>
            </a:extLst>
          </p:cNvPr>
          <p:cNvSpPr txBox="1"/>
          <p:nvPr/>
        </p:nvSpPr>
        <p:spPr>
          <a:xfrm>
            <a:off x="8732816" y="4854586"/>
            <a:ext cx="8957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PMC </a:t>
            </a:r>
            <a:r>
              <a:rPr lang="fr-FR" sz="1200" b="1" dirty="0" err="1"/>
              <a:t>strains</a:t>
            </a:r>
            <a:r>
              <a:rPr lang="fr-FR" sz="1200" b="1" dirty="0"/>
              <a:t>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3DD3E6-0F55-5BE1-9A51-185C82E8DD75}"/>
              </a:ext>
            </a:extLst>
          </p:cNvPr>
          <p:cNvSpPr txBox="1"/>
          <p:nvPr/>
        </p:nvSpPr>
        <p:spPr>
          <a:xfrm>
            <a:off x="1" y="0"/>
            <a:ext cx="119996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S7.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Production performances of the </a:t>
            </a:r>
            <a:r>
              <a:rPr lang="en-US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L. platensis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strains PMC 1242.20, PMC 1243.20, PMC 1246.20, and PMC 1248.20 strains, regarding maximum growth reached (µ</a:t>
            </a:r>
            <a:r>
              <a:rPr lang="en-US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(A), and </a:t>
            </a:r>
            <a:r>
              <a:rPr lang="en-GB" dirty="0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maximum biomass production rates (</a:t>
            </a:r>
            <a:r>
              <a:rPr lang="en-GB" dirty="0" err="1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PDW</a:t>
            </a:r>
            <a:r>
              <a:rPr lang="en-GB" baseline="-25000" dirty="0" err="1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GB" dirty="0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(B)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Gray: White light, Red: Red light. Significant differences between the two light quality conditions for a given strain are marked with an asterisk (*) (p &lt; 0.05, MWW test), ns = non-significant. Significant differences between all strains under white or red light are indicated by different lowercase and uppercase letters, respectively (p &lt; 0.05, KW test and post-hoc MWW tests).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63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5ABE19-FC07-404F-BF6A-C18EDB9B4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" t="1213" r="14948" b="65510"/>
          <a:stretch/>
        </p:blipFill>
        <p:spPr bwMode="auto">
          <a:xfrm>
            <a:off x="1761564" y="1890459"/>
            <a:ext cx="4301904" cy="24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10D1D2-CEC5-024B-AB85-DA6FF4DDB5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0" t="1215" r="15079" b="65509"/>
          <a:stretch/>
        </p:blipFill>
        <p:spPr bwMode="auto">
          <a:xfrm>
            <a:off x="6728011" y="1890459"/>
            <a:ext cx="4288269" cy="242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EE26F1-7057-0A45-9D89-5E493B6853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t="1121" r="14815" b="65790"/>
          <a:stretch/>
        </p:blipFill>
        <p:spPr bwMode="auto">
          <a:xfrm>
            <a:off x="4160872" y="4296653"/>
            <a:ext cx="4295086" cy="2413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FC0E357-0845-CB4F-A5E4-A1CD6ABBB1F7}"/>
              </a:ext>
            </a:extLst>
          </p:cNvPr>
          <p:cNvSpPr txBox="1"/>
          <p:nvPr/>
        </p:nvSpPr>
        <p:spPr>
          <a:xfrm>
            <a:off x="1358378" y="1890459"/>
            <a:ext cx="5493812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					      B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fr-FR" sz="2400" b="1" dirty="0"/>
          </a:p>
          <a:p>
            <a:endParaRPr lang="fr-FR" sz="2400" b="1" dirty="0"/>
          </a:p>
          <a:p>
            <a:endParaRPr lang="fr-FR" sz="2800" b="1" dirty="0"/>
          </a:p>
          <a:p>
            <a:r>
              <a:rPr lang="fr-FR" sz="2800" b="1" dirty="0"/>
              <a:t>		        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2375EC-3E96-174F-8A2F-4F22D697E8FF}"/>
              </a:ext>
            </a:extLst>
          </p:cNvPr>
          <p:cNvSpPr txBox="1"/>
          <p:nvPr/>
        </p:nvSpPr>
        <p:spPr>
          <a:xfrm>
            <a:off x="3828306" y="3951588"/>
            <a:ext cx="8957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PMC </a:t>
            </a:r>
            <a:r>
              <a:rPr lang="fr-FR" sz="1200" b="1" dirty="0" err="1"/>
              <a:t>strains</a:t>
            </a:r>
            <a:r>
              <a:rPr lang="fr-FR" sz="1200" b="1" dirty="0"/>
              <a:t>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2FD6F4-05DF-6C4A-A469-46101021EED1}"/>
              </a:ext>
            </a:extLst>
          </p:cNvPr>
          <p:cNvSpPr txBox="1"/>
          <p:nvPr/>
        </p:nvSpPr>
        <p:spPr>
          <a:xfrm>
            <a:off x="8720941" y="3951588"/>
            <a:ext cx="8957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PMC </a:t>
            </a:r>
            <a:r>
              <a:rPr lang="fr-FR" sz="1200" b="1" dirty="0" err="1"/>
              <a:t>strains</a:t>
            </a:r>
            <a:r>
              <a:rPr lang="fr-FR" sz="1200" b="1" dirty="0"/>
              <a:t>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0386A0-598C-6847-820F-38DB1C2AF12C}"/>
              </a:ext>
            </a:extLst>
          </p:cNvPr>
          <p:cNvSpPr txBox="1"/>
          <p:nvPr/>
        </p:nvSpPr>
        <p:spPr>
          <a:xfrm>
            <a:off x="6167746" y="6380565"/>
            <a:ext cx="89575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PMC </a:t>
            </a:r>
            <a:r>
              <a:rPr lang="fr-FR" sz="1200" b="1" dirty="0" err="1"/>
              <a:t>strains</a:t>
            </a:r>
            <a:r>
              <a:rPr lang="fr-FR" sz="1200" b="1" dirty="0"/>
              <a:t>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6A04B3-8CF3-E547-AAAB-122F7BC623C2}"/>
              </a:ext>
            </a:extLst>
          </p:cNvPr>
          <p:cNvSpPr txBox="1"/>
          <p:nvPr/>
        </p:nvSpPr>
        <p:spPr>
          <a:xfrm rot="16200000">
            <a:off x="5916584" y="2914687"/>
            <a:ext cx="195574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/>
              <a:t>       Maximal PBP concentration   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4B7595D-5470-7948-B81B-E15720370796}"/>
              </a:ext>
            </a:extLst>
          </p:cNvPr>
          <p:cNvSpPr txBox="1"/>
          <p:nvPr/>
        </p:nvSpPr>
        <p:spPr>
          <a:xfrm rot="16200000">
            <a:off x="1000051" y="2839919"/>
            <a:ext cx="1871327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/>
              <a:t>       Maximal PBP </a:t>
            </a:r>
            <a:r>
              <a:rPr lang="fr-FR" sz="1000" dirty="0" err="1"/>
              <a:t>peoductivity</a:t>
            </a:r>
            <a:r>
              <a:rPr lang="fr-FR" sz="1000" dirty="0"/>
              <a:t>    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0C1A9FB-AFEA-354D-8EFB-9E5058676AF2}"/>
              </a:ext>
            </a:extLst>
          </p:cNvPr>
          <p:cNvSpPr txBox="1"/>
          <p:nvPr/>
        </p:nvSpPr>
        <p:spPr>
          <a:xfrm rot="16200000">
            <a:off x="3262270" y="5377652"/>
            <a:ext cx="210814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/>
              <a:t>       Maximal </a:t>
            </a:r>
            <a:r>
              <a:rPr lang="fr-FR" sz="1000" dirty="0" err="1"/>
              <a:t>chlorophyll</a:t>
            </a:r>
            <a:r>
              <a:rPr lang="fr-FR" sz="1000" dirty="0"/>
              <a:t> a </a:t>
            </a:r>
            <a:r>
              <a:rPr lang="fr-FR" sz="1000" dirty="0" err="1"/>
              <a:t>peoductivity</a:t>
            </a:r>
            <a:r>
              <a:rPr lang="fr-FR" sz="1000" dirty="0"/>
              <a:t>    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2E68B3-224E-A14E-BD2B-4BF758A1AB55}"/>
              </a:ext>
            </a:extLst>
          </p:cNvPr>
          <p:cNvSpPr txBox="1"/>
          <p:nvPr/>
        </p:nvSpPr>
        <p:spPr>
          <a:xfrm>
            <a:off x="1" y="0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S8.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Production performances of the </a:t>
            </a:r>
            <a:r>
              <a:rPr lang="en-US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L. platensis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strains PMC 1242.20, PMC 1243.20, PMC 1246.20, and PMC 1248.20 strains, regarding maximum concentrations of phycobiliproteins per unit of biomass (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PBPmax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expressed in mg.g</a:t>
            </a:r>
            <a:r>
              <a:rPr lang="en-US" sz="1800" baseline="30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dw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(A), </a:t>
            </a:r>
            <a:r>
              <a:rPr lang="fr-F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 in mg.L-1 of culture </a:t>
            </a:r>
            <a:r>
              <a:rPr lang="en-GB" sz="1800" dirty="0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(B), and maximum chlorophyll a production rates per unit volume (</a:t>
            </a:r>
            <a:r>
              <a:rPr lang="en-GB" sz="1800" dirty="0" err="1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PChl</a:t>
            </a:r>
            <a:r>
              <a:rPr lang="en-GB" sz="1800" dirty="0">
                <a:solidFill>
                  <a:srgbClr val="13131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max) (C)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Gray: White light, Red: Red light. Significant differences between the two light quality conditions for a given strain are marked with an asterisk (*) (p &lt; 0.05, MWW test), ns = non-significant. Significant differences between all strains under white or red light are indicated by different lowercase and uppercase letters, respectively (p &lt; 0.05, KW test and post-hoc MWW tests).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7021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512DC2-CF11-8F4F-AB5C-B1642A5AA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0" t="33514" r="12302" b="34241"/>
          <a:stretch/>
        </p:blipFill>
        <p:spPr bwMode="auto">
          <a:xfrm>
            <a:off x="4038952" y="2102210"/>
            <a:ext cx="4038952" cy="2423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EF8E80-8E58-9F4A-98BC-3A52A1BEB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0" r="12302" b="66488"/>
          <a:stretch/>
        </p:blipFill>
        <p:spPr bwMode="auto">
          <a:xfrm>
            <a:off x="0" y="2007034"/>
            <a:ext cx="4038952" cy="2518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6394640-16F6-0A42-8AB5-D0A98A9C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0" t="65190" r="12302"/>
          <a:stretch/>
        </p:blipFill>
        <p:spPr bwMode="auto">
          <a:xfrm>
            <a:off x="8077904" y="2004688"/>
            <a:ext cx="4038952" cy="2615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F04B82-79E4-6B48-9BF1-1B1832788383}"/>
              </a:ext>
            </a:extLst>
          </p:cNvPr>
          <p:cNvSpPr txBox="1"/>
          <p:nvPr/>
        </p:nvSpPr>
        <p:spPr>
          <a:xfrm>
            <a:off x="1265802" y="2061139"/>
            <a:ext cx="150734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White and </a:t>
            </a:r>
            <a:r>
              <a:rPr lang="fr-FR" sz="1050" b="1" dirty="0" err="1"/>
              <a:t>red</a:t>
            </a:r>
            <a:r>
              <a:rPr lang="fr-FR" sz="1050" b="1" dirty="0"/>
              <a:t> light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D61D86-86F2-3B41-835A-20A06E38F648}"/>
              </a:ext>
            </a:extLst>
          </p:cNvPr>
          <p:cNvSpPr txBox="1"/>
          <p:nvPr/>
        </p:nvSpPr>
        <p:spPr>
          <a:xfrm>
            <a:off x="5526575" y="2061139"/>
            <a:ext cx="150734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White light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01C0D3-2D04-F445-BC92-3204CFFB9A82}"/>
              </a:ext>
            </a:extLst>
          </p:cNvPr>
          <p:cNvSpPr txBox="1"/>
          <p:nvPr/>
        </p:nvSpPr>
        <p:spPr>
          <a:xfrm>
            <a:off x="9565527" y="2075269"/>
            <a:ext cx="150734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</a:t>
            </a:r>
            <a:r>
              <a:rPr lang="fr-FR" sz="1050" b="1" dirty="0" err="1"/>
              <a:t>Red</a:t>
            </a:r>
            <a:r>
              <a:rPr lang="fr-FR" sz="1050" b="1" dirty="0"/>
              <a:t> light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767602-46C2-3742-A296-07BE3028F8D9}"/>
              </a:ext>
            </a:extLst>
          </p:cNvPr>
          <p:cNvSpPr txBox="1"/>
          <p:nvPr/>
        </p:nvSpPr>
        <p:spPr>
          <a:xfrm>
            <a:off x="2773151" y="2276827"/>
            <a:ext cx="65998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              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AD9F48-1FAA-C240-A6ED-350576AD651E}"/>
              </a:ext>
            </a:extLst>
          </p:cNvPr>
          <p:cNvSpPr txBox="1"/>
          <p:nvPr/>
        </p:nvSpPr>
        <p:spPr>
          <a:xfrm>
            <a:off x="6895934" y="2553917"/>
            <a:ext cx="65998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             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BE23F9-AD67-4D43-8AF6-9B6920A32BF4}"/>
              </a:ext>
            </a:extLst>
          </p:cNvPr>
          <p:cNvSpPr txBox="1"/>
          <p:nvPr/>
        </p:nvSpPr>
        <p:spPr>
          <a:xfrm>
            <a:off x="10919569" y="2553917"/>
            <a:ext cx="65998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FB31A8-0819-364B-9517-0F85FF32BCC5}"/>
              </a:ext>
            </a:extLst>
          </p:cNvPr>
          <p:cNvSpPr txBox="1"/>
          <p:nvPr/>
        </p:nvSpPr>
        <p:spPr>
          <a:xfrm>
            <a:off x="2112862" y="2304520"/>
            <a:ext cx="166874" cy="5104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endParaRPr lang="fr-FR" sz="400" dirty="0"/>
          </a:p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endParaRPr lang="fr-FR" sz="400" dirty="0"/>
          </a:p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r>
              <a:rPr lang="fr-FR" sz="400" dirty="0"/>
              <a:t>      </a:t>
            </a:r>
          </a:p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r>
              <a:rPr lang="fr-FR" sz="400" dirty="0"/>
              <a:t>   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E6CAA0-EE1C-CC44-A2CB-C572B4957DB2}"/>
              </a:ext>
            </a:extLst>
          </p:cNvPr>
          <p:cNvSpPr txBox="1"/>
          <p:nvPr/>
        </p:nvSpPr>
        <p:spPr>
          <a:xfrm>
            <a:off x="6127246" y="2317898"/>
            <a:ext cx="166874" cy="2539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/>
              <a:t>White</a:t>
            </a:r>
          </a:p>
          <a:p>
            <a:pPr>
              <a:lnSpc>
                <a:spcPts val="500"/>
              </a:lnSpc>
            </a:pPr>
            <a:r>
              <a:rPr lang="fr-FR" sz="400" dirty="0"/>
              <a:t>White   </a:t>
            </a:r>
          </a:p>
          <a:p>
            <a:pPr>
              <a:lnSpc>
                <a:spcPts val="500"/>
              </a:lnSpc>
            </a:pPr>
            <a:r>
              <a:rPr lang="fr-FR" sz="400" dirty="0"/>
              <a:t>White    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3533E7-4976-AB49-B054-A163CA4D0CCC}"/>
              </a:ext>
            </a:extLst>
          </p:cNvPr>
          <p:cNvSpPr txBox="1"/>
          <p:nvPr/>
        </p:nvSpPr>
        <p:spPr>
          <a:xfrm>
            <a:off x="10167613" y="4055950"/>
            <a:ext cx="172521" cy="2539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r>
              <a:rPr lang="fr-FR" sz="400" dirty="0"/>
              <a:t>   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endParaRPr lang="fr-FR" sz="400" dirty="0"/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r>
              <a:rPr lang="fr-FR" sz="400" dirty="0"/>
              <a:t>      </a:t>
            </a:r>
          </a:p>
          <a:p>
            <a:pPr>
              <a:lnSpc>
                <a:spcPts val="500"/>
              </a:lnSpc>
            </a:pPr>
            <a:r>
              <a:rPr lang="fr-FR" sz="400" dirty="0" err="1"/>
              <a:t>Red</a:t>
            </a:r>
            <a:r>
              <a:rPr lang="fr-FR" sz="400" dirty="0"/>
              <a:t>    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9E8A14-165B-234F-A250-B75B0C3B20B8}"/>
              </a:ext>
            </a:extLst>
          </p:cNvPr>
          <p:cNvSpPr txBox="1"/>
          <p:nvPr/>
        </p:nvSpPr>
        <p:spPr>
          <a:xfrm>
            <a:off x="1181970" y="2287933"/>
            <a:ext cx="24748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/>
              <a:t>PCA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B8D2D8-70F6-2348-80F7-AA3DCEE5E0A9}"/>
              </a:ext>
            </a:extLst>
          </p:cNvPr>
          <p:cNvSpPr txBox="1"/>
          <p:nvPr/>
        </p:nvSpPr>
        <p:spPr>
          <a:xfrm>
            <a:off x="5219953" y="2304520"/>
            <a:ext cx="24748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/>
              <a:t>PCA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A44E06-7D77-614B-9EBA-66EFC94CAE06}"/>
              </a:ext>
            </a:extLst>
          </p:cNvPr>
          <p:cNvSpPr txBox="1"/>
          <p:nvPr/>
        </p:nvSpPr>
        <p:spPr>
          <a:xfrm>
            <a:off x="9219960" y="2317898"/>
            <a:ext cx="24748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700" b="1" dirty="0"/>
              <a:t>PCA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1FCA0D-4502-7977-1B8D-8EA72762B717}"/>
              </a:ext>
            </a:extLst>
          </p:cNvPr>
          <p:cNvSpPr txBox="1"/>
          <p:nvPr/>
        </p:nvSpPr>
        <p:spPr>
          <a:xfrm>
            <a:off x="1" y="0"/>
            <a:ext cx="1211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Supp. Figure S9. </a:t>
            </a:r>
            <a:r>
              <a:rPr lang="fr-FR" dirty="0"/>
              <a:t>Principal component </a:t>
            </a:r>
            <a:r>
              <a:rPr lang="fr-FR" dirty="0" err="1"/>
              <a:t>analysis</a:t>
            </a:r>
            <a:r>
              <a:rPr lang="fr-FR" dirty="0"/>
              <a:t> of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untargeted</a:t>
            </a:r>
            <a:r>
              <a:rPr lang="fr-FR" dirty="0"/>
              <a:t> </a:t>
            </a:r>
            <a:r>
              <a:rPr lang="fr-FR" dirty="0" err="1"/>
              <a:t>metabolomic</a:t>
            </a:r>
            <a:r>
              <a:rPr lang="fr-FR" dirty="0"/>
              <a:t> </a:t>
            </a:r>
            <a:r>
              <a:rPr lang="fr-FR" dirty="0" err="1"/>
              <a:t>dataset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for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L. platensis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strains PMC 1242.20, PMC 1243.20, PMC 1246.20, and PMC 1248.20 strains</a:t>
            </a:r>
            <a:r>
              <a:rPr lang="fr-FR" dirty="0"/>
              <a:t> </a:t>
            </a:r>
            <a:r>
              <a:rPr lang="fr-FR" dirty="0" err="1"/>
              <a:t>grown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white and </a:t>
            </a:r>
            <a:r>
              <a:rPr lang="fr-FR" dirty="0" err="1"/>
              <a:t>red</a:t>
            </a:r>
            <a:r>
              <a:rPr lang="fr-FR" dirty="0"/>
              <a:t> light by LC-MSMS (positive mode).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872404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829</Words>
  <Application>Microsoft Macintosh PowerPoint</Application>
  <PresentationFormat>Grand écran</PresentationFormat>
  <Paragraphs>106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Marie</dc:creator>
  <cp:lastModifiedBy>Cécile BERNARD</cp:lastModifiedBy>
  <cp:revision>83</cp:revision>
  <dcterms:created xsi:type="dcterms:W3CDTF">2025-10-07T15:33:10Z</dcterms:created>
  <dcterms:modified xsi:type="dcterms:W3CDTF">2025-11-19T15:21:01Z</dcterms:modified>
</cp:coreProperties>
</file>