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5E408-9E76-412C-8FE4-93529E7721D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CD97D-24FD-4DE2-A967-8D87DED048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0023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AdvOTee460ee4"/>
              </a:rPr>
              <a:t>Schematic representation of fatty acid formation along with mevalonate pathway and </a:t>
            </a:r>
            <a:r>
              <a:rPr lang="en-US" sz="1800" b="0" i="0" u="none" strike="noStrike" baseline="0">
                <a:latin typeface="AdvOTee460ee4"/>
              </a:rPr>
              <a:t>Steroid biosynthesis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CD97D-24FD-4DE2-A967-8D87DED04835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08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B2569-0BF9-4E2E-A03A-2830FEAF7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EFD60-E23A-40D7-8FC1-5B82C1693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83DC9-D2E6-4EB8-858B-97442F79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679CE-C1F1-40B3-9AAB-33AD6340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F171-E539-4BD8-A0B4-70839EC6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822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7BB4-7C22-4AF3-9498-26C3545CD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A98A1-53C2-4EC8-8EF4-FA9B8E841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B7624-EFA3-4212-A0D9-7135C06E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6BAEB-46C8-4AF9-9284-D6159296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7883C-C81D-4A87-8907-A28B0171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763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E1F4-8D75-4AC3-A7D9-DD0F6228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FD1DE-6FBD-4068-8381-7450381B6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40EB2-4F80-4633-8DF3-B162AF78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7AB5C-46C5-4FE8-8CA6-38F8BE1B4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5AEF4-EDF4-4F4E-9E24-D5E3D3FE6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1581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5038-3618-468D-9512-F5C0A13E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59C3-8D6B-4308-9491-7406B97A3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9EE84-4562-4D21-822D-7421D8C49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EA529-E291-4205-B486-B5A8752DA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A9E74-BDE1-4E97-95AA-5F19C2C4F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5D44F-8F7D-436E-9F7C-DC05185F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93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ADA75-E0CE-415F-84A2-28B90E45C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1EB2B-47A6-4AFA-B676-D8E9B88D4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F9473-A485-42F4-80DE-ACC058804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57AD0-9217-44AC-BAA3-1B1D09126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DF24D2-FC37-4D5C-BEF4-E18123B76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FC9052-033F-4456-ABDC-82E356267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54D374-085C-42E3-BD42-AFC7A32A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49A2E8-9A56-4F12-95C3-A1C62051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69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F87E-370E-4407-AA27-D3172362C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8BF96C-99BB-4349-8C56-B3D76E684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232EF-FB2C-4A38-BC64-B621B3703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C3EAA-0828-4D60-8DE8-D3F7F12D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752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BED30-537E-4282-9BAD-F1F2B422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F5B15C-43EE-4BED-A94C-B5999484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90E5C-8F51-45E2-9E32-FE812F247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944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2ADEA-CC78-4F80-A85D-91B5FE33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8C809-5943-4940-BC7A-2A155E31B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F63FA-72DD-470A-86F5-A1B28F7BB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91674-C163-4C7B-B6F2-37B1FA7D3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6EB81-4DC0-4221-B53A-47ED2FB26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7D9EA-B66E-45E2-9195-46C3814CB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753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A3468-77CB-425A-897A-0062DEF75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415BE7-E4AC-48D8-BBF2-F448FFD5D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8C4FF-95A5-40A8-BBC3-CB14C432F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170D8-21C2-4EA6-B48A-771676B4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50F2D-5252-42C5-B1E4-323800C36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6F667-F117-4B8C-81F7-7E8DFFD4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825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B7A5-8E0E-4920-9DC1-DE3543FDE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0415D-5ACC-4E59-A2EB-D70E188CE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B2EB7-9F89-4281-A2B4-D41CB5FD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C92F-087C-474F-9037-0A59B382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9CBE6-2EB8-40C3-921E-AE88B4BC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840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4B8E5-14DE-49D2-87A8-DFAB4D4EA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5DD4F-1213-4EEF-B2EF-893ABBAFC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503C8-499F-4BD3-815F-E51B5B597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9DB38-7DC5-496B-8B9E-5158AC6F8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8E66C-500A-45FB-B917-B7539592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616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D4E23B-0CA2-42AB-BBDD-5414D269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5D717-34EC-4C4D-B2A0-08E1BF25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CEDB0-F8D6-401B-B7E7-AB5E16B37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DF885-40CF-4F1F-B9C2-EB89518DB351}" type="datetimeFigureOut">
              <a:rPr lang="en-IN" smtClean="0"/>
              <a:t>05-01-2021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4B618-862B-4A00-A772-30089B65C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04E4E-4578-447E-8CA2-6605A21EE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2FEEF-CB96-4A7C-B1E8-410DD46F7E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68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778F9C3-91EF-452F-8E55-25CEDCA49FB7}"/>
              </a:ext>
            </a:extLst>
          </p:cNvPr>
          <p:cNvGrpSpPr/>
          <p:nvPr/>
        </p:nvGrpSpPr>
        <p:grpSpPr>
          <a:xfrm>
            <a:off x="1069425" y="603112"/>
            <a:ext cx="7346470" cy="5194570"/>
            <a:chOff x="1069425" y="603112"/>
            <a:chExt cx="7346470" cy="519457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04E46AB2-3C45-4CE6-97A2-AE7D60BA5206}"/>
                </a:ext>
              </a:extLst>
            </p:cNvPr>
            <p:cNvSpPr/>
            <p:nvPr/>
          </p:nvSpPr>
          <p:spPr>
            <a:xfrm>
              <a:off x="4766553" y="603112"/>
              <a:ext cx="2947481" cy="327711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B8A1EB3F-9C75-42C9-A356-6DADDAB98937}"/>
                </a:ext>
              </a:extLst>
            </p:cNvPr>
            <p:cNvSpPr/>
            <p:nvPr/>
          </p:nvSpPr>
          <p:spPr>
            <a:xfrm>
              <a:off x="5033208" y="4007398"/>
              <a:ext cx="2447455" cy="17902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E32E592-68DB-4F94-B07E-1628B2E1ABEC}"/>
                </a:ext>
              </a:extLst>
            </p:cNvPr>
            <p:cNvSpPr txBox="1"/>
            <p:nvPr/>
          </p:nvSpPr>
          <p:spPr>
            <a:xfrm>
              <a:off x="5479223" y="634766"/>
              <a:ext cx="1023614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2 Acetyl CoA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DA14AF6-CF28-46DE-8E94-AA11E2DCFB70}"/>
                </a:ext>
              </a:extLst>
            </p:cNvPr>
            <p:cNvSpPr txBox="1"/>
            <p:nvPr/>
          </p:nvSpPr>
          <p:spPr>
            <a:xfrm>
              <a:off x="1069425" y="4914843"/>
              <a:ext cx="1702069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Cholesterol (In Human)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0ACF30-75F8-4909-A185-8820CD10E904}"/>
                </a:ext>
              </a:extLst>
            </p:cNvPr>
            <p:cNvSpPr txBox="1"/>
            <p:nvPr/>
          </p:nvSpPr>
          <p:spPr>
            <a:xfrm>
              <a:off x="5487461" y="1232001"/>
              <a:ext cx="843501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HMG CoA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56E766-1D3F-485B-9A20-65C0FB3D4A53}"/>
                </a:ext>
              </a:extLst>
            </p:cNvPr>
            <p:cNvSpPr txBox="1"/>
            <p:nvPr/>
          </p:nvSpPr>
          <p:spPr>
            <a:xfrm>
              <a:off x="5495699" y="1815610"/>
              <a:ext cx="983090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Mevalonate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E64354-E5C7-493F-AFDB-7A35FABF6699}"/>
                </a:ext>
              </a:extLst>
            </p:cNvPr>
            <p:cNvSpPr txBox="1"/>
            <p:nvPr/>
          </p:nvSpPr>
          <p:spPr>
            <a:xfrm>
              <a:off x="5495699" y="2405647"/>
              <a:ext cx="1984967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Isopentyl diphosphate (IPP)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C794CC-D459-4CE4-B7FA-EB996D099047}"/>
                </a:ext>
              </a:extLst>
            </p:cNvPr>
            <p:cNvSpPr txBox="1"/>
            <p:nvPr/>
          </p:nvSpPr>
          <p:spPr>
            <a:xfrm>
              <a:off x="5486400" y="2982299"/>
              <a:ext cx="1941750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Geranyl diphosphate (GPP)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57EAA8-A1EB-4A5A-B126-B0886296AD4B}"/>
                </a:ext>
              </a:extLst>
            </p:cNvPr>
            <p:cNvSpPr txBox="1"/>
            <p:nvPr/>
          </p:nvSpPr>
          <p:spPr>
            <a:xfrm>
              <a:off x="5478162" y="3564098"/>
              <a:ext cx="1951368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 err="1"/>
                <a:t>Fernesyl</a:t>
              </a:r>
              <a:r>
                <a:rPr lang="en-IN" sz="1200" b="1" dirty="0"/>
                <a:t> diphosphate (FPP)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8EC0E2C-B278-445C-8AB0-043EB8099460}"/>
                </a:ext>
              </a:extLst>
            </p:cNvPr>
            <p:cNvSpPr txBox="1"/>
            <p:nvPr/>
          </p:nvSpPr>
          <p:spPr>
            <a:xfrm>
              <a:off x="5461686" y="4140747"/>
              <a:ext cx="809837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Squalene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DB311C-00A8-4A56-A790-AAF38F6AAE7A}"/>
                </a:ext>
              </a:extLst>
            </p:cNvPr>
            <p:cNvSpPr txBox="1"/>
            <p:nvPr/>
          </p:nvSpPr>
          <p:spPr>
            <a:xfrm>
              <a:off x="5461686" y="4693194"/>
              <a:ext cx="933204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 err="1"/>
                <a:t>Zymosterol</a:t>
              </a:r>
              <a:r>
                <a:rPr lang="en-IN" sz="1200" b="1" dirty="0"/>
                <a:t>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24E18F-975E-4F38-8147-69FB452888AE}"/>
                </a:ext>
              </a:extLst>
            </p:cNvPr>
            <p:cNvSpPr txBox="1"/>
            <p:nvPr/>
          </p:nvSpPr>
          <p:spPr>
            <a:xfrm>
              <a:off x="5453448" y="5274993"/>
              <a:ext cx="865237" cy="276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dirty="0"/>
                <a:t> Ergosterol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355DF54-A73E-4F37-B125-466B14DB2CB0}"/>
                </a:ext>
              </a:extLst>
            </p:cNvPr>
            <p:cNvCxnSpPr>
              <a:cxnSpLocks/>
            </p:cNvCxnSpPr>
            <p:nvPr/>
          </p:nvCxnSpPr>
          <p:spPr>
            <a:xfrm>
              <a:off x="6007494" y="911765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D2FC768-45A2-4678-9512-13529AE504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71494" y="4948904"/>
              <a:ext cx="266249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EB0768E-A843-4016-BF62-63C5868522B6}"/>
                </a:ext>
              </a:extLst>
            </p:cNvPr>
            <p:cNvCxnSpPr/>
            <p:nvPr/>
          </p:nvCxnSpPr>
          <p:spPr>
            <a:xfrm>
              <a:off x="6001390" y="1509000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94AA129-BF75-45B8-9A37-416E0EC63A48}"/>
                </a:ext>
              </a:extLst>
            </p:cNvPr>
            <p:cNvCxnSpPr/>
            <p:nvPr/>
          </p:nvCxnSpPr>
          <p:spPr>
            <a:xfrm>
              <a:off x="6001390" y="2092609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C4CE0D4-7117-4CFA-ABF1-20C495F50D63}"/>
                </a:ext>
              </a:extLst>
            </p:cNvPr>
            <p:cNvCxnSpPr/>
            <p:nvPr/>
          </p:nvCxnSpPr>
          <p:spPr>
            <a:xfrm>
              <a:off x="5996210" y="2674408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87489E1-5656-4B4E-8E93-A37DCE9D5F3E}"/>
                </a:ext>
              </a:extLst>
            </p:cNvPr>
            <p:cNvCxnSpPr/>
            <p:nvPr/>
          </p:nvCxnSpPr>
          <p:spPr>
            <a:xfrm>
              <a:off x="6006570" y="3267536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9E1065B-AF4F-4CBB-B447-4D44DF005088}"/>
                </a:ext>
              </a:extLst>
            </p:cNvPr>
            <p:cNvCxnSpPr/>
            <p:nvPr/>
          </p:nvCxnSpPr>
          <p:spPr>
            <a:xfrm>
              <a:off x="5989157" y="3847280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239278D-F24A-4324-93B0-C6D637898179}"/>
                </a:ext>
              </a:extLst>
            </p:cNvPr>
            <p:cNvCxnSpPr/>
            <p:nvPr/>
          </p:nvCxnSpPr>
          <p:spPr>
            <a:xfrm>
              <a:off x="5968440" y="4393032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17E2910-4340-4AC4-9A48-0DAE7F611C3F}"/>
                </a:ext>
              </a:extLst>
            </p:cNvPr>
            <p:cNvCxnSpPr/>
            <p:nvPr/>
          </p:nvCxnSpPr>
          <p:spPr>
            <a:xfrm>
              <a:off x="5974556" y="4971233"/>
              <a:ext cx="0" cy="32023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BA267B7-95DB-4553-9DFD-63681E97B405}"/>
                </a:ext>
              </a:extLst>
            </p:cNvPr>
            <p:cNvSpPr txBox="1"/>
            <p:nvPr/>
          </p:nvSpPr>
          <p:spPr>
            <a:xfrm>
              <a:off x="6297128" y="904468"/>
              <a:ext cx="6609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/>
                <a:t>ERG 10</a:t>
              </a:r>
            </a:p>
            <a:p>
              <a:r>
                <a:rPr lang="en-IN" sz="1100" dirty="0"/>
                <a:t>ERG 13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7051BF0-21E8-422D-9919-41B258FEB637}"/>
                </a:ext>
              </a:extLst>
            </p:cNvPr>
            <p:cNvSpPr txBox="1"/>
            <p:nvPr/>
          </p:nvSpPr>
          <p:spPr>
            <a:xfrm>
              <a:off x="6294395" y="1427420"/>
              <a:ext cx="113375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/>
                <a:t>HMGR (Human)</a:t>
              </a:r>
            </a:p>
            <a:p>
              <a:r>
                <a:rPr lang="en-IN" sz="1100" dirty="0"/>
                <a:t>HMG1,2 (Yeast)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A3D3CD-89BF-4655-8E06-BF48B69C71E4}"/>
                </a:ext>
              </a:extLst>
            </p:cNvPr>
            <p:cNvSpPr txBox="1"/>
            <p:nvPr/>
          </p:nvSpPr>
          <p:spPr>
            <a:xfrm>
              <a:off x="6223561" y="4419075"/>
              <a:ext cx="7491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/>
                <a:t>ERG 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806BBE-B136-4E5F-A073-47D5EE653391}"/>
                </a:ext>
              </a:extLst>
            </p:cNvPr>
            <p:cNvSpPr txBox="1"/>
            <p:nvPr/>
          </p:nvSpPr>
          <p:spPr>
            <a:xfrm>
              <a:off x="6230500" y="4914843"/>
              <a:ext cx="6010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/>
                <a:t>ERG 6</a:t>
              </a:r>
            </a:p>
            <a:p>
              <a:r>
                <a:rPr lang="en-IN" sz="1100" dirty="0"/>
                <a:t>ERG 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9E0B188-DDF5-4D90-8FE0-43D0BD4BEDE4}"/>
                </a:ext>
              </a:extLst>
            </p:cNvPr>
            <p:cNvSpPr txBox="1"/>
            <p:nvPr/>
          </p:nvSpPr>
          <p:spPr>
            <a:xfrm>
              <a:off x="3259489" y="1530618"/>
              <a:ext cx="1332416" cy="276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1200" b="1" i="1" dirty="0"/>
                <a:t>Prosopis cineraria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81E2456-CD27-4F9C-A9F5-461E0A5DC386}"/>
                </a:ext>
              </a:extLst>
            </p:cNvPr>
            <p:cNvCxnSpPr>
              <a:stCxn id="56" idx="3"/>
            </p:cNvCxnSpPr>
            <p:nvPr/>
          </p:nvCxnSpPr>
          <p:spPr>
            <a:xfrm flipV="1">
              <a:off x="4591905" y="1669117"/>
              <a:ext cx="1205780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Multiplication Sign 58">
              <a:extLst>
                <a:ext uri="{FF2B5EF4-FFF2-40B4-BE49-F238E27FC236}">
                  <a16:creationId xmlns:a16="http://schemas.microsoft.com/office/drawing/2014/main" id="{6B46EAB4-9C1A-4346-812A-35BE9E5AB6E4}"/>
                </a:ext>
              </a:extLst>
            </p:cNvPr>
            <p:cNvSpPr/>
            <p:nvPr/>
          </p:nvSpPr>
          <p:spPr>
            <a:xfrm flipH="1" flipV="1">
              <a:off x="5758772" y="1560192"/>
              <a:ext cx="170743" cy="238732"/>
            </a:xfrm>
            <a:prstGeom prst="mathMultiply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FB0C321-9204-42B2-87C3-8BE085D5DC84}"/>
                </a:ext>
              </a:extLst>
            </p:cNvPr>
            <p:cNvSpPr txBox="1"/>
            <p:nvPr/>
          </p:nvSpPr>
          <p:spPr>
            <a:xfrm>
              <a:off x="3552829" y="691844"/>
              <a:ext cx="749114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sz="1100" dirty="0"/>
                <a:t>Yeast cell</a:t>
              </a:r>
            </a:p>
          </p:txBody>
        </p:sp>
        <p:sp>
          <p:nvSpPr>
            <p:cNvPr id="62" name="Right Brace 61">
              <a:extLst>
                <a:ext uri="{FF2B5EF4-FFF2-40B4-BE49-F238E27FC236}">
                  <a16:creationId xmlns:a16="http://schemas.microsoft.com/office/drawing/2014/main" id="{E1244BB8-13C3-4AF9-9D7C-43F4AC665797}"/>
                </a:ext>
              </a:extLst>
            </p:cNvPr>
            <p:cNvSpPr/>
            <p:nvPr/>
          </p:nvSpPr>
          <p:spPr>
            <a:xfrm>
              <a:off x="7714034" y="773265"/>
              <a:ext cx="294074" cy="3067832"/>
            </a:xfrm>
            <a:prstGeom prst="rightBrac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71CE41-A7FE-47F0-9DFA-4A93A047F33D}"/>
                </a:ext>
              </a:extLst>
            </p:cNvPr>
            <p:cNvSpPr txBox="1"/>
            <p:nvPr/>
          </p:nvSpPr>
          <p:spPr>
            <a:xfrm rot="16200000">
              <a:off x="7450945" y="2169263"/>
              <a:ext cx="1615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Mevalonate Pathway</a:t>
              </a:r>
            </a:p>
          </p:txBody>
        </p:sp>
        <p:sp>
          <p:nvSpPr>
            <p:cNvPr id="65" name="Right Brace 64">
              <a:extLst>
                <a:ext uri="{FF2B5EF4-FFF2-40B4-BE49-F238E27FC236}">
                  <a16:creationId xmlns:a16="http://schemas.microsoft.com/office/drawing/2014/main" id="{126B2A9D-3F99-4F69-AD52-ECA9C682D74C}"/>
                </a:ext>
              </a:extLst>
            </p:cNvPr>
            <p:cNvSpPr/>
            <p:nvPr/>
          </p:nvSpPr>
          <p:spPr>
            <a:xfrm>
              <a:off x="7677481" y="4007398"/>
              <a:ext cx="381129" cy="1790284"/>
            </a:xfrm>
            <a:prstGeom prst="rightBrac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EE041EA-1D30-40A7-B90C-2E04D1CC50A5}"/>
                </a:ext>
              </a:extLst>
            </p:cNvPr>
            <p:cNvSpPr txBox="1"/>
            <p:nvPr/>
          </p:nvSpPr>
          <p:spPr>
            <a:xfrm rot="16200000">
              <a:off x="7469786" y="4569480"/>
              <a:ext cx="1615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Steroid Biosynthesis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3498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70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AdvOTee460ee4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d.chaturvedi@nic.in</dc:creator>
  <cp:lastModifiedBy>d.chaturvedi@nic.in</cp:lastModifiedBy>
  <cp:revision>18</cp:revision>
  <dcterms:created xsi:type="dcterms:W3CDTF">2020-09-28T06:31:05Z</dcterms:created>
  <dcterms:modified xsi:type="dcterms:W3CDTF">2021-01-05T10:49:20Z</dcterms:modified>
</cp:coreProperties>
</file>