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063"/>
    <a:srgbClr val="183E75"/>
    <a:srgbClr val="193E76"/>
    <a:srgbClr val="010C9D"/>
    <a:srgbClr val="0110D1"/>
    <a:srgbClr val="AED6F9"/>
    <a:srgbClr val="8C97EC"/>
    <a:srgbClr val="99B2DF"/>
    <a:srgbClr val="E49991"/>
    <a:srgbClr val="FFC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4"/>
    <p:restoredTop sz="92947"/>
  </p:normalViewPr>
  <p:slideViewPr>
    <p:cSldViewPr snapToGrid="0">
      <p:cViewPr varScale="1">
        <p:scale>
          <a:sx n="103" d="100"/>
          <a:sy n="103" d="100"/>
        </p:scale>
        <p:origin x="240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C72DB-605E-0F4B-BEFA-F419CD777762}" type="datetimeFigureOut">
              <a:rPr lang="en-US" smtClean="0"/>
              <a:t>11/23/25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2445-0623-A84C-A2C0-69350AC3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LU Biter, MMA Van </a:t>
            </a:r>
            <a:r>
              <a:rPr lang="en-US" dirty="0" err="1"/>
              <a:t>Buuren</a:t>
            </a:r>
            <a:r>
              <a:rPr lang="en-US" dirty="0"/>
              <a:t>, GHH </a:t>
            </a:r>
            <a:r>
              <a:rPr lang="en-US" dirty="0" err="1"/>
              <a:t>Mannaerts</a:t>
            </a:r>
            <a:endParaRPr lang="en-US" dirty="0"/>
          </a:p>
          <a:p>
            <a:pPr algn="ctr"/>
            <a:r>
              <a:rPr lang="en-US" dirty="0"/>
              <a:t>JA </a:t>
            </a:r>
            <a:r>
              <a:rPr lang="en-US" dirty="0" err="1"/>
              <a:t>Apers</a:t>
            </a:r>
            <a:r>
              <a:rPr lang="en-US" dirty="0"/>
              <a:t>, M </a:t>
            </a:r>
            <a:r>
              <a:rPr lang="en-US" dirty="0" err="1"/>
              <a:t>Dunkelgrun</a:t>
            </a:r>
            <a:r>
              <a:rPr lang="en-US" dirty="0"/>
              <a:t>, GHEJ </a:t>
            </a:r>
            <a:r>
              <a:rPr lang="en-US" dirty="0" err="1"/>
              <a:t>Vikgen</a:t>
            </a:r>
            <a:r>
              <a:rPr lang="en-US" dirty="0"/>
              <a:t>, </a:t>
            </a:r>
            <a:r>
              <a:rPr lang="en-US" i="1" dirty="0"/>
              <a:t>May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445-0623-A84C-A2C0-69350AC393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4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3EE756-DF6A-4713-89FB-98A46E28C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860C0B-2E9F-49F2-9460-46107BB63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825DCB-86FC-4DA3-AAA0-627B9BBD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987355-6512-4423-AC1B-44E24981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233452-DDA1-4B3F-9C13-132C5DEA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95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F0807-81D0-4253-B234-B374B0C6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C57DABB-378F-4D89-A706-F66973DD9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442D99-3C3A-4B78-BE35-4A3FB925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2A6A-BA6C-49EA-8ACD-3324BB11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BB33F4-9B5D-430C-B6B8-2BF170C4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18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087BF07-E783-4E4B-8E99-782AE0353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0F25FB-97CC-44E1-A9BF-2361087D8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3D29A0-66AF-4AC9-BDD4-CCEC7853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B806D9-654B-4B39-ACBB-2178013F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6EF732-C326-4E32-BE60-3B42041F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30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CD913-2CE9-47F7-8DF5-B55ADD10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0A6B60-4094-4F4D-BD34-EE380470B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FD9612-5AA2-4662-A788-6D5E9D83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3694D7-CE1C-425E-97DC-4AF93B82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5BF268-142F-4DBE-BB43-8764EE7C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14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F7D608-CC5D-4254-A13D-6149D786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3DE456-BABE-4339-B81C-0221CB9A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6B46DD-355D-47F9-89D6-3C8FD871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32A418-F68D-40C2-B56B-EC7B0CC8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304BAF-57B9-4258-97AA-43E4FA10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1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B117F-BC84-42A5-80C3-4D888B60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478E9A-D498-424D-9EE8-2B0E59BD9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9E52A5-B8D8-487B-B656-EFCE9EB0A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FA8D9E-F1A2-4B9C-9A32-A9D0783E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82C0B3-010E-4F67-BAC5-B6226BEB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54FCA9-6502-43C3-9124-9FD23778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67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98D27-7505-46CB-B8CA-7760BED6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0B258A-83CD-4E3A-A4DC-155F400B0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E29E82-81E4-447F-9030-CF239E877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54D1AA-0AC7-4212-8332-5D5D35913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5ABE488-E097-45CF-A269-E06BBEE5A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7A92D5-E2FC-4B8D-B28A-733544C1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4839BF-D838-4C3D-9567-9797435B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683122-6F71-40F3-9FE4-0E271C1D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60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B1BDF-B62F-4DD8-8A1C-00717103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67A061-5397-43AE-857F-84831617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BDDE2E-0059-4B34-A48B-D3C8D242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DB4436-B0AA-4133-9FCF-32D245D9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6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02C732-CCD5-4ADA-B6AD-A92323F5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31A62A-4978-4089-8105-BDD96727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505B86-1899-4229-8FCF-49302570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5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22F80-6FCE-432B-B81C-621EE802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38CBAF-9ED8-473F-9938-BC785CD3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2B786E-0C7B-4C02-9BF9-F64BB8017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C700F8-1C90-435C-8F29-C932B7D1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4CDB35-1EDE-41BA-9492-286F1368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AF755-D296-4197-8C45-EDF1CDA9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93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F0283-8A56-4501-A1BC-4CFA1C97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41ADA50-9ECC-4627-8967-B457905C1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699504-8609-4515-AC65-4B9187F9A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EFFA4E-9FAB-4AB5-96AA-8E05FB8C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919DB2-E3CE-4DB6-8C6E-6DD387AB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2811A8-F934-493D-8B84-59CE2D22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73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08BE410-AACE-489A-830B-91984263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74C952-12DB-44E4-8E5F-CD7FAB1C8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FEA6A1-94CC-4E43-9EB0-CB7BA1DD8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CE20-333B-44FF-8048-BDE66E2D3417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3ACA87-6133-4DF5-A554-934070FFF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6DE944-0076-43EB-8EE2-25BA726A9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0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806FAF-9D3E-49D9-BF3D-E9CCC82B4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C047ED4-52E3-4A2A-948B-20CE7D7233A4}"/>
              </a:ext>
            </a:extLst>
          </p:cNvPr>
          <p:cNvSpPr/>
          <p:nvPr/>
        </p:nvSpPr>
        <p:spPr>
          <a:xfrm>
            <a:off x="-2175" y="738188"/>
            <a:ext cx="12192000" cy="4805131"/>
          </a:xfrm>
          <a:prstGeom prst="rect">
            <a:avLst/>
          </a:prstGeom>
          <a:solidFill>
            <a:srgbClr val="99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/>
              <a:t>Conclusion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7C6657B-C862-4624-AF23-0815F276EF35}"/>
              </a:ext>
            </a:extLst>
          </p:cNvPr>
          <p:cNvSpPr/>
          <p:nvPr/>
        </p:nvSpPr>
        <p:spPr>
          <a:xfrm>
            <a:off x="3961050" y="720045"/>
            <a:ext cx="4175760" cy="4805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D7F0B6B-053D-4EF4-A94B-964FCCCAB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570" y="5788510"/>
            <a:ext cx="3425124" cy="71448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0F199E0-EF0A-4852-8CD5-FCA17ED84623}"/>
              </a:ext>
            </a:extLst>
          </p:cNvPr>
          <p:cNvSpPr txBox="1"/>
          <p:nvPr/>
        </p:nvSpPr>
        <p:spPr>
          <a:xfrm>
            <a:off x="323208" y="1080447"/>
            <a:ext cx="302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/>
            </a:pPr>
            <a:r>
              <a:rPr lang="en-AU" dirty="0"/>
              <a:t>METHODs</a:t>
            </a:r>
            <a:endParaRPr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89B844B-5329-4EF8-A25F-1F177F64B210}"/>
              </a:ext>
            </a:extLst>
          </p:cNvPr>
          <p:cNvSpPr txBox="1"/>
          <p:nvPr/>
        </p:nvSpPr>
        <p:spPr>
          <a:xfrm>
            <a:off x="4346457" y="1064381"/>
            <a:ext cx="305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/>
            </a:pPr>
            <a:r>
              <a:rPr dirty="0"/>
              <a:t>RESULTS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FD73DB-5170-483D-8AED-73807F7EFB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/>
          <a:stretch/>
        </p:blipFill>
        <p:spPr>
          <a:xfrm>
            <a:off x="0" y="5589917"/>
            <a:ext cx="2592354" cy="126808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841DD3-FD98-4EB0-9BD3-D2A17CABA7C9}"/>
              </a:ext>
            </a:extLst>
          </p:cNvPr>
          <p:cNvSpPr txBox="1"/>
          <p:nvPr/>
        </p:nvSpPr>
        <p:spPr>
          <a:xfrm>
            <a:off x="-41990" y="55552"/>
            <a:ext cx="12181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800" b="1"/>
            </a:pPr>
            <a:r>
              <a:rPr sz="2600" dirty="0"/>
              <a:t>Hiatus Hernia Repair vs Gastric Bypass for Refractory GORD After Sleeve Gastrectomy</a:t>
            </a:r>
            <a:endParaRPr lang="it-IT" sz="2600" b="1" dirty="0"/>
          </a:p>
        </p:txBody>
      </p:sp>
      <p:sp>
        <p:nvSpPr>
          <p:cNvPr id="127" name="Rectangle 126"/>
          <p:cNvSpPr/>
          <p:nvPr/>
        </p:nvSpPr>
        <p:spPr>
          <a:xfrm>
            <a:off x="9365212" y="1064381"/>
            <a:ext cx="1598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/>
            </a:pPr>
            <a:r>
              <a:rPr dirty="0"/>
              <a:t>CONCLUSION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3F1B40-FED4-94F2-5A90-654A90DDD565}"/>
              </a:ext>
            </a:extLst>
          </p:cNvPr>
          <p:cNvSpPr/>
          <p:nvPr/>
        </p:nvSpPr>
        <p:spPr>
          <a:xfrm>
            <a:off x="2702935" y="5777553"/>
            <a:ext cx="5653413" cy="714487"/>
          </a:xfrm>
          <a:prstGeom prst="rect">
            <a:avLst/>
          </a:prstGeom>
          <a:noFill/>
          <a:ln w="28575">
            <a:solidFill>
              <a:srgbClr val="010C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7BA675-CE27-87DF-03FC-E1C2B287BDD8}"/>
              </a:ext>
            </a:extLst>
          </p:cNvPr>
          <p:cNvSpPr txBox="1"/>
          <p:nvPr/>
        </p:nvSpPr>
        <p:spPr>
          <a:xfrm>
            <a:off x="3823198" y="6192024"/>
            <a:ext cx="341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(Please keep this space clear for review purposes)</a:t>
            </a:r>
          </a:p>
        </p:txBody>
      </p:sp>
      <p:sp>
        <p:nvSpPr>
          <p:cNvPr id="9" name="CasellaDiTesto 13">
            <a:extLst>
              <a:ext uri="{FF2B5EF4-FFF2-40B4-BE49-F238E27FC236}">
                <a16:creationId xmlns:a16="http://schemas.microsoft.com/office/drawing/2014/main" id="{6F35FC44-DD46-41B7-EFB8-2BEFCA221223}"/>
              </a:ext>
            </a:extLst>
          </p:cNvPr>
          <p:cNvSpPr txBox="1"/>
          <p:nvPr/>
        </p:nvSpPr>
        <p:spPr>
          <a:xfrm>
            <a:off x="89221" y="4914539"/>
            <a:ext cx="3765107" cy="523220"/>
          </a:xfrm>
          <a:prstGeom prst="rect">
            <a:avLst/>
          </a:prstGeom>
          <a:solidFill>
            <a:schemeClr val="bg1">
              <a:alpha val="65354"/>
            </a:schemeClr>
          </a:solidFill>
        </p:spPr>
        <p:txBody>
          <a:bodyPr wrap="square" rtlCol="0">
            <a:spAutoFit/>
          </a:bodyPr>
          <a:lstStyle/>
          <a:p>
            <a:pPr algn="l">
              <a:defRPr sz="1400"/>
            </a:pPr>
            <a:r>
              <a:rPr lang="en-AU" b="1" dirty="0"/>
              <a:t>Retrospective review of GORD post LSG </a:t>
            </a:r>
            <a:r>
              <a:rPr b="1" dirty="0"/>
              <a:t>pre and 6 months post</a:t>
            </a:r>
            <a:r>
              <a:rPr lang="en-AU" b="1" dirty="0"/>
              <a:t> anti-reflux procedure </a:t>
            </a:r>
            <a:endParaRPr b="1" dirty="0"/>
          </a:p>
        </p:txBody>
      </p:sp>
      <p:sp>
        <p:nvSpPr>
          <p:cNvPr id="10" name="CasellaDiTesto 17">
            <a:extLst>
              <a:ext uri="{FF2B5EF4-FFF2-40B4-BE49-F238E27FC236}">
                <a16:creationId xmlns:a16="http://schemas.microsoft.com/office/drawing/2014/main" id="{98B23E9E-4F2C-18A3-649C-7C72796C37C5}"/>
              </a:ext>
            </a:extLst>
          </p:cNvPr>
          <p:cNvSpPr txBox="1"/>
          <p:nvPr/>
        </p:nvSpPr>
        <p:spPr>
          <a:xfrm>
            <a:off x="4249021" y="1588937"/>
            <a:ext cx="369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 sz="1400"/>
            </a:pPr>
            <a:r>
              <a:rPr lang="en-AU" sz="1600" b="1" dirty="0">
                <a:solidFill>
                  <a:schemeClr val="bg1"/>
                </a:solidFill>
              </a:rPr>
              <a:t>Key Findings: </a:t>
            </a:r>
            <a:r>
              <a:rPr sz="1600" dirty="0"/>
              <a:t>Both HHR and RYGB significant</a:t>
            </a:r>
            <a:r>
              <a:rPr lang="en-AU" sz="1600" dirty="0" err="1"/>
              <a:t>ly</a:t>
            </a:r>
            <a:r>
              <a:rPr lang="en-AU" sz="1600" dirty="0"/>
              <a:t> reduced GORD post LSG.</a:t>
            </a:r>
          </a:p>
        </p:txBody>
      </p:sp>
      <p:sp>
        <p:nvSpPr>
          <p:cNvPr id="15" name="CasellaDiTesto 17">
            <a:extLst>
              <a:ext uri="{FF2B5EF4-FFF2-40B4-BE49-F238E27FC236}">
                <a16:creationId xmlns:a16="http://schemas.microsoft.com/office/drawing/2014/main" id="{4404A19D-76D7-C6D5-E534-59E85948C6A7}"/>
              </a:ext>
            </a:extLst>
          </p:cNvPr>
          <p:cNvSpPr txBox="1"/>
          <p:nvPr/>
        </p:nvSpPr>
        <p:spPr>
          <a:xfrm>
            <a:off x="4234339" y="2456353"/>
            <a:ext cx="3693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endParaRPr lang="en-AU" sz="1600" dirty="0"/>
          </a:p>
          <a:p>
            <a:pPr algn="l">
              <a:defRPr sz="1400"/>
            </a:pPr>
            <a:r>
              <a:rPr lang="en-AU" sz="1600" b="1" dirty="0">
                <a:solidFill>
                  <a:schemeClr val="bg1"/>
                </a:solidFill>
              </a:rPr>
              <a:t>Key Findings: </a:t>
            </a:r>
            <a:r>
              <a:rPr lang="en-AU" sz="1600" dirty="0"/>
              <a:t>HHR less complications = safter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02A419-1071-E4F3-1889-11A3227FAB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300" r="55384" b="22920"/>
          <a:stretch/>
        </p:blipFill>
        <p:spPr>
          <a:xfrm>
            <a:off x="1023715" y="1483404"/>
            <a:ext cx="1339486" cy="1614610"/>
          </a:xfrm>
          <a:prstGeom prst="rect">
            <a:avLst/>
          </a:prstGeom>
        </p:spPr>
      </p:pic>
      <p:pic>
        <p:nvPicPr>
          <p:cNvPr id="29" name="Graphic 28" descr="Arrow Right with solid fill">
            <a:extLst>
              <a:ext uri="{FF2B5EF4-FFF2-40B4-BE49-F238E27FC236}">
                <a16:creationId xmlns:a16="http://schemas.microsoft.com/office/drawing/2014/main" id="{BCC0735C-A2E9-3C84-4F14-3830CE8691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175409">
            <a:off x="634096" y="2346369"/>
            <a:ext cx="995681" cy="729361"/>
          </a:xfrm>
          <a:prstGeom prst="rect">
            <a:avLst/>
          </a:prstGeom>
        </p:spPr>
      </p:pic>
      <p:pic>
        <p:nvPicPr>
          <p:cNvPr id="30" name="Graphic 29" descr="Arrow Right with solid fill">
            <a:extLst>
              <a:ext uri="{FF2B5EF4-FFF2-40B4-BE49-F238E27FC236}">
                <a16:creationId xmlns:a16="http://schemas.microsoft.com/office/drawing/2014/main" id="{9D4884B5-6FA4-C2A9-6EFC-DC23D2DF4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13504">
            <a:off x="2237585" y="2276463"/>
            <a:ext cx="995681" cy="793699"/>
          </a:xfrm>
          <a:prstGeom prst="rect">
            <a:avLst/>
          </a:prstGeom>
        </p:spPr>
      </p:pic>
      <p:sp>
        <p:nvSpPr>
          <p:cNvPr id="31" name="CasellaDiTesto 17">
            <a:extLst>
              <a:ext uri="{FF2B5EF4-FFF2-40B4-BE49-F238E27FC236}">
                <a16:creationId xmlns:a16="http://schemas.microsoft.com/office/drawing/2014/main" id="{1D7E76EE-B438-4C69-BC24-10E293AFC3B3}"/>
              </a:ext>
            </a:extLst>
          </p:cNvPr>
          <p:cNvSpPr txBox="1"/>
          <p:nvPr/>
        </p:nvSpPr>
        <p:spPr>
          <a:xfrm>
            <a:off x="4249021" y="1899294"/>
            <a:ext cx="3693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endParaRPr lang="en-AU" sz="1600" dirty="0"/>
          </a:p>
          <a:p>
            <a:pPr algn="l">
              <a:defRPr sz="1400"/>
            </a:pPr>
            <a:r>
              <a:rPr lang="en-AU" sz="1600" b="1" dirty="0">
                <a:solidFill>
                  <a:schemeClr val="bg1"/>
                </a:solidFill>
              </a:rPr>
              <a:t>Key Findings: </a:t>
            </a:r>
            <a:r>
              <a:rPr lang="en-AU" sz="1600" dirty="0"/>
              <a:t>HHR = RYGB 6 months</a:t>
            </a:r>
          </a:p>
          <a:p>
            <a:pPr algn="l">
              <a:defRPr sz="1400"/>
            </a:pPr>
            <a:r>
              <a:rPr lang="en-AU" sz="1600" i="1" dirty="0"/>
              <a:t>*No statistical difference </a:t>
            </a:r>
          </a:p>
          <a:p>
            <a:pPr algn="l">
              <a:defRPr sz="1400"/>
            </a:pPr>
            <a:endParaRPr lang="en-AU" sz="1600" dirty="0"/>
          </a:p>
        </p:txBody>
      </p:sp>
      <p:pic>
        <p:nvPicPr>
          <p:cNvPr id="36" name="Picture 35" descr="A graph showing different colored squares&#10;&#10;AI-generated content may be incorrect.">
            <a:extLst>
              <a:ext uri="{FF2B5EF4-FFF2-40B4-BE49-F238E27FC236}">
                <a16:creationId xmlns:a16="http://schemas.microsoft.com/office/drawing/2014/main" id="{F4C3C028-4596-048D-8EFC-318AD8804D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51" y="3318732"/>
            <a:ext cx="3685845" cy="2094461"/>
          </a:xfrm>
          <a:prstGeom prst="rect">
            <a:avLst/>
          </a:prstGeom>
        </p:spPr>
      </p:pic>
      <p:pic>
        <p:nvPicPr>
          <p:cNvPr id="37" name="Picture 36" descr="A blue line drawing of a stomach&#10;&#10;AI-generated content may be incorrect.">
            <a:extLst>
              <a:ext uri="{FF2B5EF4-FFF2-40B4-BE49-F238E27FC236}">
                <a16:creationId xmlns:a16="http://schemas.microsoft.com/office/drawing/2014/main" id="{4D66EEED-9644-B9C8-02DB-81D0F163DC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0"/>
          <a:stretch/>
        </p:blipFill>
        <p:spPr>
          <a:xfrm>
            <a:off x="-143828" y="2947622"/>
            <a:ext cx="2021187" cy="154640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22A503B-BE88-9960-15E9-0FC8F0AF6ACB}"/>
              </a:ext>
            </a:extLst>
          </p:cNvPr>
          <p:cNvSpPr/>
          <p:nvPr/>
        </p:nvSpPr>
        <p:spPr>
          <a:xfrm>
            <a:off x="8348201" y="1542803"/>
            <a:ext cx="3725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 sz="1600"/>
            </a:pPr>
            <a:r>
              <a:rPr lang="en-AU" dirty="0"/>
              <a:t>HHR </a:t>
            </a:r>
            <a:r>
              <a:rPr dirty="0"/>
              <a:t>a safe and effective option for refractory GORD after </a:t>
            </a:r>
            <a:r>
              <a:rPr lang="en-AU" dirty="0"/>
              <a:t>sleeve gastrectomy 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600"/>
            </a:pPr>
            <a:r>
              <a:rPr lang="en-AU" dirty="0"/>
              <a:t>Results </a:t>
            </a:r>
            <a:r>
              <a:rPr dirty="0"/>
              <a:t>comparable to </a:t>
            </a:r>
            <a:r>
              <a:rPr lang="en-AU" dirty="0"/>
              <a:t>RYGB </a:t>
            </a:r>
            <a:endParaRPr dirty="0"/>
          </a:p>
        </p:txBody>
      </p:sp>
      <p:pic>
        <p:nvPicPr>
          <p:cNvPr id="43" name="Picture 42" descr="A blue line drawing of a snake&#10;&#10;AI-generated content may be incorrect.">
            <a:extLst>
              <a:ext uri="{FF2B5EF4-FFF2-40B4-BE49-F238E27FC236}">
                <a16:creationId xmlns:a16="http://schemas.microsoft.com/office/drawing/2014/main" id="{59CFE68B-2883-6A59-2AFC-8D47A498C4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88" y="2881656"/>
            <a:ext cx="1467928" cy="2201892"/>
          </a:xfrm>
          <a:prstGeom prst="rect">
            <a:avLst/>
          </a:prstGeom>
        </p:spPr>
      </p:pic>
      <p:sp>
        <p:nvSpPr>
          <p:cNvPr id="44" name="CasellaDiTesto 17">
            <a:extLst>
              <a:ext uri="{FF2B5EF4-FFF2-40B4-BE49-F238E27FC236}">
                <a16:creationId xmlns:a16="http://schemas.microsoft.com/office/drawing/2014/main" id="{6BDA1D90-84BE-6B1F-BC01-E32235FBE2E2}"/>
              </a:ext>
            </a:extLst>
          </p:cNvPr>
          <p:cNvSpPr txBox="1"/>
          <p:nvPr/>
        </p:nvSpPr>
        <p:spPr>
          <a:xfrm>
            <a:off x="285314" y="4476288"/>
            <a:ext cx="3693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 sz="1400"/>
            </a:pPr>
            <a:r>
              <a:rPr lang="en-AU" sz="1600" b="1" dirty="0">
                <a:solidFill>
                  <a:srgbClr val="204063"/>
                </a:solidFill>
              </a:rPr>
              <a:t>HHR (N=25)	        RYGB (N=25)</a:t>
            </a:r>
            <a:endParaRPr lang="en-AU" sz="1600" dirty="0">
              <a:solidFill>
                <a:srgbClr val="204063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C6E086C-1817-C127-7AB5-A9EDCADCBA67}"/>
              </a:ext>
            </a:extLst>
          </p:cNvPr>
          <p:cNvGrpSpPr/>
          <p:nvPr/>
        </p:nvGrpSpPr>
        <p:grpSpPr>
          <a:xfrm>
            <a:off x="7874495" y="2777763"/>
            <a:ext cx="4158633" cy="2974668"/>
            <a:chOff x="8033367" y="3033741"/>
            <a:chExt cx="3795693" cy="2693693"/>
          </a:xfrm>
        </p:grpSpPr>
        <p:pic>
          <p:nvPicPr>
            <p:cNvPr id="40" name="Graphic 39" descr="Shield Tick outline">
              <a:extLst>
                <a:ext uri="{FF2B5EF4-FFF2-40B4-BE49-F238E27FC236}">
                  <a16:creationId xmlns:a16="http://schemas.microsoft.com/office/drawing/2014/main" id="{040D4769-D7B3-2BA3-19FD-065341FCE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97354" y="3033741"/>
              <a:ext cx="914400" cy="914400"/>
            </a:xfrm>
            <a:prstGeom prst="rect">
              <a:avLst/>
            </a:prstGeom>
          </p:spPr>
        </p:pic>
        <p:pic>
          <p:nvPicPr>
            <p:cNvPr id="41" name="Picture 40" descr="A blue line drawing of a stomach&#10;&#10;AI-generated content may be incorrect.">
              <a:extLst>
                <a:ext uri="{FF2B5EF4-FFF2-40B4-BE49-F238E27FC236}">
                  <a16:creationId xmlns:a16="http://schemas.microsoft.com/office/drawing/2014/main" id="{FE8FDCD9-1FB3-FC79-3119-7F6BFF564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90"/>
            <a:stretch/>
          </p:blipFill>
          <p:spPr>
            <a:xfrm>
              <a:off x="8033367" y="3592760"/>
              <a:ext cx="2021187" cy="1546404"/>
            </a:xfrm>
            <a:prstGeom prst="rect">
              <a:avLst/>
            </a:prstGeom>
          </p:spPr>
        </p:pic>
        <p:pic>
          <p:nvPicPr>
            <p:cNvPr id="47" name="Picture 46" descr="A blue line drawing of a snake&#10;&#10;AI-generated content may be incorrect.">
              <a:extLst>
                <a:ext uri="{FF2B5EF4-FFF2-40B4-BE49-F238E27FC236}">
                  <a16:creationId xmlns:a16="http://schemas.microsoft.com/office/drawing/2014/main" id="{2C70E297-B2CD-D289-28E9-EB6564308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132" y="3525542"/>
              <a:ext cx="1467928" cy="220189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3B21310-DBFE-A242-F91F-59DC82AF69F4}"/>
                </a:ext>
              </a:extLst>
            </p:cNvPr>
            <p:cNvPicPr>
              <a:picLocks/>
            </p:cNvPicPr>
            <p:nvPr/>
          </p:nvPicPr>
          <p:blipFill>
            <a:blip r:embed="rId14"/>
            <a:srcRect l="38610" t="44677" r="41175" b="40120"/>
            <a:stretch/>
          </p:blipFill>
          <p:spPr>
            <a:xfrm>
              <a:off x="9759056" y="4388539"/>
              <a:ext cx="613575" cy="366582"/>
            </a:xfrm>
            <a:prstGeom prst="rect">
              <a:avLst/>
            </a:prstGeom>
          </p:spPr>
        </p:pic>
      </p:grpSp>
      <p:sp>
        <p:nvSpPr>
          <p:cNvPr id="56" name="CasellaDiTesto 17">
            <a:extLst>
              <a:ext uri="{FF2B5EF4-FFF2-40B4-BE49-F238E27FC236}">
                <a16:creationId xmlns:a16="http://schemas.microsoft.com/office/drawing/2014/main" id="{80325A54-5BB8-13E7-1096-F65E86144A9A}"/>
              </a:ext>
            </a:extLst>
          </p:cNvPr>
          <p:cNvSpPr txBox="1"/>
          <p:nvPr/>
        </p:nvSpPr>
        <p:spPr>
          <a:xfrm>
            <a:off x="8445893" y="5126187"/>
            <a:ext cx="3693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 sz="1400"/>
            </a:pPr>
            <a:r>
              <a:rPr lang="en-AU" sz="1600" b="1" dirty="0">
                <a:solidFill>
                  <a:srgbClr val="204063"/>
                </a:solidFill>
              </a:rPr>
              <a:t>HHR		               RYGB</a:t>
            </a:r>
            <a:endParaRPr lang="en-AU" sz="1600" dirty="0">
              <a:solidFill>
                <a:srgbClr val="204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68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129</Words>
  <Application>Microsoft Macintosh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M.mazzarella</dc:creator>
  <cp:lastModifiedBy>Ashleigh Sercombe</cp:lastModifiedBy>
  <cp:revision>90</cp:revision>
  <dcterms:created xsi:type="dcterms:W3CDTF">2017-10-03T08:27:08Z</dcterms:created>
  <dcterms:modified xsi:type="dcterms:W3CDTF">2025-11-23T11:34:36Z</dcterms:modified>
</cp:coreProperties>
</file>