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1992" y="-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768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1755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5588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05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199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896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289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5021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534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395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2924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2D60-59F6-4626-B801-F2DD4533D63C}" type="datetimeFigureOut">
              <a:rPr lang="fr-CH" smtClean="0"/>
              <a:t>12.08.2021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C4C00-B09A-4053-A5FB-7D11C90453C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533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6809838"/>
                  </p:ext>
                </p:extLst>
              </p:nvPr>
            </p:nvGraphicFramePr>
            <p:xfrm>
              <a:off x="704215" y="2001117"/>
              <a:ext cx="5478598" cy="77880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1319"/>
                    <a:gridCol w="428686"/>
                    <a:gridCol w="1024856"/>
                    <a:gridCol w="1457171"/>
                    <a:gridCol w="1456566"/>
                  </a:tblGrid>
                  <a:tr h="959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RISK CATEGORY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Number of alerts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L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CH" sz="600" dirty="0">
                              <a:effectLst/>
                            </a:rPr>
                            <a:t>Intervention PPV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fr-CH" sz="70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700">
                                      <a:effectLst/>
                                    </a:rPr>
                                    <m:t>𝒏𝒖𝒎𝒃𝒆𝒓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𝒐𝒇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𝒊𝒏𝒕𝒆𝒓𝒗𝒆𝒏𝒕𝒊𝒐𝒏𝒔</m:t>
                                  </m:r>
                                </m:num>
                                <m:den>
                                  <m:r>
                                    <a:rPr lang="en-US" sz="700">
                                      <a:effectLst/>
                                    </a:rPr>
                                    <m:t>𝒏𝒖𝒎𝒃𝒆𝒓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𝒐𝒇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700">
                                      <a:effectLst/>
                                    </a:rPr>
                                    <m:t>𝒂𝒍𝒆𝒓𝒕𝒔</m:t>
                                  </m:r>
                                </m:den>
                              </m:f>
                            </m:oMath>
                          </a14:m>
                          <a:r>
                            <a:rPr lang="fr-CH" sz="600" dirty="0">
                              <a:effectLst/>
                            </a:rPr>
                            <a:t> 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Clinical PPV </a:t>
                          </a:r>
                          <a:r>
                            <a:rPr lang="en-US" sz="600" u="sng">
                              <a:effectLst/>
                            </a:rPr>
                            <a:t>with</a:t>
                          </a:r>
                          <a:r>
                            <a:rPr lang="en-US" sz="600">
                              <a:effectLst/>
                            </a:rPr>
                            <a:t> a pharmacist 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fr-CH" sz="5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500">
                                        <a:effectLst/>
                                      </a:rPr>
                                      <m:t>𝒏𝒖𝒎𝒃𝒆𝒓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𝒐𝒇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𝒂𝒄𝒄𝒆𝒑𝒕𝒆𝒅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𝒕𝒉𝒆𝒓𝒂𝒑𝒆𝒖𝒕𝒊𝒄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𝒔𝒖𝒈𝒈𝒆𝒔𝒕𝒊𝒐𝒏𝒔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500">
                                        <a:effectLst/>
                                      </a:rPr>
                                      <m:t>𝒏𝒖𝒎𝒃𝒆𝒓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𝒐𝒇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𝒊𝒏𝒕𝒆𝒓𝒗𝒆𝒏𝒕𝒊𝒐𝒏𝒔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Clinical PPV </a:t>
                          </a:r>
                          <a:r>
                            <a:rPr lang="en-US" sz="600" u="sng">
                              <a:effectLst/>
                            </a:rPr>
                            <a:t>without</a:t>
                          </a:r>
                          <a:r>
                            <a:rPr lang="en-US" sz="600">
                              <a:effectLst/>
                            </a:rPr>
                            <a:t> a pharmacist 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fr-CH" sz="5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500">
                                        <a:effectLst/>
                                      </a:rPr>
                                      <m:t>𝒏𝒖𝒎𝒃𝒆𝒓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𝒐𝒇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𝒂𝒄𝒄𝒆𝒑𝒕𝒆𝒅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𝒕𝒉𝒆𝒓𝒂𝒑𝒆𝒖𝒕𝒊𝒄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𝒔𝒖𝒈𝒈𝒆𝒔𝒕𝒊𝒐𝒏𝒔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500">
                                        <a:effectLst/>
                                      </a:rPr>
                                      <m:t>𝒏𝒖𝒎𝒃𝒆𝒓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𝒐𝒇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 </m:t>
                                    </m:r>
                                    <m:r>
                                      <a:rPr lang="en-US" sz="500">
                                        <a:effectLst/>
                                      </a:rPr>
                                      <m:t>𝒂𝒍𝒆𝒓𝒕𝒔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9317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Sub-category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</a:tr>
                  <a:tr h="9317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High-risk situations</a:t>
                          </a:r>
                          <a:endParaRPr lang="fr-CH" sz="10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WITH AN ABNORMAL LAB VALUE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242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(54.1%)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26.9%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65)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66.2%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17.8%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in the presence of renal failure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121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(27.1%)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33.9%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70.7%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29)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DOAC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39.1%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25)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64.0%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Colchicine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28.6%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66.7%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4)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19.0%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Metformin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9)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88.9%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8)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Morphine and acute renal failure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16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6.3%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6.3%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combined with a supra-therapeutic serum level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42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(9.4%)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26.2%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36.4%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9.5%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VKA and supra-therapeutic INR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36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19.4%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7)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28.6%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5.5%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Vancomycin and supra-therapeutic vancomycin rate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75.0%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3)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33.3%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Digoxin and supra-therapeutic digoxin rate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100%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100.0%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Aminoglycosides and supra-therapeutic aminoglycoside  rate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combined with an abnormal lab value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79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(17.7%)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16.5%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77.0%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12.7%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Blood glucose lowering drug and hypoglycemia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Heparin and thrombopenia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13.3%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4)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6.7%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Digoxin and dyskalemia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15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46.7%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7)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85.7%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40.0%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Metformin and acute hyperlactatemia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50.0%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MEDICATION CONTRAINDICATED OR TO BE USED WITH CAUTION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127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(28.4%)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3.1%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75.0%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2.4%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3726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Anticholinergic drugs and some comorbidities (e.g., dementia, urinary retention, constipation)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66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1.5%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1.5%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Drugs lowering seizure threshold and epilepsy or history of seizure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NSAID and some comorbidities (e.g., renal failure, heart failure)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kern="1200" dirty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DRUG–DRUG INTERACTION</a:t>
                          </a:r>
                          <a:endParaRPr lang="fr-CH" sz="600" b="1" kern="1200" dirty="0">
                            <a:solidFill>
                              <a:schemeClr val="l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71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(15.9%)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28.2%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20)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17)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Co-prescription of 2 anticoagulants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38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52.6%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85.0%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17)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48.0%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Co-prescription of 2 serotoninergic drugs 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33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INADEQUATE MODE OF ADMINISTRATION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(1.6%)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14.3%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Methotrexate scheduled twice in fewer than 7 days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Intravenous potassium chloride at a flow rate &gt; 10 mmol/hour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4658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Intravenous potassium chloride at a concentration &gt; 40 </a:t>
                          </a:r>
                          <a:r>
                            <a:rPr lang="en-US" sz="600" b="0" i="1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mmol</a:t>
                          </a: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/L (peripheral catheter) or &gt; 80 </a:t>
                          </a:r>
                          <a:r>
                            <a:rPr lang="en-US" sz="600" b="0" i="1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mmol</a:t>
                          </a: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/L (central catheter)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206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TOTAL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>
                              <a:solidFill>
                                <a:schemeClr val="bg1"/>
                              </a:solidFill>
                              <a:effectLst/>
                            </a:rPr>
                            <a:t>447</a:t>
                          </a:r>
                          <a:endParaRPr lang="fr-CH" sz="1000" b="1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20.1%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(n = 90)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71.0%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(n = 63)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14.0%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6809838"/>
                  </p:ext>
                </p:extLst>
              </p:nvPr>
            </p:nvGraphicFramePr>
            <p:xfrm>
              <a:off x="704215" y="2001117"/>
              <a:ext cx="5478598" cy="77880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1319"/>
                    <a:gridCol w="428686"/>
                    <a:gridCol w="1024856"/>
                    <a:gridCol w="1457171"/>
                    <a:gridCol w="1456566"/>
                  </a:tblGrid>
                  <a:tr h="959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RISK CATEGORY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Number of alerts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L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51190" t="-10870" r="-286310" b="-2691304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75833" t="-10870" r="-100417" b="-2691304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marL="65301" marR="65301" marT="0" marB="0" anchor="ctr"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76987" t="-10870" r="-837" b="-2691304"/>
                          </a:stretch>
                        </a:blipFill>
                      </a:tcPr>
                    </a:tc>
                  </a:tr>
                  <a:tr h="9353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Sub-category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</a:tr>
                  <a:tr h="9353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High-risk situations</a:t>
                          </a:r>
                          <a:endParaRPr lang="fr-CH" sz="10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>
                        <a:lnR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fr-CH"/>
                        </a:p>
                      </a:txBody>
                      <a:tcPr/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WITH AN ABNORMAL LAB VALUE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242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(54.1%)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26.9%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65)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66.2%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17.8%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lnT w="31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in the presence of renal failure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121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(27.1%)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33.9%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70.7%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29)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DOAC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39.1%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25)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64.0%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Colchicine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28.6%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66.7%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4)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19.0%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Metformin and acute renal failure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9)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88.9%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8)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Morphine and acute renal failure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16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6.3%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6.3%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combined with a supra-therapeutic serum level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42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(9.4%)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26.2%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36.4%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9.5%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VKA and supra-therapeutic INR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36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19.4%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7)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28.6%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5.5%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Vancomycin and supra-therapeutic vancomycin rate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75.0%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3)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33.3%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 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Digoxin and supra-therapeutic digoxin rate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100%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100.0%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Aminoglycosides and supra-therapeutic aminoglycoside  rate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Drug prescription combined with an abnormal lab value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79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(17.7%)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16.5%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77.0%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12.7%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 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Blood glucose lowering drug and hypoglycemia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Heparin and thrombopenia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13.3%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4)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6.7%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Digoxin and dyskalemia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15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46.7%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7)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85.7%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6)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40.0%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Metformin and acute hyperlactatemia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50.0%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MEDICATION CONTRAINDICATED OR TO BE USED WITH CAUTION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127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(28.4%)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3.1%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4)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75.0%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3)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2.4%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3726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Anticholinergic drugs and some comorbidities (e.g., dementia, urinary retention, constipation)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66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1.5%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1.5%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Drugs lowering seizure threshold and epilepsy or history of seizure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51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NSAID and some comorbidities (e.g., renal failure, heart failure)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100%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kern="1200" dirty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DRUG–DRUG INTERACTION</a:t>
                          </a:r>
                          <a:endParaRPr lang="fr-CH" sz="600" b="1" kern="1200" dirty="0">
                            <a:solidFill>
                              <a:schemeClr val="l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71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(15.9%)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28.2%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20)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85.0%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17)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24.0%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Co-prescription of 2 anticoagulants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38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52.6%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20)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85.0%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17)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48.0%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Co-prescription of 2 serotoninergic drugs 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33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INADEQUATE MODE OF ADMINISTRATION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7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(1.6%)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14.3%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1)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0.0%</a:t>
                          </a:r>
                          <a:endParaRPr lang="fr-CH" sz="10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(n = 0)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0.0%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</a:tr>
                  <a:tr h="246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Methotrexate scheduled twice in fewer than 7 days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NA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795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>
                              <a:solidFill>
                                <a:schemeClr val="tx1"/>
                              </a:solidFill>
                              <a:effectLst/>
                            </a:rPr>
                            <a:t>Intravenous potassium chloride at a flow rate &gt; 10 mmol/hour</a:t>
                          </a:r>
                          <a:endParaRPr lang="fr-CH" sz="1000" b="0" i="1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2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50.0%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1)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0.0%</a:t>
                          </a:r>
                          <a:endParaRPr lang="fr-CH" sz="10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(n = 0)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>
                              <a:effectLst/>
                            </a:rPr>
                            <a:t>0%</a:t>
                          </a:r>
                          <a:endParaRPr lang="fr-CH" sz="1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4658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Intravenous potassium chloride at a concentration &gt; 40 </a:t>
                          </a:r>
                          <a:r>
                            <a:rPr lang="en-US" sz="600" b="0" i="1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mmol</a:t>
                          </a: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/L (peripheral catheter) or &gt; 80 </a:t>
                          </a:r>
                          <a:r>
                            <a:rPr lang="en-US" sz="600" b="0" i="1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mmol</a:t>
                          </a:r>
                          <a:r>
                            <a:rPr lang="en-US" sz="600" b="0" i="1" dirty="0">
                              <a:solidFill>
                                <a:schemeClr val="tx1"/>
                              </a:solidFill>
                              <a:effectLst/>
                            </a:rPr>
                            <a:t>/L (central catheter)</a:t>
                          </a:r>
                          <a:endParaRPr lang="fr-CH" sz="1000" b="0" i="1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0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dirty="0">
                              <a:effectLst/>
                            </a:rPr>
                            <a:t>NA</a:t>
                          </a:r>
                          <a:endParaRPr lang="fr-CH" sz="1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206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TOTAL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>
                              <a:solidFill>
                                <a:schemeClr val="bg1"/>
                              </a:solidFill>
                              <a:effectLst/>
                            </a:rPr>
                            <a:t>447</a:t>
                          </a:r>
                          <a:endParaRPr lang="fr-CH" sz="1000" b="1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20.1%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(n = 90)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71.0%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(n = 63)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600" b="1" dirty="0">
                              <a:solidFill>
                                <a:schemeClr val="bg1"/>
                              </a:solidFill>
                              <a:effectLst/>
                            </a:rPr>
                            <a:t>14.0%</a:t>
                          </a:r>
                          <a:endParaRPr lang="fr-CH" sz="1000" b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5301" marR="65301" marT="0" marB="0" anchor="ctr">
                        <a:solidFill>
                          <a:schemeClr val="accent1">
                            <a:lumMod val="5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654952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513</Words>
  <Application>Microsoft Office PowerPoint</Application>
  <PresentationFormat>Grand écran</PresentationFormat>
  <Paragraphs>217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Hôpitaux Universitaires de Genève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SKALAFOURIS Christian</dc:creator>
  <cp:lastModifiedBy>SKALAFOURIS Christian</cp:lastModifiedBy>
  <cp:revision>2</cp:revision>
  <dcterms:created xsi:type="dcterms:W3CDTF">2021-08-12T16:49:41Z</dcterms:created>
  <dcterms:modified xsi:type="dcterms:W3CDTF">2021-08-12T16:58:19Z</dcterms:modified>
</cp:coreProperties>
</file>