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467" r:id="rId2"/>
    <p:sldId id="465" r:id="rId3"/>
    <p:sldId id="456" r:id="rId4"/>
    <p:sldId id="469" r:id="rId5"/>
    <p:sldId id="470" r:id="rId6"/>
    <p:sldId id="462" r:id="rId7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ccfs-home.scc.kit.edu\home\IBG5_PC_2025\IBG5\1-M4F\1-Results\Vineyards_project\figures\16S\rawdata_figures\16S_phyla_relative_abundanc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ccfs-home.scc.kit.edu\home\IBG5_PC_2025\IBG5\1-M4F\1-Results\Vineyards_project\figures\ITS\level-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35592753702989"/>
          <c:y val="5.0925925925925923E-2"/>
          <c:w val="0.76906117504542704"/>
          <c:h val="0.51342722783461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Sheet3!$N$2</c:f>
              <c:strCache>
                <c:ptCount val="1"/>
                <c:pt idx="0">
                  <c:v>p_Actinomycetota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Sheet3!$O$2:$X$2</c:f>
              <c:numCache>
                <c:formatCode>0</c:formatCode>
                <c:ptCount val="10"/>
                <c:pt idx="0">
                  <c:v>50.082498190062296</c:v>
                </c:pt>
                <c:pt idx="1">
                  <c:v>46.187726405881129</c:v>
                </c:pt>
                <c:pt idx="2">
                  <c:v>36.155601342401098</c:v>
                </c:pt>
                <c:pt idx="3">
                  <c:v>46.098775210921758</c:v>
                </c:pt>
                <c:pt idx="4">
                  <c:v>45.6411553104682</c:v>
                </c:pt>
                <c:pt idx="5">
                  <c:v>40.476088688761607</c:v>
                </c:pt>
                <c:pt idx="6">
                  <c:v>45.289159275328664</c:v>
                </c:pt>
                <c:pt idx="7">
                  <c:v>44.008495317176838</c:v>
                </c:pt>
                <c:pt idx="8">
                  <c:v>45.958409635937691</c:v>
                </c:pt>
                <c:pt idx="9">
                  <c:v>50.923866347773149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5-48EE-B0AA-6653110A1311}"/>
            </c:ext>
          </c:extLst>
        </c:ser>
        <c:ser>
          <c:idx val="1"/>
          <c:order val="1"/>
          <c:tx>
            <c:strRef>
              <c:f>Sheet3!$N$3</c:f>
              <c:strCache>
                <c:ptCount val="1"/>
                <c:pt idx="0">
                  <c:v>p_Pseudomonadota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Sheet3!$O$3:$X$3</c:f>
              <c:numCache>
                <c:formatCode>0</c:formatCode>
                <c:ptCount val="10"/>
                <c:pt idx="0">
                  <c:v>15.39043094506666</c:v>
                </c:pt>
                <c:pt idx="1">
                  <c:v>16.183558680345303</c:v>
                </c:pt>
                <c:pt idx="2">
                  <c:v>20.496693530839533</c:v>
                </c:pt>
                <c:pt idx="3">
                  <c:v>18.933253850128647</c:v>
                </c:pt>
                <c:pt idx="4">
                  <c:v>15.896095918739382</c:v>
                </c:pt>
                <c:pt idx="5">
                  <c:v>17.344836089305563</c:v>
                </c:pt>
                <c:pt idx="6">
                  <c:v>19.58416309098553</c:v>
                </c:pt>
                <c:pt idx="7">
                  <c:v>18.674068712526598</c:v>
                </c:pt>
                <c:pt idx="8">
                  <c:v>16.639024465821571</c:v>
                </c:pt>
                <c:pt idx="9">
                  <c:v>16.198921574751303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25-48EE-B0AA-6653110A1311}"/>
            </c:ext>
          </c:extLst>
        </c:ser>
        <c:ser>
          <c:idx val="2"/>
          <c:order val="2"/>
          <c:tx>
            <c:strRef>
              <c:f>Sheet3!$N$4</c:f>
              <c:strCache>
                <c:ptCount val="1"/>
                <c:pt idx="0">
                  <c:v>p_Chloroflexota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Sheet3!$O$4:$X$4</c:f>
              <c:numCache>
                <c:formatCode>0</c:formatCode>
                <c:ptCount val="10"/>
                <c:pt idx="0">
                  <c:v>13.921734309627816</c:v>
                </c:pt>
                <c:pt idx="1">
                  <c:v>11.871743227631356</c:v>
                </c:pt>
                <c:pt idx="2">
                  <c:v>11.160918540143621</c:v>
                </c:pt>
                <c:pt idx="3">
                  <c:v>9.2257286904840523</c:v>
                </c:pt>
                <c:pt idx="4">
                  <c:v>12.4490886093144</c:v>
                </c:pt>
                <c:pt idx="5">
                  <c:v>11.770862699297004</c:v>
                </c:pt>
                <c:pt idx="6">
                  <c:v>11.09520561378354</c:v>
                </c:pt>
                <c:pt idx="7">
                  <c:v>11.673718202225489</c:v>
                </c:pt>
                <c:pt idx="8">
                  <c:v>13.804696841472214</c:v>
                </c:pt>
                <c:pt idx="9">
                  <c:v>11.997285914901505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25-48EE-B0AA-6653110A1311}"/>
            </c:ext>
          </c:extLst>
        </c:ser>
        <c:ser>
          <c:idx val="3"/>
          <c:order val="3"/>
          <c:tx>
            <c:strRef>
              <c:f>Sheet3!$N$5</c:f>
              <c:strCache>
                <c:ptCount val="1"/>
                <c:pt idx="0">
                  <c:v>p_Acidobacteriota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Sheet3!$O$5:$X$5</c:f>
              <c:numCache>
                <c:formatCode>0</c:formatCode>
                <c:ptCount val="10"/>
                <c:pt idx="0">
                  <c:v>9.1874851360541339</c:v>
                </c:pt>
                <c:pt idx="1">
                  <c:v>9.7035056497109551</c:v>
                </c:pt>
                <c:pt idx="2">
                  <c:v>10.273290838163748</c:v>
                </c:pt>
                <c:pt idx="3">
                  <c:v>10.643536609949901</c:v>
                </c:pt>
                <c:pt idx="4">
                  <c:v>11.388152006724482</c:v>
                </c:pt>
                <c:pt idx="5">
                  <c:v>12.440589232010563</c:v>
                </c:pt>
                <c:pt idx="6">
                  <c:v>8.7245221632070127</c:v>
                </c:pt>
                <c:pt idx="7">
                  <c:v>9.5017562881137501</c:v>
                </c:pt>
                <c:pt idx="8">
                  <c:v>9.9641636163506586</c:v>
                </c:pt>
                <c:pt idx="9">
                  <c:v>7.0941457029239032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25-48EE-B0AA-6653110A1311}"/>
            </c:ext>
          </c:extLst>
        </c:ser>
        <c:ser>
          <c:idx val="4"/>
          <c:order val="4"/>
          <c:tx>
            <c:strRef>
              <c:f>Sheet3!$N$6</c:f>
              <c:strCache>
                <c:ptCount val="1"/>
                <c:pt idx="0">
                  <c:v>p_Gemmatimonadota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Sheet3!$O$6:$X$6</c:f>
              <c:numCache>
                <c:formatCode>0</c:formatCode>
                <c:ptCount val="10"/>
                <c:pt idx="0">
                  <c:v>2.0204526345446538</c:v>
                </c:pt>
                <c:pt idx="1">
                  <c:v>2.2003866094085596</c:v>
                </c:pt>
                <c:pt idx="2">
                  <c:v>2.4247800240784874</c:v>
                </c:pt>
                <c:pt idx="3">
                  <c:v>1.964487999759486</c:v>
                </c:pt>
                <c:pt idx="4">
                  <c:v>2.3717895478327518</c:v>
                </c:pt>
                <c:pt idx="5">
                  <c:v>2.0886481123932734</c:v>
                </c:pt>
                <c:pt idx="6">
                  <c:v>2.39553023916804</c:v>
                </c:pt>
                <c:pt idx="7">
                  <c:v>2.8082157942103518</c:v>
                </c:pt>
                <c:pt idx="8">
                  <c:v>2.3921512258890258</c:v>
                </c:pt>
                <c:pt idx="9">
                  <c:v>2.3153070477449735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25-48EE-B0AA-6653110A1311}"/>
            </c:ext>
          </c:extLst>
        </c:ser>
        <c:ser>
          <c:idx val="5"/>
          <c:order val="5"/>
          <c:tx>
            <c:strRef>
              <c:f>Sheet3!$N$7</c:f>
              <c:strCache>
                <c:ptCount val="1"/>
                <c:pt idx="0">
                  <c:v>p_Myxococcota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Sheet3!$O$7:$X$7</c:f>
              <c:numCache>
                <c:formatCode>0</c:formatCode>
                <c:ptCount val="10"/>
                <c:pt idx="0">
                  <c:v>1.7636977068719062</c:v>
                </c:pt>
                <c:pt idx="1">
                  <c:v>1.7210630315830129</c:v>
                </c:pt>
                <c:pt idx="2">
                  <c:v>2.6331381778203276</c:v>
                </c:pt>
                <c:pt idx="3">
                  <c:v>1.9650413063670669</c:v>
                </c:pt>
                <c:pt idx="4">
                  <c:v>1.8412983631619191</c:v>
                </c:pt>
                <c:pt idx="5">
                  <c:v>1.5397593374624461</c:v>
                </c:pt>
                <c:pt idx="6">
                  <c:v>2.2068723568315938</c:v>
                </c:pt>
                <c:pt idx="7">
                  <c:v>2.2521543832020212</c:v>
                </c:pt>
                <c:pt idx="8">
                  <c:v>1.8894003564473152</c:v>
                </c:pt>
                <c:pt idx="9">
                  <c:v>1.7836808928240389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25-48EE-B0AA-6653110A1311}"/>
            </c:ext>
          </c:extLst>
        </c:ser>
        <c:ser>
          <c:idx val="6"/>
          <c:order val="6"/>
          <c:tx>
            <c:strRef>
              <c:f>Sheet3!$N$8</c:f>
              <c:strCache>
                <c:ptCount val="1"/>
                <c:pt idx="0">
                  <c:v>p_Crenarchaeota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Sheet3!$O$8:$X$8</c:f>
              <c:numCache>
                <c:formatCode>0</c:formatCode>
                <c:ptCount val="10"/>
                <c:pt idx="0">
                  <c:v>2.2220949676318211</c:v>
                </c:pt>
                <c:pt idx="1">
                  <c:v>6.684175959277618</c:v>
                </c:pt>
                <c:pt idx="2">
                  <c:v>4.8420571191759567</c:v>
                </c:pt>
                <c:pt idx="3">
                  <c:v>2.2915186709743232</c:v>
                </c:pt>
                <c:pt idx="4">
                  <c:v>3.2431070498769086</c:v>
                </c:pt>
                <c:pt idx="5">
                  <c:v>5.528833122537514</c:v>
                </c:pt>
                <c:pt idx="6">
                  <c:v>2.998859785176502</c:v>
                </c:pt>
                <c:pt idx="7">
                  <c:v>2.6843734789246967</c:v>
                </c:pt>
                <c:pt idx="8">
                  <c:v>1.3555666136719511</c:v>
                </c:pt>
                <c:pt idx="9">
                  <c:v>4.4124452250406385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25-48EE-B0AA-6653110A1311}"/>
            </c:ext>
          </c:extLst>
        </c:ser>
        <c:ser>
          <c:idx val="7"/>
          <c:order val="7"/>
          <c:tx>
            <c:strRef>
              <c:f>Sheet3!$N$9</c:f>
              <c:strCache>
                <c:ptCount val="1"/>
                <c:pt idx="0">
                  <c:v>p_Methylomirabilota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Sheet3!$O$9:$X$9</c:f>
              <c:numCache>
                <c:formatCode>0</c:formatCode>
                <c:ptCount val="10"/>
                <c:pt idx="0">
                  <c:v>2.4398361173072232</c:v>
                </c:pt>
                <c:pt idx="1">
                  <c:v>1.0081964388134133</c:v>
                </c:pt>
                <c:pt idx="2">
                  <c:v>2.3010319677515025</c:v>
                </c:pt>
                <c:pt idx="3">
                  <c:v>2.4580332340380244</c:v>
                </c:pt>
                <c:pt idx="4">
                  <c:v>2.3572087530794152</c:v>
                </c:pt>
                <c:pt idx="5">
                  <c:v>2.632693674246787</c:v>
                </c:pt>
                <c:pt idx="6">
                  <c:v>2.0883366243419301</c:v>
                </c:pt>
                <c:pt idx="7">
                  <c:v>2.4862720306391068</c:v>
                </c:pt>
                <c:pt idx="8">
                  <c:v>3.652988766170095</c:v>
                </c:pt>
                <c:pt idx="9">
                  <c:v>1.0839841415266767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E25-48EE-B0AA-6653110A1311}"/>
            </c:ext>
          </c:extLst>
        </c:ser>
        <c:ser>
          <c:idx val="8"/>
          <c:order val="8"/>
          <c:tx>
            <c:strRef>
              <c:f>Sheet3!$N$10</c:f>
              <c:strCache>
                <c:ptCount val="1"/>
                <c:pt idx="0">
                  <c:v>p_Thermoplasmatota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Sheet3!$O$10:$X$10</c:f>
              <c:numCache>
                <c:formatCode>0</c:formatCode>
                <c:ptCount val="10"/>
                <c:pt idx="0">
                  <c:v>3.6118033734243507E-3</c:v>
                </c:pt>
                <c:pt idx="1">
                  <c:v>3.0754435155158771E-3</c:v>
                </c:pt>
                <c:pt idx="2">
                  <c:v>1.8458433352927246</c:v>
                </c:pt>
                <c:pt idx="3">
                  <c:v>0.35147526982203808</c:v>
                </c:pt>
                <c:pt idx="4">
                  <c:v>0.23633790518426856</c:v>
                </c:pt>
                <c:pt idx="5">
                  <c:v>0.20872028241288265</c:v>
                </c:pt>
                <c:pt idx="6">
                  <c:v>0.71383300633546631</c:v>
                </c:pt>
                <c:pt idx="7">
                  <c:v>0.74635968464718228</c:v>
                </c:pt>
                <c:pt idx="8">
                  <c:v>0.36529603322618992</c:v>
                </c:pt>
                <c:pt idx="9">
                  <c:v>0.57684543019398937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25-48EE-B0AA-6653110A1311}"/>
            </c:ext>
          </c:extLst>
        </c:ser>
        <c:ser>
          <c:idx val="9"/>
          <c:order val="9"/>
          <c:tx>
            <c:strRef>
              <c:f>Sheet3!$N$11</c:f>
              <c:strCache>
                <c:ptCount val="1"/>
                <c:pt idx="0">
                  <c:v>p_Nitrospirota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Sheet3!$O$11:$X$11</c:f>
              <c:numCache>
                <c:formatCode>0</c:formatCode>
                <c:ptCount val="10"/>
                <c:pt idx="0">
                  <c:v>0.60292845361630965</c:v>
                </c:pt>
                <c:pt idx="1">
                  <c:v>0.5899286102797342</c:v>
                </c:pt>
                <c:pt idx="2">
                  <c:v>1.3041374924081832</c:v>
                </c:pt>
                <c:pt idx="3">
                  <c:v>1.1146719720030562</c:v>
                </c:pt>
                <c:pt idx="4">
                  <c:v>0.7605565808437621</c:v>
                </c:pt>
                <c:pt idx="5">
                  <c:v>1.1457445792816463</c:v>
                </c:pt>
                <c:pt idx="6">
                  <c:v>0.77469620391545013</c:v>
                </c:pt>
                <c:pt idx="7">
                  <c:v>0.77203825523072556</c:v>
                </c:pt>
                <c:pt idx="8">
                  <c:v>0.90115921719969683</c:v>
                </c:pt>
                <c:pt idx="9">
                  <c:v>0.62856125912906557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E25-48EE-B0AA-6653110A1311}"/>
            </c:ext>
          </c:extLst>
        </c:ser>
        <c:ser>
          <c:idx val="10"/>
          <c:order val="10"/>
          <c:tx>
            <c:strRef>
              <c:f>Sheet3!$N$12</c:f>
              <c:strCache>
                <c:ptCount val="1"/>
                <c:pt idx="0">
                  <c:v>p_Bacillota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Sheet3!$O$12:$X$12</c:f>
              <c:numCache>
                <c:formatCode>0</c:formatCode>
                <c:ptCount val="10"/>
                <c:pt idx="0">
                  <c:v>0.40817135342107852</c:v>
                </c:pt>
                <c:pt idx="1">
                  <c:v>1.285714073587352</c:v>
                </c:pt>
                <c:pt idx="2">
                  <c:v>1.8172787825708701</c:v>
                </c:pt>
                <c:pt idx="3">
                  <c:v>2.1739300838234721</c:v>
                </c:pt>
                <c:pt idx="4">
                  <c:v>1.2482763463124087</c:v>
                </c:pt>
                <c:pt idx="5">
                  <c:v>2.3816911775158807</c:v>
                </c:pt>
                <c:pt idx="6">
                  <c:v>1.0933206243019327</c:v>
                </c:pt>
                <c:pt idx="7">
                  <c:v>1.2106045693750276</c:v>
                </c:pt>
                <c:pt idx="8">
                  <c:v>0.85709303206279419</c:v>
                </c:pt>
                <c:pt idx="9">
                  <c:v>0.92000603592783115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25-48EE-B0AA-6653110A1311}"/>
            </c:ext>
          </c:extLst>
        </c:ser>
        <c:ser>
          <c:idx val="11"/>
          <c:order val="11"/>
          <c:tx>
            <c:strRef>
              <c:f>Sheet3!$N$13</c:f>
              <c:strCache>
                <c:ptCount val="1"/>
                <c:pt idx="0">
                  <c:v>p_Bacteroidota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Sheet3!$O$13:$X$13</c:f>
              <c:numCache>
                <c:formatCode>0</c:formatCode>
                <c:ptCount val="10"/>
                <c:pt idx="0">
                  <c:v>0.285845136035905</c:v>
                </c:pt>
                <c:pt idx="1">
                  <c:v>0.75379410734978325</c:v>
                </c:pt>
                <c:pt idx="2">
                  <c:v>1.1932482800275801</c:v>
                </c:pt>
                <c:pt idx="3">
                  <c:v>0.6049067693333976</c:v>
                </c:pt>
                <c:pt idx="4">
                  <c:v>0.30924993826510433</c:v>
                </c:pt>
                <c:pt idx="5">
                  <c:v>0.41139812868591719</c:v>
                </c:pt>
                <c:pt idx="6">
                  <c:v>0.83612704239251323</c:v>
                </c:pt>
                <c:pt idx="7">
                  <c:v>0.70676184381005891</c:v>
                </c:pt>
                <c:pt idx="8">
                  <c:v>0.32704639610085012</c:v>
                </c:pt>
                <c:pt idx="9">
                  <c:v>0.4392756016228177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E25-48EE-B0AA-6653110A1311}"/>
            </c:ext>
          </c:extLst>
        </c:ser>
        <c:ser>
          <c:idx val="12"/>
          <c:order val="12"/>
          <c:tx>
            <c:strRef>
              <c:f>Sheet3!$N$14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Sheet3!$O$1:$X$1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Sheet3!$O$14:$X$14</c:f>
              <c:numCache>
                <c:formatCode>0</c:formatCode>
                <c:ptCount val="10"/>
                <c:pt idx="0">
                  <c:v>1.6712132463867653</c:v>
                </c:pt>
                <c:pt idx="1">
                  <c:v>1.8071317626162668</c:v>
                </c:pt>
                <c:pt idx="2">
                  <c:v>3.5519805693263455</c:v>
                </c:pt>
                <c:pt idx="3">
                  <c:v>2.1746403323947718</c:v>
                </c:pt>
                <c:pt idx="4">
                  <c:v>2.2576836701969976</c:v>
                </c:pt>
                <c:pt idx="5">
                  <c:v>2.0301348760889146</c:v>
                </c:pt>
                <c:pt idx="6">
                  <c:v>2.1993739742318255</c:v>
                </c:pt>
                <c:pt idx="7">
                  <c:v>2.4751814399181513</c:v>
                </c:pt>
                <c:pt idx="8">
                  <c:v>1.89300379964995</c:v>
                </c:pt>
                <c:pt idx="9">
                  <c:v>1.6256748256401046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E25-48EE-B0AA-6653110A1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1075511488"/>
        <c:axId val="1259105808"/>
      </c:barChart>
      <c:catAx>
        <c:axId val="107551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259105808"/>
        <c:crosses val="autoZero"/>
        <c:auto val="1"/>
        <c:lblAlgn val="ctr"/>
        <c:lblOffset val="5"/>
        <c:noMultiLvlLbl val="0"/>
      </c:catAx>
      <c:valAx>
        <c:axId val="125910580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DE" sz="1600"/>
                  <a:t>relative</a:t>
                </a:r>
                <a:r>
                  <a:rPr lang="en-DE" sz="1600" baseline="0"/>
                  <a:t> abundance [%]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6.3695506049548682E-3"/>
              <c:y val="0.100781391627848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LID4096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07551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45733180164436"/>
          <c:y val="0.67919962285119762"/>
          <c:w val="0.81852780562019678"/>
          <c:h val="0.32080037714880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LID4096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47995055083493"/>
          <c:y val="4.1793355247285051E-2"/>
          <c:w val="0.78715650987019592"/>
          <c:h val="0.64637370688987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'level-2'!$O$2</c:f>
              <c:strCache>
                <c:ptCount val="1"/>
                <c:pt idx="0">
                  <c:v>p_Ascomycota</c:v>
                </c:pt>
              </c:strCache>
            </c:strRef>
          </c:tx>
          <c:spPr>
            <a:solidFill>
              <a:srgbClr val="FF3399"/>
            </a:solidFill>
            <a:ln>
              <a:noFill/>
            </a:ln>
            <a:effectLst/>
          </c:spPr>
          <c:invertIfNegative val="0"/>
          <c:cat>
            <c:strRef>
              <c:f>'level-2'!$P$1:$Y$1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'level-2'!$P$2:$Y$2</c:f>
              <c:numCache>
                <c:formatCode>General</c:formatCode>
                <c:ptCount val="10"/>
                <c:pt idx="0">
                  <c:v>90</c:v>
                </c:pt>
                <c:pt idx="1">
                  <c:v>86</c:v>
                </c:pt>
                <c:pt idx="2">
                  <c:v>88</c:v>
                </c:pt>
                <c:pt idx="3">
                  <c:v>73</c:v>
                </c:pt>
                <c:pt idx="4">
                  <c:v>90</c:v>
                </c:pt>
                <c:pt idx="5">
                  <c:v>81</c:v>
                </c:pt>
                <c:pt idx="6">
                  <c:v>89</c:v>
                </c:pt>
                <c:pt idx="7">
                  <c:v>90</c:v>
                </c:pt>
                <c:pt idx="8">
                  <c:v>93</c:v>
                </c:pt>
                <c:pt idx="9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C0-4C16-A81E-B3439F04B635}"/>
            </c:ext>
          </c:extLst>
        </c:ser>
        <c:ser>
          <c:idx val="1"/>
          <c:order val="1"/>
          <c:tx>
            <c:strRef>
              <c:f>'level-2'!$O$3</c:f>
              <c:strCache>
                <c:ptCount val="1"/>
                <c:pt idx="0">
                  <c:v>p_Basidiomycota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'level-2'!$P$1:$Y$1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'level-2'!$P$3:$Y$3</c:f>
              <c:numCache>
                <c:formatCode>General</c:formatCode>
                <c:ptCount val="10"/>
                <c:pt idx="0">
                  <c:v>6</c:v>
                </c:pt>
                <c:pt idx="1">
                  <c:v>10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3</c:v>
                </c:pt>
                <c:pt idx="6">
                  <c:v>6</c:v>
                </c:pt>
                <c:pt idx="7">
                  <c:v>2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C0-4C16-A81E-B3439F04B635}"/>
            </c:ext>
          </c:extLst>
        </c:ser>
        <c:ser>
          <c:idx val="2"/>
          <c:order val="2"/>
          <c:tx>
            <c:strRef>
              <c:f>'level-2'!$O$4</c:f>
              <c:strCache>
                <c:ptCount val="1"/>
                <c:pt idx="0">
                  <c:v>p_Mortierellomycota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/>
          </c:spPr>
          <c:invertIfNegative val="0"/>
          <c:cat>
            <c:strRef>
              <c:f>'level-2'!$P$1:$Y$1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'level-2'!$P$4:$Y$4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C0-4C16-A81E-B3439F04B635}"/>
            </c:ext>
          </c:extLst>
        </c:ser>
        <c:ser>
          <c:idx val="3"/>
          <c:order val="3"/>
          <c:tx>
            <c:strRef>
              <c:f>'level-2'!$O$5</c:f>
              <c:strCache>
                <c:ptCount val="1"/>
                <c:pt idx="0">
                  <c:v>p_Rozellomycota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'level-2'!$P$1:$Y$1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'level-2'!$P$5:$Y$5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7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C0-4C16-A81E-B3439F04B635}"/>
            </c:ext>
          </c:extLst>
        </c:ser>
        <c:ser>
          <c:idx val="4"/>
          <c:order val="4"/>
          <c:tx>
            <c:strRef>
              <c:f>'level-2'!$O$6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'level-2'!$P$1:$Y$1</c:f>
              <c:strCache>
                <c:ptCount val="10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</c:strCache>
            </c:strRef>
          </c:cat>
          <c:val>
            <c:numRef>
              <c:f>'level-2'!$P$6:$Y$6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17</c:v>
                </c:pt>
                <c:pt idx="4">
                  <c:v>2</c:v>
                </c:pt>
                <c:pt idx="5">
                  <c:v>6</c:v>
                </c:pt>
                <c:pt idx="6">
                  <c:v>3</c:v>
                </c:pt>
                <c:pt idx="7">
                  <c:v>5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C0-4C16-A81E-B3439F04B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100"/>
        <c:axId val="1933514784"/>
        <c:axId val="1667227744"/>
      </c:barChart>
      <c:catAx>
        <c:axId val="19335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667227744"/>
        <c:crosses val="autoZero"/>
        <c:auto val="1"/>
        <c:lblAlgn val="ctr"/>
        <c:lblOffset val="5"/>
        <c:noMultiLvlLbl val="0"/>
      </c:catAx>
      <c:valAx>
        <c:axId val="1667227744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relative</a:t>
                </a:r>
                <a:r>
                  <a:rPr lang="en-US" baseline="0"/>
                  <a:t> abundance [%]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LID4096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93351478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47161997478694"/>
          <c:y val="0.78344591430802479"/>
          <c:w val="0.82169076030293342"/>
          <c:h val="0.216554085691975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LID4096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0B85F-9C79-45B3-9A80-1C770067907B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FCCE8-0D4C-45F7-A7A2-DD09EB647C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338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05744B84-29FD-78D0-04B9-93E1B08EF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2DC042FE-8F41-73E0-D683-00DF76E5B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LID8192"/>
          </a:p>
        </p:txBody>
      </p:sp>
      <p:sp>
        <p:nvSpPr>
          <p:cNvPr id="9220" name="Footer Placeholder 3">
            <a:extLst>
              <a:ext uri="{FF2B5EF4-FFF2-40B4-BE49-F238E27FC236}">
                <a16:creationId xmlns:a16="http://schemas.microsoft.com/office/drawing/2014/main" id="{EB24E0AC-8E08-EBC8-45D0-868FB260462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LID8192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Islam Khattab, Nick lab. 2018</a:t>
            </a:r>
          </a:p>
        </p:txBody>
      </p:sp>
      <p:sp>
        <p:nvSpPr>
          <p:cNvPr id="9221" name="Slide Number Placeholder 4">
            <a:extLst>
              <a:ext uri="{FF2B5EF4-FFF2-40B4-BE49-F238E27FC236}">
                <a16:creationId xmlns:a16="http://schemas.microsoft.com/office/drawing/2014/main" id="{C0109BD6-45E6-ED50-4681-697ACED1E4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5D9C0-6B62-4C54-B804-001641CF7211}" type="slidenum">
              <a:rPr kumimoji="0" lang="en-GB" altLang="LID8192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LID8192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222" name="Date Placeholder 5">
            <a:extLst>
              <a:ext uri="{FF2B5EF4-FFF2-40B4-BE49-F238E27FC236}">
                <a16:creationId xmlns:a16="http://schemas.microsoft.com/office/drawing/2014/main" id="{AB701995-573E-D92E-0F58-3BB53B90D0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1D9637-4D91-4D7B-AF9F-05AD8FF83739}" type="datetime1">
              <a:rPr kumimoji="0" lang="en-GB" altLang="LID8192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18/11/2025</a:t>
            </a:fld>
            <a:endParaRPr kumimoji="0" lang="en-GB" altLang="LID8192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873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088DE-55ED-4735-B964-7FD27D6F91B9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857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088DE-55ED-4735-B964-7FD27D6F91B9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3877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088DE-55ED-4735-B964-7FD27D6F91B9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8233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AAD82-A233-45BB-97AC-8A47EBBA4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B248F4-E386-4DD3-BD03-4AA91D274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18374-21C1-4071-AAD6-94383800B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CCFAC-0984-43E6-9F20-1C1398CA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CD070-3C63-4306-86CC-15394CCAC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355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E0BB9-56F8-402A-B12B-F8B6D9041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EC906-35B8-420E-8877-2100603C9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A6251-F6A4-4573-98E8-4E98DCE33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B98DD-151D-4986-B5CC-94610392C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A599-7AC8-4A33-AD8F-20CCD76D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1926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AB6F3-680E-45D3-84DD-4A26F9249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63810-D185-4EC1-8E77-E84C42232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583D5-AC76-4B8C-B2ED-B2F746004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C8590-F3B3-483E-B611-E8A6183C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A3950-6287-4C9A-B142-673F04123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1625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9E726-1EF5-4A86-8AA2-6885019C4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01067-75B8-4141-B68C-5D41F875D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EED32-107A-4FAE-9CAB-947DCE722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9C527-AD9B-4021-AF05-21AD063D9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78ED32-8172-4F61-8A68-62A273727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86AFC-5D6F-4D77-AAAF-EA46014C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57926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FEA6-E95D-4FF6-99CA-F5895F05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F17B3-EA28-49AC-8F4B-67BABAACB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035E7-BE09-48AF-801A-595EE4D0A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3B7EC-2947-4D32-A432-3E2F4AB4E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168A1-1C4E-41E0-B925-22E263956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DE3BA-00DB-49E7-B390-63284A9A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45AB4F-BC1F-4FA4-9BED-944AD2A2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E5F46A-2EAC-4F12-A4E2-9D060BAF5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3632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646C-2BE1-4666-88C8-0C1DD2FAA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3F9A5-CDAD-4136-B9A3-55442B272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B0506B-EC7C-4587-9C0D-C813ABF60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A5A75-24B1-4BC3-B8C2-2A9CFC51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1776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2FBE8D-79F4-4B90-B8DC-F68968792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1438C4-E186-44DB-8801-16506030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376F0-736E-4912-9D3D-66CC2A0C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5521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19B3-DA36-4E4F-9EA4-02B67B1A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5C2E-F79A-41D7-8672-50624D90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7666B-C739-4024-B2ED-28150582A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F7EDB-C120-48D7-918B-050EF78EA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CDE5E-A870-46A8-8E57-62CEE130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3AA3F-9C6B-4E75-B9DB-5BB918AFB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1723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7577-69C7-43D0-A09E-9A94E9AB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DE73E-A98C-4D25-8AF0-9B2857E924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0FE2D-6F13-47D1-98E4-628F511DD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B381B-F695-4A47-8832-B5BC265FB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B0BAC-19EC-4A62-A301-9CF2F3F24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7A4942-3A38-498C-9B7E-8533406A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2337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75AD-468A-4230-8CD2-2FB529A57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353A4-F5CA-48C9-9A88-353D357EF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6B7BC-FD85-491A-AA57-607593243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5AFF3-475B-432B-8877-E291BE14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5918F-5B66-442F-8E24-3ABDC7629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21248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4D8898-094B-46C3-987E-D0B38E1804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BC85B-0114-483B-9473-5B97E9D58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B58C-476B-447C-96F5-655D50B34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4B3A5-F597-44CA-8E2C-BB0F5F7F2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1BE6D-3200-44A7-832A-1B3F5F1D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558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3EE248-C977-4538-AAAC-80E7F5A0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B69DC-4CE3-4CC3-8D45-D0C484B74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784CC-6270-4CA3-B139-4460759BB3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7B038-24B8-4CA9-B588-7DB081B5E8B9}" type="datetimeFigureOut">
              <a:rPr lang="en-DE" smtClean="0"/>
              <a:t>11/18/2025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6ED48-EEC3-42F9-8F07-9CEDACE3C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DECB7-21D3-4FD0-A9D1-C4683783C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9D0-9F5F-4799-8551-CCE42D9C213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6711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685C4A-D434-4682-B724-50D773FE7D11}"/>
              </a:ext>
            </a:extLst>
          </p:cNvPr>
          <p:cNvSpPr txBox="1"/>
          <p:nvPr/>
        </p:nvSpPr>
        <p:spPr>
          <a:xfrm>
            <a:off x="182922" y="6038487"/>
            <a:ext cx="119391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85">
              <a:defRPr/>
            </a:pPr>
            <a:r>
              <a:rPr lang="en-US" sz="1400" b="1" dirty="0" err="1"/>
              <a:t>Su</a:t>
            </a:r>
            <a:r>
              <a:rPr lang="en-DE" sz="1400" b="1" dirty="0"/>
              <a:t>p</a:t>
            </a:r>
            <a:r>
              <a:rPr lang="en-US" sz="1400" b="1" dirty="0"/>
              <a:t>p</a:t>
            </a:r>
            <a:r>
              <a:rPr lang="en-DE" sz="1400" b="1" dirty="0"/>
              <a:t>l.</a:t>
            </a:r>
            <a:r>
              <a:rPr lang="en-US" sz="1400" b="1" dirty="0"/>
              <a:t>F</a:t>
            </a:r>
            <a:r>
              <a:rPr lang="en-DE" sz="1400" b="1" dirty="0" err="1"/>
              <a:t>i</a:t>
            </a:r>
            <a:r>
              <a:rPr lang="en-US" sz="1400" b="1" dirty="0"/>
              <a:t>g</a:t>
            </a:r>
            <a:r>
              <a:rPr lang="en-DE" sz="1400" b="1" dirty="0"/>
              <a:t>.</a:t>
            </a:r>
            <a:r>
              <a:rPr lang="en-US" sz="1400" b="1" dirty="0"/>
              <a:t>1</a:t>
            </a:r>
            <a:r>
              <a:rPr lang="en-DE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: </a:t>
            </a:r>
            <a:r>
              <a:rPr lang="de-DE" sz="1400" dirty="0" err="1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Differences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in </a:t>
            </a:r>
            <a:r>
              <a:rPr lang="de-DE" sz="1400" dirty="0" err="1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chemical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</a:t>
            </a:r>
            <a:r>
              <a:rPr lang="de-DE" sz="1400" dirty="0" err="1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profile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and t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a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x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o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n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o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m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c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</a:t>
            </a:r>
            <a:r>
              <a:rPr lang="de-DE" sz="1400" dirty="0" err="1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composition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</a:t>
            </a:r>
            <a:r>
              <a:rPr lang="de-DE" sz="1400" dirty="0" err="1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over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t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h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e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</a:t>
            </a:r>
            <a:r>
              <a:rPr lang="de-DE" sz="1400" dirty="0" err="1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ten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vineyards</a:t>
            </a:r>
            <a:r>
              <a:rPr lang="de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.</a:t>
            </a:r>
            <a:r>
              <a:rPr lang="en-DE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(</a:t>
            </a:r>
            <a:r>
              <a:rPr lang="en-US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a</a:t>
            </a:r>
            <a:r>
              <a:rPr lang="en-DE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) 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Plot of the two major Principal Components of chemical profile explaining in total 82.2% of the variation. </a:t>
            </a:r>
            <a:r>
              <a:rPr lang="en-US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(</a:t>
            </a:r>
            <a:r>
              <a:rPr lang="en-DE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b</a:t>
            </a:r>
            <a:r>
              <a:rPr lang="en-US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)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Taxonomic structure of Fungi in the vineyard soil based on </a:t>
            </a:r>
            <a:r>
              <a:rPr lang="en-DE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I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TS sequences. </a:t>
            </a:r>
            <a:r>
              <a:rPr lang="en-US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(</a:t>
            </a:r>
            <a:r>
              <a:rPr lang="en-DE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c</a:t>
            </a:r>
            <a:r>
              <a:rPr lang="en-US" sz="1400" b="1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)</a:t>
            </a:r>
            <a:r>
              <a:rPr lang="en-US" sz="1400" dirty="0">
                <a:solidFill>
                  <a:prstClr val="black"/>
                </a:solidFill>
                <a:latin typeface="Calibri "/>
                <a:cs typeface="Arial" panose="020B0604020202020204" pitchFamily="34" charset="0"/>
              </a:rPr>
              <a:t> Taxonomic structure of Bacteria and Archaea in the vineyard soil based on 16S sequences.</a:t>
            </a:r>
            <a:endParaRPr lang="en-DE" sz="1400" dirty="0">
              <a:solidFill>
                <a:prstClr val="black"/>
              </a:solidFill>
              <a:latin typeface="Calibri 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9E2607-CEE4-3DB8-E426-890423276A32}"/>
              </a:ext>
            </a:extLst>
          </p:cNvPr>
          <p:cNvSpPr/>
          <p:nvPr/>
        </p:nvSpPr>
        <p:spPr>
          <a:xfrm>
            <a:off x="9723" y="1748442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DE" sz="1400" b="1" dirty="0">
                <a:latin typeface="Calibri "/>
                <a:cs typeface="Arial" panose="020B0604020202020204" pitchFamily="34" charset="0"/>
              </a:rPr>
              <a:t>(</a:t>
            </a:r>
            <a:r>
              <a:rPr lang="en-US" sz="1400" b="1" dirty="0">
                <a:latin typeface="Calibri "/>
                <a:cs typeface="Arial" panose="020B0604020202020204" pitchFamily="34" charset="0"/>
              </a:rPr>
              <a:t>a</a:t>
            </a:r>
            <a:r>
              <a:rPr lang="en-DE" sz="1400" b="1" dirty="0">
                <a:latin typeface="Calibri "/>
                <a:cs typeface="Arial" panose="020B0604020202020204" pitchFamily="34" charset="0"/>
              </a:rPr>
              <a:t>) </a:t>
            </a:r>
            <a:endParaRPr lang="en-DE" sz="1400" dirty="0">
              <a:latin typeface="Calibri 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242D74-3290-8664-2CE0-58A11F610F31}"/>
              </a:ext>
            </a:extLst>
          </p:cNvPr>
          <p:cNvSpPr/>
          <p:nvPr/>
        </p:nvSpPr>
        <p:spPr>
          <a:xfrm>
            <a:off x="3664373" y="1423227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DE" sz="1400" b="1" dirty="0">
                <a:latin typeface="Calibri "/>
                <a:cs typeface="Arial" panose="020B0604020202020204" pitchFamily="34" charset="0"/>
              </a:rPr>
              <a:t>(b) </a:t>
            </a:r>
            <a:endParaRPr lang="en-DE" sz="1400" dirty="0">
              <a:latin typeface="Calibri 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A08C512-41BC-76E1-477D-D98E0526C873}"/>
              </a:ext>
            </a:extLst>
          </p:cNvPr>
          <p:cNvSpPr/>
          <p:nvPr/>
        </p:nvSpPr>
        <p:spPr>
          <a:xfrm>
            <a:off x="7831269" y="1415367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DE" sz="1400" b="1" dirty="0">
                <a:latin typeface="Calibri "/>
                <a:cs typeface="Arial" panose="020B0604020202020204" pitchFamily="34" charset="0"/>
              </a:rPr>
              <a:t>(c) </a:t>
            </a:r>
            <a:endParaRPr lang="en-DE" sz="1400" dirty="0">
              <a:latin typeface="Calibri "/>
            </a:endParaRPr>
          </a:p>
        </p:txBody>
      </p:sp>
      <p:sp>
        <p:nvSpPr>
          <p:cNvPr id="68" name="Freihandform: Form 3">
            <a:extLst>
              <a:ext uri="{FF2B5EF4-FFF2-40B4-BE49-F238E27FC236}">
                <a16:creationId xmlns:a16="http://schemas.microsoft.com/office/drawing/2014/main" id="{7D446E62-9D21-0E60-25DA-64AF30F64D0A}"/>
              </a:ext>
            </a:extLst>
          </p:cNvPr>
          <p:cNvSpPr/>
          <p:nvPr/>
        </p:nvSpPr>
        <p:spPr>
          <a:xfrm>
            <a:off x="615642" y="2024994"/>
            <a:ext cx="2516450" cy="2090323"/>
          </a:xfrm>
          <a:custGeom>
            <a:avLst/>
            <a:gdLst>
              <a:gd name="connsiteX0" fmla="*/ 2 w 2516450"/>
              <a:gd name="connsiteY0" fmla="*/ 2090324 h 2090323"/>
              <a:gd name="connsiteX1" fmla="*/ 2516453 w 2516450"/>
              <a:gd name="connsiteY1" fmla="*/ 2090324 h 2090323"/>
              <a:gd name="connsiteX2" fmla="*/ 2516453 w 2516450"/>
              <a:gd name="connsiteY2" fmla="*/ 0 h 2090323"/>
              <a:gd name="connsiteX3" fmla="*/ 2 w 2516450"/>
              <a:gd name="connsiteY3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6450" h="2090323">
                <a:moveTo>
                  <a:pt x="2" y="2090324"/>
                </a:moveTo>
                <a:lnTo>
                  <a:pt x="2516453" y="2090324"/>
                </a:lnTo>
                <a:lnTo>
                  <a:pt x="2516453" y="0"/>
                </a:lnTo>
                <a:lnTo>
                  <a:pt x="2" y="0"/>
                </a:lnTo>
                <a:close/>
              </a:path>
            </a:pathLst>
          </a:custGeom>
          <a:solidFill>
            <a:srgbClr val="FFFFFF"/>
          </a:solidFill>
          <a:ln w="6091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69" name="Freihandform: Form 4">
            <a:extLst>
              <a:ext uri="{FF2B5EF4-FFF2-40B4-BE49-F238E27FC236}">
                <a16:creationId xmlns:a16="http://schemas.microsoft.com/office/drawing/2014/main" id="{9C4F8AEA-4DF0-09CD-0863-EC3CBB4BC9BC}"/>
              </a:ext>
            </a:extLst>
          </p:cNvPr>
          <p:cNvSpPr/>
          <p:nvPr/>
        </p:nvSpPr>
        <p:spPr>
          <a:xfrm>
            <a:off x="598007" y="4082701"/>
            <a:ext cx="2516425" cy="10333"/>
          </a:xfrm>
          <a:custGeom>
            <a:avLst/>
            <a:gdLst>
              <a:gd name="connsiteX0" fmla="*/ 2 w 2516425"/>
              <a:gd name="connsiteY0" fmla="*/ -22 h 10333"/>
              <a:gd name="connsiteX1" fmla="*/ 2516428 w 2516425"/>
              <a:gd name="connsiteY1" fmla="*/ -22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-22"/>
                </a:moveTo>
                <a:lnTo>
                  <a:pt x="2516428" y="-22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0" name="Freihandform: Form 5">
            <a:extLst>
              <a:ext uri="{FF2B5EF4-FFF2-40B4-BE49-F238E27FC236}">
                <a16:creationId xmlns:a16="http://schemas.microsoft.com/office/drawing/2014/main" id="{67E64DE8-92F7-A3A6-F909-AAF636636D62}"/>
              </a:ext>
            </a:extLst>
          </p:cNvPr>
          <p:cNvSpPr/>
          <p:nvPr/>
        </p:nvSpPr>
        <p:spPr>
          <a:xfrm>
            <a:off x="598007" y="3481840"/>
            <a:ext cx="2516425" cy="10333"/>
          </a:xfrm>
          <a:custGeom>
            <a:avLst/>
            <a:gdLst>
              <a:gd name="connsiteX0" fmla="*/ 2 w 2516425"/>
              <a:gd name="connsiteY0" fmla="*/ -9 h 10333"/>
              <a:gd name="connsiteX1" fmla="*/ 2516428 w 2516425"/>
              <a:gd name="connsiteY1" fmla="*/ -9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-9"/>
                </a:moveTo>
                <a:lnTo>
                  <a:pt x="2516428" y="-9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1" name="Freihandform: Form 7">
            <a:extLst>
              <a:ext uri="{FF2B5EF4-FFF2-40B4-BE49-F238E27FC236}">
                <a16:creationId xmlns:a16="http://schemas.microsoft.com/office/drawing/2014/main" id="{31AE93A3-BB72-9C4A-4E10-57C962455A93}"/>
              </a:ext>
            </a:extLst>
          </p:cNvPr>
          <p:cNvSpPr/>
          <p:nvPr/>
        </p:nvSpPr>
        <p:spPr>
          <a:xfrm>
            <a:off x="598007" y="2880987"/>
            <a:ext cx="2516425" cy="10333"/>
          </a:xfrm>
          <a:custGeom>
            <a:avLst/>
            <a:gdLst>
              <a:gd name="connsiteX0" fmla="*/ 2 w 2516425"/>
              <a:gd name="connsiteY0" fmla="*/ 4 h 10333"/>
              <a:gd name="connsiteX1" fmla="*/ 2516428 w 2516425"/>
              <a:gd name="connsiteY1" fmla="*/ 4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4"/>
                </a:moveTo>
                <a:lnTo>
                  <a:pt x="2516428" y="4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2" name="Freihandform: Form 9">
            <a:extLst>
              <a:ext uri="{FF2B5EF4-FFF2-40B4-BE49-F238E27FC236}">
                <a16:creationId xmlns:a16="http://schemas.microsoft.com/office/drawing/2014/main" id="{7FA88EE8-99DE-710E-FB92-71983012B00A}"/>
              </a:ext>
            </a:extLst>
          </p:cNvPr>
          <p:cNvSpPr/>
          <p:nvPr/>
        </p:nvSpPr>
        <p:spPr>
          <a:xfrm>
            <a:off x="598007" y="2280126"/>
            <a:ext cx="2516425" cy="10333"/>
          </a:xfrm>
          <a:custGeom>
            <a:avLst/>
            <a:gdLst>
              <a:gd name="connsiteX0" fmla="*/ 2 w 2516425"/>
              <a:gd name="connsiteY0" fmla="*/ 16 h 10333"/>
              <a:gd name="connsiteX1" fmla="*/ 2516428 w 2516425"/>
              <a:gd name="connsiteY1" fmla="*/ 16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16"/>
                </a:moveTo>
                <a:lnTo>
                  <a:pt x="2516428" y="16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3" name="Freihandform: Form 15">
            <a:extLst>
              <a:ext uri="{FF2B5EF4-FFF2-40B4-BE49-F238E27FC236}">
                <a16:creationId xmlns:a16="http://schemas.microsoft.com/office/drawing/2014/main" id="{91FDDBBC-E98F-1F4F-BC5F-F40085664DB9}"/>
              </a:ext>
            </a:extLst>
          </p:cNvPr>
          <p:cNvSpPr/>
          <p:nvPr/>
        </p:nvSpPr>
        <p:spPr>
          <a:xfrm>
            <a:off x="690974" y="2030529"/>
            <a:ext cx="9868" cy="2090323"/>
          </a:xfrm>
          <a:custGeom>
            <a:avLst/>
            <a:gdLst>
              <a:gd name="connsiteX0" fmla="*/ 28 w 9868"/>
              <a:gd name="connsiteY0" fmla="*/ 2090324 h 2090323"/>
              <a:gd name="connsiteX1" fmla="*/ 28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28" y="2090324"/>
                </a:moveTo>
                <a:lnTo>
                  <a:pt x="28" y="0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4" name="Freihandform: Form 18">
            <a:extLst>
              <a:ext uri="{FF2B5EF4-FFF2-40B4-BE49-F238E27FC236}">
                <a16:creationId xmlns:a16="http://schemas.microsoft.com/office/drawing/2014/main" id="{B16A2FF9-8ADF-4554-0906-2E8E18F21129}"/>
              </a:ext>
            </a:extLst>
          </p:cNvPr>
          <p:cNvSpPr/>
          <p:nvPr/>
        </p:nvSpPr>
        <p:spPr>
          <a:xfrm>
            <a:off x="1226275" y="2030529"/>
            <a:ext cx="9868" cy="2090323"/>
          </a:xfrm>
          <a:custGeom>
            <a:avLst/>
            <a:gdLst>
              <a:gd name="connsiteX0" fmla="*/ 16 w 9868"/>
              <a:gd name="connsiteY0" fmla="*/ 2090324 h 2090323"/>
              <a:gd name="connsiteX1" fmla="*/ 16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16" y="2090324"/>
                </a:moveTo>
                <a:lnTo>
                  <a:pt x="16" y="0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5" name="Freihandform: Form 19">
            <a:extLst>
              <a:ext uri="{FF2B5EF4-FFF2-40B4-BE49-F238E27FC236}">
                <a16:creationId xmlns:a16="http://schemas.microsoft.com/office/drawing/2014/main" id="{CE6E5B3F-3F83-F5DB-7F2A-BD65250B93A9}"/>
              </a:ext>
            </a:extLst>
          </p:cNvPr>
          <p:cNvSpPr/>
          <p:nvPr/>
        </p:nvSpPr>
        <p:spPr>
          <a:xfrm>
            <a:off x="1761612" y="2030529"/>
            <a:ext cx="9868" cy="2090323"/>
          </a:xfrm>
          <a:custGeom>
            <a:avLst/>
            <a:gdLst>
              <a:gd name="connsiteX0" fmla="*/ 4 w 9868"/>
              <a:gd name="connsiteY0" fmla="*/ 2090324 h 2090323"/>
              <a:gd name="connsiteX1" fmla="*/ 4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4" y="2090324"/>
                </a:moveTo>
                <a:lnTo>
                  <a:pt x="4" y="0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6" name="Freihandform: Form 21">
            <a:extLst>
              <a:ext uri="{FF2B5EF4-FFF2-40B4-BE49-F238E27FC236}">
                <a16:creationId xmlns:a16="http://schemas.microsoft.com/office/drawing/2014/main" id="{D0B48A81-49BC-D14B-2BD3-AB085A627580}"/>
              </a:ext>
            </a:extLst>
          </p:cNvPr>
          <p:cNvSpPr/>
          <p:nvPr/>
        </p:nvSpPr>
        <p:spPr>
          <a:xfrm>
            <a:off x="2296950" y="2030529"/>
            <a:ext cx="9868" cy="2090323"/>
          </a:xfrm>
          <a:custGeom>
            <a:avLst/>
            <a:gdLst>
              <a:gd name="connsiteX0" fmla="*/ -7 w 9868"/>
              <a:gd name="connsiteY0" fmla="*/ 2090324 h 2090323"/>
              <a:gd name="connsiteX1" fmla="*/ -7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-7" y="2090324"/>
                </a:moveTo>
                <a:lnTo>
                  <a:pt x="-7" y="0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7" name="Freihandform: Form 22">
            <a:extLst>
              <a:ext uri="{FF2B5EF4-FFF2-40B4-BE49-F238E27FC236}">
                <a16:creationId xmlns:a16="http://schemas.microsoft.com/office/drawing/2014/main" id="{56A8E8FC-6A4D-2CCE-DFF5-88B51D82100F}"/>
              </a:ext>
            </a:extLst>
          </p:cNvPr>
          <p:cNvSpPr/>
          <p:nvPr/>
        </p:nvSpPr>
        <p:spPr>
          <a:xfrm>
            <a:off x="2832288" y="2030529"/>
            <a:ext cx="9868" cy="2090323"/>
          </a:xfrm>
          <a:custGeom>
            <a:avLst/>
            <a:gdLst>
              <a:gd name="connsiteX0" fmla="*/ -19 w 9868"/>
              <a:gd name="connsiteY0" fmla="*/ 2090324 h 2090323"/>
              <a:gd name="connsiteX1" fmla="*/ -19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-19" y="2090324"/>
                </a:moveTo>
                <a:lnTo>
                  <a:pt x="-19" y="0"/>
                </a:lnTo>
              </a:path>
            </a:pathLst>
          </a:custGeom>
          <a:noFill/>
          <a:ln w="325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8" name="Freihandform: Form 23">
            <a:extLst>
              <a:ext uri="{FF2B5EF4-FFF2-40B4-BE49-F238E27FC236}">
                <a16:creationId xmlns:a16="http://schemas.microsoft.com/office/drawing/2014/main" id="{5E256A04-32DB-6752-11C2-42481E14424E}"/>
              </a:ext>
            </a:extLst>
          </p:cNvPr>
          <p:cNvSpPr/>
          <p:nvPr/>
        </p:nvSpPr>
        <p:spPr>
          <a:xfrm>
            <a:off x="598007" y="3782258"/>
            <a:ext cx="2516425" cy="10333"/>
          </a:xfrm>
          <a:custGeom>
            <a:avLst/>
            <a:gdLst>
              <a:gd name="connsiteX0" fmla="*/ 2 w 2516425"/>
              <a:gd name="connsiteY0" fmla="*/ -15 h 10333"/>
              <a:gd name="connsiteX1" fmla="*/ 2516428 w 2516425"/>
              <a:gd name="connsiteY1" fmla="*/ -15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-15"/>
                </a:moveTo>
                <a:lnTo>
                  <a:pt x="2516428" y="-15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79" name="Freihandform: Form 24">
            <a:extLst>
              <a:ext uri="{FF2B5EF4-FFF2-40B4-BE49-F238E27FC236}">
                <a16:creationId xmlns:a16="http://schemas.microsoft.com/office/drawing/2014/main" id="{352A61E5-7C9F-FD85-7893-13263190452B}"/>
              </a:ext>
            </a:extLst>
          </p:cNvPr>
          <p:cNvSpPr/>
          <p:nvPr/>
        </p:nvSpPr>
        <p:spPr>
          <a:xfrm>
            <a:off x="598007" y="3181396"/>
            <a:ext cx="2516425" cy="10333"/>
          </a:xfrm>
          <a:custGeom>
            <a:avLst/>
            <a:gdLst>
              <a:gd name="connsiteX0" fmla="*/ 2 w 2516425"/>
              <a:gd name="connsiteY0" fmla="*/ -3 h 10333"/>
              <a:gd name="connsiteX1" fmla="*/ 2516428 w 2516425"/>
              <a:gd name="connsiteY1" fmla="*/ -3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-3"/>
                </a:moveTo>
                <a:lnTo>
                  <a:pt x="2516428" y="-3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0" name="Freihandform: Form 25">
            <a:extLst>
              <a:ext uri="{FF2B5EF4-FFF2-40B4-BE49-F238E27FC236}">
                <a16:creationId xmlns:a16="http://schemas.microsoft.com/office/drawing/2014/main" id="{DB3D823A-1A62-B5AC-8EE6-B4C9D762E53F}"/>
              </a:ext>
            </a:extLst>
          </p:cNvPr>
          <p:cNvSpPr/>
          <p:nvPr/>
        </p:nvSpPr>
        <p:spPr>
          <a:xfrm>
            <a:off x="598007" y="2580572"/>
            <a:ext cx="2516425" cy="10333"/>
          </a:xfrm>
          <a:custGeom>
            <a:avLst/>
            <a:gdLst>
              <a:gd name="connsiteX0" fmla="*/ 2 w 2516425"/>
              <a:gd name="connsiteY0" fmla="*/ 10 h 10333"/>
              <a:gd name="connsiteX1" fmla="*/ 2516428 w 2516425"/>
              <a:gd name="connsiteY1" fmla="*/ 10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10"/>
                </a:moveTo>
                <a:lnTo>
                  <a:pt x="2516428" y="10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1" name="Freihandform: Form 26">
            <a:extLst>
              <a:ext uri="{FF2B5EF4-FFF2-40B4-BE49-F238E27FC236}">
                <a16:creationId xmlns:a16="http://schemas.microsoft.com/office/drawing/2014/main" id="{9241DBE4-776E-31BD-0688-5551FB3C7F92}"/>
              </a:ext>
            </a:extLst>
          </p:cNvPr>
          <p:cNvSpPr/>
          <p:nvPr/>
        </p:nvSpPr>
        <p:spPr>
          <a:xfrm>
            <a:off x="958611" y="2030529"/>
            <a:ext cx="9868" cy="2090323"/>
          </a:xfrm>
          <a:custGeom>
            <a:avLst/>
            <a:gdLst>
              <a:gd name="connsiteX0" fmla="*/ 22 w 9868"/>
              <a:gd name="connsiteY0" fmla="*/ 2090324 h 2090323"/>
              <a:gd name="connsiteX1" fmla="*/ 22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22" y="2090324"/>
                </a:moveTo>
                <a:lnTo>
                  <a:pt x="22" y="0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2" name="Freihandform: Form 27">
            <a:extLst>
              <a:ext uri="{FF2B5EF4-FFF2-40B4-BE49-F238E27FC236}">
                <a16:creationId xmlns:a16="http://schemas.microsoft.com/office/drawing/2014/main" id="{81E51EC8-0D8E-CB61-21C1-822F25D546A6}"/>
              </a:ext>
            </a:extLst>
          </p:cNvPr>
          <p:cNvSpPr/>
          <p:nvPr/>
        </p:nvSpPr>
        <p:spPr>
          <a:xfrm>
            <a:off x="1493947" y="2030529"/>
            <a:ext cx="9868" cy="2090323"/>
          </a:xfrm>
          <a:custGeom>
            <a:avLst/>
            <a:gdLst>
              <a:gd name="connsiteX0" fmla="*/ 10 w 9868"/>
              <a:gd name="connsiteY0" fmla="*/ 2090324 h 2090323"/>
              <a:gd name="connsiteX1" fmla="*/ 10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10" y="2090324"/>
                </a:moveTo>
                <a:lnTo>
                  <a:pt x="10" y="0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3" name="Freihandform: Form 28">
            <a:extLst>
              <a:ext uri="{FF2B5EF4-FFF2-40B4-BE49-F238E27FC236}">
                <a16:creationId xmlns:a16="http://schemas.microsoft.com/office/drawing/2014/main" id="{440F1FBB-F341-5FC9-C843-B0126947EDDF}"/>
              </a:ext>
            </a:extLst>
          </p:cNvPr>
          <p:cNvSpPr/>
          <p:nvPr/>
        </p:nvSpPr>
        <p:spPr>
          <a:xfrm>
            <a:off x="2029285" y="2030529"/>
            <a:ext cx="9868" cy="2090323"/>
          </a:xfrm>
          <a:custGeom>
            <a:avLst/>
            <a:gdLst>
              <a:gd name="connsiteX0" fmla="*/ -1 w 9868"/>
              <a:gd name="connsiteY0" fmla="*/ 2090324 h 2090323"/>
              <a:gd name="connsiteX1" fmla="*/ -1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-1" y="2090324"/>
                </a:moveTo>
                <a:lnTo>
                  <a:pt x="-1" y="0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4" name="Freihandform: Form 29">
            <a:extLst>
              <a:ext uri="{FF2B5EF4-FFF2-40B4-BE49-F238E27FC236}">
                <a16:creationId xmlns:a16="http://schemas.microsoft.com/office/drawing/2014/main" id="{C46F7FC0-BDBC-9DC0-1800-24A2ABBFA854}"/>
              </a:ext>
            </a:extLst>
          </p:cNvPr>
          <p:cNvSpPr/>
          <p:nvPr/>
        </p:nvSpPr>
        <p:spPr>
          <a:xfrm>
            <a:off x="2564623" y="2030529"/>
            <a:ext cx="9868" cy="2090323"/>
          </a:xfrm>
          <a:custGeom>
            <a:avLst/>
            <a:gdLst>
              <a:gd name="connsiteX0" fmla="*/ -13 w 9868"/>
              <a:gd name="connsiteY0" fmla="*/ 2090324 h 2090323"/>
              <a:gd name="connsiteX1" fmla="*/ -13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-13" y="2090324"/>
                </a:moveTo>
                <a:lnTo>
                  <a:pt x="-13" y="0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5" name="Freihandform: Form 30">
            <a:extLst>
              <a:ext uri="{FF2B5EF4-FFF2-40B4-BE49-F238E27FC236}">
                <a16:creationId xmlns:a16="http://schemas.microsoft.com/office/drawing/2014/main" id="{CB896B61-296F-8FDE-0CF0-1F3FFC70F1CC}"/>
              </a:ext>
            </a:extLst>
          </p:cNvPr>
          <p:cNvSpPr/>
          <p:nvPr/>
        </p:nvSpPr>
        <p:spPr>
          <a:xfrm>
            <a:off x="3099952" y="2030529"/>
            <a:ext cx="9868" cy="2090323"/>
          </a:xfrm>
          <a:custGeom>
            <a:avLst/>
            <a:gdLst>
              <a:gd name="connsiteX0" fmla="*/ -25 w 9868"/>
              <a:gd name="connsiteY0" fmla="*/ 2090324 h 2090323"/>
              <a:gd name="connsiteX1" fmla="*/ -25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-25" y="2090324"/>
                </a:moveTo>
                <a:lnTo>
                  <a:pt x="-25" y="0"/>
                </a:lnTo>
              </a:path>
            </a:pathLst>
          </a:custGeom>
          <a:noFill/>
          <a:ln w="6500" cap="flat">
            <a:solidFill>
              <a:srgbClr val="EBEBEB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6" name="Freihandform: Form 31">
            <a:extLst>
              <a:ext uri="{FF2B5EF4-FFF2-40B4-BE49-F238E27FC236}">
                <a16:creationId xmlns:a16="http://schemas.microsoft.com/office/drawing/2014/main" id="{F90B627F-585E-FCD4-A381-76098EBC161F}"/>
              </a:ext>
            </a:extLst>
          </p:cNvPr>
          <p:cNvSpPr/>
          <p:nvPr/>
        </p:nvSpPr>
        <p:spPr>
          <a:xfrm>
            <a:off x="975529" y="3028320"/>
            <a:ext cx="518412" cy="153072"/>
          </a:xfrm>
          <a:custGeom>
            <a:avLst/>
            <a:gdLst>
              <a:gd name="connsiteX0" fmla="*/ 518413 w 518412"/>
              <a:gd name="connsiteY0" fmla="*/ 153072 h 153072"/>
              <a:gd name="connsiteX1" fmla="*/ 0 w 518412"/>
              <a:gd name="connsiteY1" fmla="*/ 0 h 15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8412" h="153072">
                <a:moveTo>
                  <a:pt x="518413" y="153072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EE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7" name="Freihandform: Form 32">
            <a:extLst>
              <a:ext uri="{FF2B5EF4-FFF2-40B4-BE49-F238E27FC236}">
                <a16:creationId xmlns:a16="http://schemas.microsoft.com/office/drawing/2014/main" id="{1A8020DE-F162-4523-6BB7-33ACC9449201}"/>
              </a:ext>
            </a:extLst>
          </p:cNvPr>
          <p:cNvSpPr/>
          <p:nvPr/>
        </p:nvSpPr>
        <p:spPr>
          <a:xfrm>
            <a:off x="975529" y="3016520"/>
            <a:ext cx="44662" cy="46273"/>
          </a:xfrm>
          <a:custGeom>
            <a:avLst/>
            <a:gdLst>
              <a:gd name="connsiteX0" fmla="*/ 44662 w 44662"/>
              <a:gd name="connsiteY0" fmla="*/ 0 h 46273"/>
              <a:gd name="connsiteX1" fmla="*/ 0 w 44662"/>
              <a:gd name="connsiteY1" fmla="*/ 11801 h 46273"/>
              <a:gd name="connsiteX2" fmla="*/ 32119 w 44662"/>
              <a:gd name="connsiteY2" fmla="*/ 46274 h 4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62" h="46273">
                <a:moveTo>
                  <a:pt x="44662" y="0"/>
                </a:moveTo>
                <a:lnTo>
                  <a:pt x="0" y="11801"/>
                </a:lnTo>
                <a:lnTo>
                  <a:pt x="32119" y="46274"/>
                </a:lnTo>
              </a:path>
            </a:pathLst>
          </a:custGeom>
          <a:noFill/>
          <a:ln w="6500" cap="flat">
            <a:solidFill>
              <a:srgbClr val="00EE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8" name="Freihandform: Form 33">
            <a:extLst>
              <a:ext uri="{FF2B5EF4-FFF2-40B4-BE49-F238E27FC236}">
                <a16:creationId xmlns:a16="http://schemas.microsoft.com/office/drawing/2014/main" id="{A34BE0D8-0A7C-AB1C-ABF0-3A86936BA55F}"/>
              </a:ext>
            </a:extLst>
          </p:cNvPr>
          <p:cNvSpPr/>
          <p:nvPr/>
        </p:nvSpPr>
        <p:spPr>
          <a:xfrm>
            <a:off x="1240565" y="2943100"/>
            <a:ext cx="253376" cy="238293"/>
          </a:xfrm>
          <a:custGeom>
            <a:avLst/>
            <a:gdLst>
              <a:gd name="connsiteX0" fmla="*/ 253376 w 253376"/>
              <a:gd name="connsiteY0" fmla="*/ 238294 h 238293"/>
              <a:gd name="connsiteX1" fmla="*/ 0 w 253376"/>
              <a:gd name="connsiteY1" fmla="*/ 0 h 23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3376" h="238293">
                <a:moveTo>
                  <a:pt x="253376" y="238294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89" name="Freihandform: Form 34">
            <a:extLst>
              <a:ext uri="{FF2B5EF4-FFF2-40B4-BE49-F238E27FC236}">
                <a16:creationId xmlns:a16="http://schemas.microsoft.com/office/drawing/2014/main" id="{1A8A6EB2-437D-01A2-9BA7-90E3349A3EC4}"/>
              </a:ext>
            </a:extLst>
          </p:cNvPr>
          <p:cNvSpPr/>
          <p:nvPr/>
        </p:nvSpPr>
        <p:spPr>
          <a:xfrm>
            <a:off x="1240566" y="2943100"/>
            <a:ext cx="45071" cy="45747"/>
          </a:xfrm>
          <a:custGeom>
            <a:avLst/>
            <a:gdLst>
              <a:gd name="connsiteX0" fmla="*/ 45072 w 45071"/>
              <a:gd name="connsiteY0" fmla="*/ 10013 h 45747"/>
              <a:gd name="connsiteX1" fmla="*/ 0 w 45071"/>
              <a:gd name="connsiteY1" fmla="*/ 0 h 45747"/>
              <a:gd name="connsiteX2" fmla="*/ 14251 w 45071"/>
              <a:gd name="connsiteY2" fmla="*/ 45747 h 4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71" h="45747">
                <a:moveTo>
                  <a:pt x="45072" y="10013"/>
                </a:moveTo>
                <a:lnTo>
                  <a:pt x="0" y="0"/>
                </a:lnTo>
                <a:lnTo>
                  <a:pt x="14251" y="45747"/>
                </a:lnTo>
              </a:path>
            </a:pathLst>
          </a:custGeom>
          <a:noFill/>
          <a:ln w="6500" cap="flat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0" name="Freihandform: Form 35">
            <a:extLst>
              <a:ext uri="{FF2B5EF4-FFF2-40B4-BE49-F238E27FC236}">
                <a16:creationId xmlns:a16="http://schemas.microsoft.com/office/drawing/2014/main" id="{2EA4A0E2-675D-5F83-C218-DB48B2E5A452}"/>
              </a:ext>
            </a:extLst>
          </p:cNvPr>
          <p:cNvSpPr/>
          <p:nvPr/>
        </p:nvSpPr>
        <p:spPr>
          <a:xfrm>
            <a:off x="1493941" y="3181392"/>
            <a:ext cx="267864" cy="98686"/>
          </a:xfrm>
          <a:custGeom>
            <a:avLst/>
            <a:gdLst>
              <a:gd name="connsiteX0" fmla="*/ 0 w 267864"/>
              <a:gd name="connsiteY0" fmla="*/ 0 h 98686"/>
              <a:gd name="connsiteX1" fmla="*/ 267864 w 267864"/>
              <a:gd name="connsiteY1" fmla="*/ 98686 h 9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864" h="98686">
                <a:moveTo>
                  <a:pt x="0" y="0"/>
                </a:moveTo>
                <a:lnTo>
                  <a:pt x="267864" y="98686"/>
                </a:lnTo>
              </a:path>
            </a:pathLst>
          </a:custGeom>
          <a:noFill/>
          <a:ln w="6500" cap="flat">
            <a:solidFill>
              <a:srgbClr val="9E1EF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1" name="Freihandform: Form 36">
            <a:extLst>
              <a:ext uri="{FF2B5EF4-FFF2-40B4-BE49-F238E27FC236}">
                <a16:creationId xmlns:a16="http://schemas.microsoft.com/office/drawing/2014/main" id="{3C1DF9BD-B262-448F-213F-218D9556F352}"/>
              </a:ext>
            </a:extLst>
          </p:cNvPr>
          <p:cNvSpPr/>
          <p:nvPr/>
        </p:nvSpPr>
        <p:spPr>
          <a:xfrm>
            <a:off x="1716507" y="3243549"/>
            <a:ext cx="45298" cy="45374"/>
          </a:xfrm>
          <a:custGeom>
            <a:avLst/>
            <a:gdLst>
              <a:gd name="connsiteX0" fmla="*/ 0 w 45298"/>
              <a:gd name="connsiteY0" fmla="*/ 45375 h 45374"/>
              <a:gd name="connsiteX1" fmla="*/ 45299 w 45298"/>
              <a:gd name="connsiteY1" fmla="*/ 36529 h 45374"/>
              <a:gd name="connsiteX2" fmla="*/ 15336 w 45298"/>
              <a:gd name="connsiteY2" fmla="*/ 0 h 45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98" h="45374">
                <a:moveTo>
                  <a:pt x="0" y="45375"/>
                </a:moveTo>
                <a:lnTo>
                  <a:pt x="45299" y="36529"/>
                </a:lnTo>
                <a:lnTo>
                  <a:pt x="15336" y="0"/>
                </a:lnTo>
              </a:path>
            </a:pathLst>
          </a:custGeom>
          <a:noFill/>
          <a:ln w="6500" cap="flat">
            <a:solidFill>
              <a:srgbClr val="9E1EF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2" name="Freihandform: Form 37">
            <a:extLst>
              <a:ext uri="{FF2B5EF4-FFF2-40B4-BE49-F238E27FC236}">
                <a16:creationId xmlns:a16="http://schemas.microsoft.com/office/drawing/2014/main" id="{7148DF0D-0FBE-7646-0F13-AC6D8E07563C}"/>
              </a:ext>
            </a:extLst>
          </p:cNvPr>
          <p:cNvSpPr/>
          <p:nvPr/>
        </p:nvSpPr>
        <p:spPr>
          <a:xfrm>
            <a:off x="1493941" y="2125560"/>
            <a:ext cx="641198" cy="1055832"/>
          </a:xfrm>
          <a:custGeom>
            <a:avLst/>
            <a:gdLst>
              <a:gd name="connsiteX0" fmla="*/ 0 w 641198"/>
              <a:gd name="connsiteY0" fmla="*/ 1055832 h 1055832"/>
              <a:gd name="connsiteX1" fmla="*/ 641198 w 641198"/>
              <a:gd name="connsiteY1" fmla="*/ 0 h 105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1198" h="1055832">
                <a:moveTo>
                  <a:pt x="0" y="1055832"/>
                </a:moveTo>
                <a:lnTo>
                  <a:pt x="641198" y="0"/>
                </a:lnTo>
              </a:path>
            </a:pathLst>
          </a:custGeom>
          <a:noFill/>
          <a:ln w="6500" cap="flat">
            <a:solidFill>
              <a:srgbClr val="0000FF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3" name="Freihandform: Form 38">
            <a:extLst>
              <a:ext uri="{FF2B5EF4-FFF2-40B4-BE49-F238E27FC236}">
                <a16:creationId xmlns:a16="http://schemas.microsoft.com/office/drawing/2014/main" id="{9274C7EE-00E5-5259-D2B7-440A00F823C7}"/>
              </a:ext>
            </a:extLst>
          </p:cNvPr>
          <p:cNvSpPr/>
          <p:nvPr/>
        </p:nvSpPr>
        <p:spPr>
          <a:xfrm>
            <a:off x="2094321" y="2125561"/>
            <a:ext cx="40818" cy="48063"/>
          </a:xfrm>
          <a:custGeom>
            <a:avLst/>
            <a:gdLst>
              <a:gd name="connsiteX0" fmla="*/ 38913 w 40818"/>
              <a:gd name="connsiteY0" fmla="*/ 48064 h 48063"/>
              <a:gd name="connsiteX1" fmla="*/ 40818 w 40818"/>
              <a:gd name="connsiteY1" fmla="*/ 0 h 48063"/>
              <a:gd name="connsiteX2" fmla="*/ 0 w 40818"/>
              <a:gd name="connsiteY2" fmla="*/ 22308 h 4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818" h="48063">
                <a:moveTo>
                  <a:pt x="38913" y="48064"/>
                </a:moveTo>
                <a:lnTo>
                  <a:pt x="40818" y="0"/>
                </a:lnTo>
                <a:lnTo>
                  <a:pt x="0" y="22308"/>
                </a:lnTo>
              </a:path>
            </a:pathLst>
          </a:custGeom>
          <a:noFill/>
          <a:ln w="6500" cap="flat">
            <a:solidFill>
              <a:srgbClr val="0000FF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4" name="Freihandform: Form 39">
            <a:extLst>
              <a:ext uri="{FF2B5EF4-FFF2-40B4-BE49-F238E27FC236}">
                <a16:creationId xmlns:a16="http://schemas.microsoft.com/office/drawing/2014/main" id="{1989F820-E75E-A4A4-7199-E1EB9F9445D0}"/>
              </a:ext>
            </a:extLst>
          </p:cNvPr>
          <p:cNvSpPr/>
          <p:nvPr/>
        </p:nvSpPr>
        <p:spPr>
          <a:xfrm>
            <a:off x="839457" y="3181393"/>
            <a:ext cx="654484" cy="178337"/>
          </a:xfrm>
          <a:custGeom>
            <a:avLst/>
            <a:gdLst>
              <a:gd name="connsiteX0" fmla="*/ 654485 w 654484"/>
              <a:gd name="connsiteY0" fmla="*/ 0 h 178337"/>
              <a:gd name="connsiteX1" fmla="*/ 0 w 654484"/>
              <a:gd name="connsiteY1" fmla="*/ 178338 h 178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4484" h="178337">
                <a:moveTo>
                  <a:pt x="654485" y="0"/>
                </a:moveTo>
                <a:lnTo>
                  <a:pt x="0" y="178338"/>
                </a:lnTo>
              </a:path>
            </a:pathLst>
          </a:custGeom>
          <a:noFill/>
          <a:ln w="6500" cap="flat">
            <a:solidFill>
              <a:srgbClr val="FF1191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6" name="Freihandform: Form 40">
            <a:extLst>
              <a:ext uri="{FF2B5EF4-FFF2-40B4-BE49-F238E27FC236}">
                <a16:creationId xmlns:a16="http://schemas.microsoft.com/office/drawing/2014/main" id="{1DAE889E-41FD-6887-E1F0-9DF0044E4A81}"/>
              </a:ext>
            </a:extLst>
          </p:cNvPr>
          <p:cNvSpPr/>
          <p:nvPr/>
        </p:nvSpPr>
        <p:spPr>
          <a:xfrm>
            <a:off x="839457" y="3325950"/>
            <a:ext cx="44404" cy="46542"/>
          </a:xfrm>
          <a:custGeom>
            <a:avLst/>
            <a:gdLst>
              <a:gd name="connsiteX0" fmla="*/ 32788 w 44404"/>
              <a:gd name="connsiteY0" fmla="*/ 0 h 46542"/>
              <a:gd name="connsiteX1" fmla="*/ 0 w 44404"/>
              <a:gd name="connsiteY1" fmla="*/ 33781 h 46542"/>
              <a:gd name="connsiteX2" fmla="*/ 44404 w 44404"/>
              <a:gd name="connsiteY2" fmla="*/ 46543 h 46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04" h="46542">
                <a:moveTo>
                  <a:pt x="32788" y="0"/>
                </a:moveTo>
                <a:lnTo>
                  <a:pt x="0" y="33781"/>
                </a:lnTo>
                <a:lnTo>
                  <a:pt x="44404" y="46543"/>
                </a:lnTo>
              </a:path>
            </a:pathLst>
          </a:custGeom>
          <a:noFill/>
          <a:ln w="6500" cap="flat">
            <a:solidFill>
              <a:srgbClr val="FF1191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7" name="Freihandform: Form 41">
            <a:extLst>
              <a:ext uri="{FF2B5EF4-FFF2-40B4-BE49-F238E27FC236}">
                <a16:creationId xmlns:a16="http://schemas.microsoft.com/office/drawing/2014/main" id="{7E8C7D1F-F205-313D-0D9A-521F6E641E5B}"/>
              </a:ext>
            </a:extLst>
          </p:cNvPr>
          <p:cNvSpPr/>
          <p:nvPr/>
        </p:nvSpPr>
        <p:spPr>
          <a:xfrm>
            <a:off x="712367" y="3181393"/>
            <a:ext cx="781574" cy="274823"/>
          </a:xfrm>
          <a:custGeom>
            <a:avLst/>
            <a:gdLst>
              <a:gd name="connsiteX0" fmla="*/ 781574 w 781574"/>
              <a:gd name="connsiteY0" fmla="*/ 0 h 274823"/>
              <a:gd name="connsiteX1" fmla="*/ 0 w 781574"/>
              <a:gd name="connsiteY1" fmla="*/ 274823 h 27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1574" h="274823">
                <a:moveTo>
                  <a:pt x="781574" y="0"/>
                </a:moveTo>
                <a:lnTo>
                  <a:pt x="0" y="274823"/>
                </a:lnTo>
              </a:path>
            </a:pathLst>
          </a:custGeom>
          <a:noFill/>
          <a:ln w="6500" cap="flat">
            <a:solidFill>
              <a:srgbClr val="2E4C4C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8" name="Freihandform: Form 42">
            <a:extLst>
              <a:ext uri="{FF2B5EF4-FFF2-40B4-BE49-F238E27FC236}">
                <a16:creationId xmlns:a16="http://schemas.microsoft.com/office/drawing/2014/main" id="{BE77B8C9-48F0-9011-BC90-D055752F92F2}"/>
              </a:ext>
            </a:extLst>
          </p:cNvPr>
          <p:cNvSpPr/>
          <p:nvPr/>
        </p:nvSpPr>
        <p:spPr>
          <a:xfrm>
            <a:off x="712368" y="3420121"/>
            <a:ext cx="45167" cy="45581"/>
          </a:xfrm>
          <a:custGeom>
            <a:avLst/>
            <a:gdLst>
              <a:gd name="connsiteX0" fmla="*/ 30471 w 45167"/>
              <a:gd name="connsiteY0" fmla="*/ 0 h 45581"/>
              <a:gd name="connsiteX1" fmla="*/ 0 w 45167"/>
              <a:gd name="connsiteY1" fmla="*/ 36096 h 45581"/>
              <a:gd name="connsiteX2" fmla="*/ 45167 w 45167"/>
              <a:gd name="connsiteY2" fmla="*/ 45582 h 4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67" h="45581">
                <a:moveTo>
                  <a:pt x="30471" y="0"/>
                </a:moveTo>
                <a:lnTo>
                  <a:pt x="0" y="36096"/>
                </a:lnTo>
                <a:lnTo>
                  <a:pt x="45167" y="45582"/>
                </a:lnTo>
              </a:path>
            </a:pathLst>
          </a:custGeom>
          <a:noFill/>
          <a:ln w="6500" cap="flat">
            <a:solidFill>
              <a:srgbClr val="2E4C4C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99" name="Freihandform: Form 43">
            <a:extLst>
              <a:ext uri="{FF2B5EF4-FFF2-40B4-BE49-F238E27FC236}">
                <a16:creationId xmlns:a16="http://schemas.microsoft.com/office/drawing/2014/main" id="{34031947-31AE-E5F3-9882-13D14A98B755}"/>
              </a:ext>
            </a:extLst>
          </p:cNvPr>
          <p:cNvSpPr/>
          <p:nvPr/>
        </p:nvSpPr>
        <p:spPr>
          <a:xfrm>
            <a:off x="1397523" y="2927288"/>
            <a:ext cx="96419" cy="254104"/>
          </a:xfrm>
          <a:custGeom>
            <a:avLst/>
            <a:gdLst>
              <a:gd name="connsiteX0" fmla="*/ 96420 w 96419"/>
              <a:gd name="connsiteY0" fmla="*/ 254104 h 254104"/>
              <a:gd name="connsiteX1" fmla="*/ 0 w 96419"/>
              <a:gd name="connsiteY1" fmla="*/ 0 h 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419" h="254104">
                <a:moveTo>
                  <a:pt x="96420" y="254104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FFA3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0" name="Freihandform: Form 44">
            <a:extLst>
              <a:ext uri="{FF2B5EF4-FFF2-40B4-BE49-F238E27FC236}">
                <a16:creationId xmlns:a16="http://schemas.microsoft.com/office/drawing/2014/main" id="{E4E9F48A-DE8B-C7D1-C169-24936DB8D4E5}"/>
              </a:ext>
            </a:extLst>
          </p:cNvPr>
          <p:cNvSpPr/>
          <p:nvPr/>
        </p:nvSpPr>
        <p:spPr>
          <a:xfrm>
            <a:off x="1390792" y="2927288"/>
            <a:ext cx="42821" cy="47596"/>
          </a:xfrm>
          <a:custGeom>
            <a:avLst/>
            <a:gdLst>
              <a:gd name="connsiteX0" fmla="*/ 42822 w 42821"/>
              <a:gd name="connsiteY0" fmla="*/ 29864 h 47596"/>
              <a:gd name="connsiteX1" fmla="*/ 6731 w 42821"/>
              <a:gd name="connsiteY1" fmla="*/ 0 h 47596"/>
              <a:gd name="connsiteX2" fmla="*/ 0 w 42821"/>
              <a:gd name="connsiteY2" fmla="*/ 47597 h 47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21" h="47596">
                <a:moveTo>
                  <a:pt x="42822" y="29864"/>
                </a:moveTo>
                <a:lnTo>
                  <a:pt x="6731" y="0"/>
                </a:lnTo>
                <a:lnTo>
                  <a:pt x="0" y="47597"/>
                </a:lnTo>
              </a:path>
            </a:pathLst>
          </a:custGeom>
          <a:noFill/>
          <a:ln w="6500" cap="flat">
            <a:solidFill>
              <a:srgbClr val="FFA3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1" name="Freihandform: Form 45">
            <a:extLst>
              <a:ext uri="{FF2B5EF4-FFF2-40B4-BE49-F238E27FC236}">
                <a16:creationId xmlns:a16="http://schemas.microsoft.com/office/drawing/2014/main" id="{09E3A198-EBB3-A2BC-1836-2100A83772CB}"/>
              </a:ext>
            </a:extLst>
          </p:cNvPr>
          <p:cNvSpPr/>
          <p:nvPr/>
        </p:nvSpPr>
        <p:spPr>
          <a:xfrm>
            <a:off x="1493942" y="3181392"/>
            <a:ext cx="175875" cy="844464"/>
          </a:xfrm>
          <a:custGeom>
            <a:avLst/>
            <a:gdLst>
              <a:gd name="connsiteX0" fmla="*/ 0 w 175875"/>
              <a:gd name="connsiteY0" fmla="*/ 0 h 844464"/>
              <a:gd name="connsiteX1" fmla="*/ 175875 w 175875"/>
              <a:gd name="connsiteY1" fmla="*/ 844465 h 84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5875" h="844464">
                <a:moveTo>
                  <a:pt x="0" y="0"/>
                </a:moveTo>
                <a:lnTo>
                  <a:pt x="175875" y="844465"/>
                </a:lnTo>
              </a:path>
            </a:pathLst>
          </a:custGeom>
          <a:noFill/>
          <a:ln w="6500" cap="flat">
            <a:solidFill>
              <a:srgbClr val="00EEEE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2" name="Freihandform: Form 46">
            <a:extLst>
              <a:ext uri="{FF2B5EF4-FFF2-40B4-BE49-F238E27FC236}">
                <a16:creationId xmlns:a16="http://schemas.microsoft.com/office/drawing/2014/main" id="{087828E1-255F-12ED-9D83-D98064A5682B}"/>
              </a:ext>
            </a:extLst>
          </p:cNvPr>
          <p:cNvSpPr/>
          <p:nvPr/>
        </p:nvSpPr>
        <p:spPr>
          <a:xfrm>
            <a:off x="1638838" y="3980007"/>
            <a:ext cx="45012" cy="45850"/>
          </a:xfrm>
          <a:custGeom>
            <a:avLst/>
            <a:gdLst>
              <a:gd name="connsiteX0" fmla="*/ 0 w 45012"/>
              <a:gd name="connsiteY0" fmla="*/ 10241 h 45850"/>
              <a:gd name="connsiteX1" fmla="*/ 30979 w 45012"/>
              <a:gd name="connsiteY1" fmla="*/ 45850 h 45850"/>
              <a:gd name="connsiteX2" fmla="*/ 45012 w 45012"/>
              <a:gd name="connsiteY2" fmla="*/ 0 h 4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12" h="45850">
                <a:moveTo>
                  <a:pt x="0" y="10241"/>
                </a:moveTo>
                <a:lnTo>
                  <a:pt x="30979" y="45850"/>
                </a:lnTo>
                <a:lnTo>
                  <a:pt x="45012" y="0"/>
                </a:lnTo>
              </a:path>
            </a:pathLst>
          </a:custGeom>
          <a:noFill/>
          <a:ln w="6500" cap="flat">
            <a:solidFill>
              <a:srgbClr val="00EEEE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3" name="Freihandform: Form 47">
            <a:extLst>
              <a:ext uri="{FF2B5EF4-FFF2-40B4-BE49-F238E27FC236}">
                <a16:creationId xmlns:a16="http://schemas.microsoft.com/office/drawing/2014/main" id="{AC15EFF5-DB9F-3ADB-0D9E-5DBEA23A2056}"/>
              </a:ext>
            </a:extLst>
          </p:cNvPr>
          <p:cNvSpPr/>
          <p:nvPr/>
        </p:nvSpPr>
        <p:spPr>
          <a:xfrm>
            <a:off x="1493941" y="3181392"/>
            <a:ext cx="1506126" cy="422128"/>
          </a:xfrm>
          <a:custGeom>
            <a:avLst/>
            <a:gdLst>
              <a:gd name="connsiteX0" fmla="*/ 0 w 1506126"/>
              <a:gd name="connsiteY0" fmla="*/ 0 h 422128"/>
              <a:gd name="connsiteX1" fmla="*/ 1506126 w 1506126"/>
              <a:gd name="connsiteY1" fmla="*/ 422129 h 42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6126" h="422128">
                <a:moveTo>
                  <a:pt x="0" y="0"/>
                </a:moveTo>
                <a:lnTo>
                  <a:pt x="1506126" y="422129"/>
                </a:lnTo>
              </a:path>
            </a:pathLst>
          </a:custGeom>
          <a:noFill/>
          <a:ln w="6500" cap="flat">
            <a:solidFill>
              <a:srgbClr val="8A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4" name="Freihandform: Form 48">
            <a:extLst>
              <a:ext uri="{FF2B5EF4-FFF2-40B4-BE49-F238E27FC236}">
                <a16:creationId xmlns:a16="http://schemas.microsoft.com/office/drawing/2014/main" id="{C9E648E7-8C83-CA0E-2F48-BD1B4DF84C78}"/>
              </a:ext>
            </a:extLst>
          </p:cNvPr>
          <p:cNvSpPr/>
          <p:nvPr/>
        </p:nvSpPr>
        <p:spPr>
          <a:xfrm>
            <a:off x="2955569" y="3569514"/>
            <a:ext cx="44499" cy="46439"/>
          </a:xfrm>
          <a:custGeom>
            <a:avLst/>
            <a:gdLst>
              <a:gd name="connsiteX0" fmla="*/ 0 w 44499"/>
              <a:gd name="connsiteY0" fmla="*/ 46439 h 46439"/>
              <a:gd name="connsiteX1" fmla="*/ 44499 w 44499"/>
              <a:gd name="connsiteY1" fmla="*/ 34008 h 46439"/>
              <a:gd name="connsiteX2" fmla="*/ 11931 w 44499"/>
              <a:gd name="connsiteY2" fmla="*/ 0 h 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99" h="46439">
                <a:moveTo>
                  <a:pt x="0" y="46439"/>
                </a:moveTo>
                <a:lnTo>
                  <a:pt x="44499" y="34008"/>
                </a:lnTo>
                <a:lnTo>
                  <a:pt x="11931" y="0"/>
                </a:lnTo>
              </a:path>
            </a:pathLst>
          </a:custGeom>
          <a:noFill/>
          <a:ln w="6500" cap="flat">
            <a:solidFill>
              <a:srgbClr val="8A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6" name="Freihandform: Form 49">
            <a:extLst>
              <a:ext uri="{FF2B5EF4-FFF2-40B4-BE49-F238E27FC236}">
                <a16:creationId xmlns:a16="http://schemas.microsoft.com/office/drawing/2014/main" id="{3D5640C3-4439-0A07-7B9A-1360C0BBF088}"/>
              </a:ext>
            </a:extLst>
          </p:cNvPr>
          <p:cNvSpPr/>
          <p:nvPr/>
        </p:nvSpPr>
        <p:spPr>
          <a:xfrm>
            <a:off x="1207367" y="3064458"/>
            <a:ext cx="286575" cy="116935"/>
          </a:xfrm>
          <a:custGeom>
            <a:avLst/>
            <a:gdLst>
              <a:gd name="connsiteX0" fmla="*/ 286576 w 286575"/>
              <a:gd name="connsiteY0" fmla="*/ 116936 h 116935"/>
              <a:gd name="connsiteX1" fmla="*/ 0 w 286575"/>
              <a:gd name="connsiteY1" fmla="*/ 0 h 11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6575" h="116935">
                <a:moveTo>
                  <a:pt x="286576" y="116936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7" name="Freihandform: Form 50">
            <a:extLst>
              <a:ext uri="{FF2B5EF4-FFF2-40B4-BE49-F238E27FC236}">
                <a16:creationId xmlns:a16="http://schemas.microsoft.com/office/drawing/2014/main" id="{B23A319C-06D0-1ACD-F653-32E52A022E5F}"/>
              </a:ext>
            </a:extLst>
          </p:cNvPr>
          <p:cNvSpPr/>
          <p:nvPr/>
        </p:nvSpPr>
        <p:spPr>
          <a:xfrm>
            <a:off x="1207367" y="3057193"/>
            <a:ext cx="45545" cy="44817"/>
          </a:xfrm>
          <a:custGeom>
            <a:avLst/>
            <a:gdLst>
              <a:gd name="connsiteX0" fmla="*/ 45545 w 45545"/>
              <a:gd name="connsiteY0" fmla="*/ 0 h 44817"/>
              <a:gd name="connsiteX1" fmla="*/ 0 w 45545"/>
              <a:gd name="connsiteY1" fmla="*/ 7265 h 44817"/>
              <a:gd name="connsiteX2" fmla="*/ 28748 w 45545"/>
              <a:gd name="connsiteY2" fmla="*/ 44817 h 4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545" h="44817">
                <a:moveTo>
                  <a:pt x="45545" y="0"/>
                </a:moveTo>
                <a:lnTo>
                  <a:pt x="0" y="7265"/>
                </a:lnTo>
                <a:lnTo>
                  <a:pt x="28748" y="44817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8" name="Freihandform: Form 51">
            <a:extLst>
              <a:ext uri="{FF2B5EF4-FFF2-40B4-BE49-F238E27FC236}">
                <a16:creationId xmlns:a16="http://schemas.microsoft.com/office/drawing/2014/main" id="{0783F197-8611-F09B-FAF1-989B2F8853C6}"/>
              </a:ext>
            </a:extLst>
          </p:cNvPr>
          <p:cNvSpPr/>
          <p:nvPr/>
        </p:nvSpPr>
        <p:spPr>
          <a:xfrm>
            <a:off x="598007" y="3181396"/>
            <a:ext cx="2516425" cy="10333"/>
          </a:xfrm>
          <a:custGeom>
            <a:avLst/>
            <a:gdLst>
              <a:gd name="connsiteX0" fmla="*/ 2 w 2516425"/>
              <a:gd name="connsiteY0" fmla="*/ -3 h 10333"/>
              <a:gd name="connsiteX1" fmla="*/ 2516428 w 2516425"/>
              <a:gd name="connsiteY1" fmla="*/ -3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6425" h="10333">
                <a:moveTo>
                  <a:pt x="2" y="-3"/>
                </a:moveTo>
                <a:lnTo>
                  <a:pt x="2516428" y="-3"/>
                </a:lnTo>
              </a:path>
            </a:pathLst>
          </a:custGeom>
          <a:noFill/>
          <a:ln w="6500" cap="flat">
            <a:solidFill>
              <a:srgbClr val="000000"/>
            </a:solidFill>
            <a:custDash>
              <a:ds d="320093" sp="320093"/>
            </a:custDash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09" name="Freihandform: Form 52">
            <a:extLst>
              <a:ext uri="{FF2B5EF4-FFF2-40B4-BE49-F238E27FC236}">
                <a16:creationId xmlns:a16="http://schemas.microsoft.com/office/drawing/2014/main" id="{3B4B7893-C0D3-F196-A77C-537779104AE7}"/>
              </a:ext>
            </a:extLst>
          </p:cNvPr>
          <p:cNvSpPr/>
          <p:nvPr/>
        </p:nvSpPr>
        <p:spPr>
          <a:xfrm>
            <a:off x="1493947" y="2030529"/>
            <a:ext cx="9868" cy="2090323"/>
          </a:xfrm>
          <a:custGeom>
            <a:avLst/>
            <a:gdLst>
              <a:gd name="connsiteX0" fmla="*/ 10 w 9868"/>
              <a:gd name="connsiteY0" fmla="*/ 2090324 h 2090323"/>
              <a:gd name="connsiteX1" fmla="*/ 10 w 9868"/>
              <a:gd name="connsiteY1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090323">
                <a:moveTo>
                  <a:pt x="10" y="2090324"/>
                </a:moveTo>
                <a:lnTo>
                  <a:pt x="10" y="0"/>
                </a:lnTo>
              </a:path>
            </a:pathLst>
          </a:custGeom>
          <a:noFill/>
          <a:ln w="6500" cap="flat">
            <a:solidFill>
              <a:srgbClr val="000000"/>
            </a:solidFill>
            <a:custDash>
              <a:ds d="320093" sp="320093"/>
            </a:custDash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0" name="Freihandform: Form 53">
            <a:extLst>
              <a:ext uri="{FF2B5EF4-FFF2-40B4-BE49-F238E27FC236}">
                <a16:creationId xmlns:a16="http://schemas.microsoft.com/office/drawing/2014/main" id="{8D039F8D-5177-837A-0A63-72FB8C707BFA}"/>
              </a:ext>
            </a:extLst>
          </p:cNvPr>
          <p:cNvSpPr/>
          <p:nvPr/>
        </p:nvSpPr>
        <p:spPr>
          <a:xfrm>
            <a:off x="598006" y="2030529"/>
            <a:ext cx="2516450" cy="2090323"/>
          </a:xfrm>
          <a:custGeom>
            <a:avLst/>
            <a:gdLst>
              <a:gd name="connsiteX0" fmla="*/ 2 w 2516450"/>
              <a:gd name="connsiteY0" fmla="*/ 2090324 h 2090323"/>
              <a:gd name="connsiteX1" fmla="*/ 2516453 w 2516450"/>
              <a:gd name="connsiteY1" fmla="*/ 2090324 h 2090323"/>
              <a:gd name="connsiteX2" fmla="*/ 2516453 w 2516450"/>
              <a:gd name="connsiteY2" fmla="*/ 0 h 2090323"/>
              <a:gd name="connsiteX3" fmla="*/ 2 w 2516450"/>
              <a:gd name="connsiteY3" fmla="*/ 0 h 209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6450" h="2090323">
                <a:moveTo>
                  <a:pt x="2" y="2090324"/>
                </a:moveTo>
                <a:lnTo>
                  <a:pt x="2516453" y="2090324"/>
                </a:lnTo>
                <a:lnTo>
                  <a:pt x="2516453" y="0"/>
                </a:lnTo>
                <a:lnTo>
                  <a:pt x="2" y="0"/>
                </a:lnTo>
                <a:close/>
              </a:path>
            </a:pathLst>
          </a:custGeom>
          <a:noFill/>
          <a:ln w="6500" cap="rnd">
            <a:solidFill>
              <a:srgbClr val="333333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1" name="Freihandform: Form 54">
            <a:extLst>
              <a:ext uri="{FF2B5EF4-FFF2-40B4-BE49-F238E27FC236}">
                <a16:creationId xmlns:a16="http://schemas.microsoft.com/office/drawing/2014/main" id="{1E6FAF02-CFD4-57E8-422E-FFC15F96946D}"/>
              </a:ext>
            </a:extLst>
          </p:cNvPr>
          <p:cNvSpPr/>
          <p:nvPr/>
        </p:nvSpPr>
        <p:spPr>
          <a:xfrm>
            <a:off x="575724" y="3782253"/>
            <a:ext cx="22282" cy="10333"/>
          </a:xfrm>
          <a:custGeom>
            <a:avLst/>
            <a:gdLst>
              <a:gd name="connsiteX0" fmla="*/ 0 w 22282"/>
              <a:gd name="connsiteY0" fmla="*/ 0 h 10333"/>
              <a:gd name="connsiteX1" fmla="*/ 22282 w 22282"/>
              <a:gd name="connsiteY1" fmla="*/ 0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282" h="10333">
                <a:moveTo>
                  <a:pt x="0" y="0"/>
                </a:moveTo>
                <a:lnTo>
                  <a:pt x="22282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2" name="Freihandform: Form 55">
            <a:extLst>
              <a:ext uri="{FF2B5EF4-FFF2-40B4-BE49-F238E27FC236}">
                <a16:creationId xmlns:a16="http://schemas.microsoft.com/office/drawing/2014/main" id="{FE8C8B92-0F15-0817-0F22-BAF764AD9909}"/>
              </a:ext>
            </a:extLst>
          </p:cNvPr>
          <p:cNvSpPr/>
          <p:nvPr/>
        </p:nvSpPr>
        <p:spPr>
          <a:xfrm>
            <a:off x="575724" y="3181393"/>
            <a:ext cx="22282" cy="10333"/>
          </a:xfrm>
          <a:custGeom>
            <a:avLst/>
            <a:gdLst>
              <a:gd name="connsiteX0" fmla="*/ 0 w 22282"/>
              <a:gd name="connsiteY0" fmla="*/ 0 h 10333"/>
              <a:gd name="connsiteX1" fmla="*/ 22282 w 22282"/>
              <a:gd name="connsiteY1" fmla="*/ 0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282" h="10333">
                <a:moveTo>
                  <a:pt x="0" y="0"/>
                </a:moveTo>
                <a:lnTo>
                  <a:pt x="22282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3" name="Freihandform: Form 56">
            <a:extLst>
              <a:ext uri="{FF2B5EF4-FFF2-40B4-BE49-F238E27FC236}">
                <a16:creationId xmlns:a16="http://schemas.microsoft.com/office/drawing/2014/main" id="{5F3435A5-0E01-6FA3-64FE-A9EBAD6FC5BC}"/>
              </a:ext>
            </a:extLst>
          </p:cNvPr>
          <p:cNvSpPr/>
          <p:nvPr/>
        </p:nvSpPr>
        <p:spPr>
          <a:xfrm>
            <a:off x="575724" y="2580572"/>
            <a:ext cx="22282" cy="10333"/>
          </a:xfrm>
          <a:custGeom>
            <a:avLst/>
            <a:gdLst>
              <a:gd name="connsiteX0" fmla="*/ 0 w 22282"/>
              <a:gd name="connsiteY0" fmla="*/ 0 h 10333"/>
              <a:gd name="connsiteX1" fmla="*/ 22282 w 22282"/>
              <a:gd name="connsiteY1" fmla="*/ 0 h 1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282" h="10333">
                <a:moveTo>
                  <a:pt x="0" y="0"/>
                </a:moveTo>
                <a:lnTo>
                  <a:pt x="22282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4" name="Freihandform: Form 57">
            <a:extLst>
              <a:ext uri="{FF2B5EF4-FFF2-40B4-BE49-F238E27FC236}">
                <a16:creationId xmlns:a16="http://schemas.microsoft.com/office/drawing/2014/main" id="{0B0292FD-4A6D-0AAD-8C1F-379A5DAD3AF8}"/>
              </a:ext>
            </a:extLst>
          </p:cNvPr>
          <p:cNvSpPr/>
          <p:nvPr/>
        </p:nvSpPr>
        <p:spPr>
          <a:xfrm>
            <a:off x="958610" y="4120854"/>
            <a:ext cx="9868" cy="23230"/>
          </a:xfrm>
          <a:custGeom>
            <a:avLst/>
            <a:gdLst>
              <a:gd name="connsiteX0" fmla="*/ 0 w 9868"/>
              <a:gd name="connsiteY0" fmla="*/ 23230 h 23230"/>
              <a:gd name="connsiteX1" fmla="*/ 0 w 9868"/>
              <a:gd name="connsiteY1" fmla="*/ 0 h 2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3230">
                <a:moveTo>
                  <a:pt x="0" y="23230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5" name="Freihandform: Form 58">
            <a:extLst>
              <a:ext uri="{FF2B5EF4-FFF2-40B4-BE49-F238E27FC236}">
                <a16:creationId xmlns:a16="http://schemas.microsoft.com/office/drawing/2014/main" id="{FA12DC22-C095-CDBF-02DF-777B4EB31AB2}"/>
              </a:ext>
            </a:extLst>
          </p:cNvPr>
          <p:cNvSpPr/>
          <p:nvPr/>
        </p:nvSpPr>
        <p:spPr>
          <a:xfrm>
            <a:off x="1493941" y="4120854"/>
            <a:ext cx="9868" cy="23230"/>
          </a:xfrm>
          <a:custGeom>
            <a:avLst/>
            <a:gdLst>
              <a:gd name="connsiteX0" fmla="*/ 0 w 9868"/>
              <a:gd name="connsiteY0" fmla="*/ 23230 h 23230"/>
              <a:gd name="connsiteX1" fmla="*/ 0 w 9868"/>
              <a:gd name="connsiteY1" fmla="*/ 0 h 2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3230">
                <a:moveTo>
                  <a:pt x="0" y="23230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6" name="Freihandform: Form 59">
            <a:extLst>
              <a:ext uri="{FF2B5EF4-FFF2-40B4-BE49-F238E27FC236}">
                <a16:creationId xmlns:a16="http://schemas.microsoft.com/office/drawing/2014/main" id="{6C90F2EC-D4B9-11FB-67C6-111BAF8C07E1}"/>
              </a:ext>
            </a:extLst>
          </p:cNvPr>
          <p:cNvSpPr/>
          <p:nvPr/>
        </p:nvSpPr>
        <p:spPr>
          <a:xfrm>
            <a:off x="2029285" y="4120854"/>
            <a:ext cx="9868" cy="23230"/>
          </a:xfrm>
          <a:custGeom>
            <a:avLst/>
            <a:gdLst>
              <a:gd name="connsiteX0" fmla="*/ 0 w 9868"/>
              <a:gd name="connsiteY0" fmla="*/ 23230 h 23230"/>
              <a:gd name="connsiteX1" fmla="*/ 0 w 9868"/>
              <a:gd name="connsiteY1" fmla="*/ 0 h 2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3230">
                <a:moveTo>
                  <a:pt x="0" y="23230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18" name="Freihandform: Form 60">
            <a:extLst>
              <a:ext uri="{FF2B5EF4-FFF2-40B4-BE49-F238E27FC236}">
                <a16:creationId xmlns:a16="http://schemas.microsoft.com/office/drawing/2014/main" id="{9823EE34-413D-C82D-018A-7D12464814C1}"/>
              </a:ext>
            </a:extLst>
          </p:cNvPr>
          <p:cNvSpPr/>
          <p:nvPr/>
        </p:nvSpPr>
        <p:spPr>
          <a:xfrm>
            <a:off x="2564618" y="4120854"/>
            <a:ext cx="9868" cy="23230"/>
          </a:xfrm>
          <a:custGeom>
            <a:avLst/>
            <a:gdLst>
              <a:gd name="connsiteX0" fmla="*/ 0 w 9868"/>
              <a:gd name="connsiteY0" fmla="*/ 23230 h 23230"/>
              <a:gd name="connsiteX1" fmla="*/ 0 w 9868"/>
              <a:gd name="connsiteY1" fmla="*/ 0 h 2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3230">
                <a:moveTo>
                  <a:pt x="0" y="23230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31" name="Freihandform: Form 61">
            <a:extLst>
              <a:ext uri="{FF2B5EF4-FFF2-40B4-BE49-F238E27FC236}">
                <a16:creationId xmlns:a16="http://schemas.microsoft.com/office/drawing/2014/main" id="{1B8EA7B1-F007-A3BC-ADB1-E39F4AA0059D}"/>
              </a:ext>
            </a:extLst>
          </p:cNvPr>
          <p:cNvSpPr/>
          <p:nvPr/>
        </p:nvSpPr>
        <p:spPr>
          <a:xfrm>
            <a:off x="3099952" y="4120854"/>
            <a:ext cx="9868" cy="23230"/>
          </a:xfrm>
          <a:custGeom>
            <a:avLst/>
            <a:gdLst>
              <a:gd name="connsiteX0" fmla="*/ 0 w 9868"/>
              <a:gd name="connsiteY0" fmla="*/ 23230 h 23230"/>
              <a:gd name="connsiteX1" fmla="*/ 0 w 9868"/>
              <a:gd name="connsiteY1" fmla="*/ 0 h 2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68" h="23230">
                <a:moveTo>
                  <a:pt x="0" y="23230"/>
                </a:moveTo>
                <a:lnTo>
                  <a:pt x="0" y="0"/>
                </a:lnTo>
              </a:path>
            </a:pathLst>
          </a:custGeom>
          <a:noFill/>
          <a:ln w="650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de-DE" sz="1400"/>
          </a:p>
        </p:txBody>
      </p:sp>
      <p:sp>
        <p:nvSpPr>
          <p:cNvPr id="142" name="Textfeld 94">
            <a:extLst>
              <a:ext uri="{FF2B5EF4-FFF2-40B4-BE49-F238E27FC236}">
                <a16:creationId xmlns:a16="http://schemas.microsoft.com/office/drawing/2014/main" id="{6CB23B03-1684-D8E4-93DF-928B0769B72F}"/>
              </a:ext>
            </a:extLst>
          </p:cNvPr>
          <p:cNvSpPr txBox="1"/>
          <p:nvPr/>
        </p:nvSpPr>
        <p:spPr>
          <a:xfrm>
            <a:off x="298607" y="1737539"/>
            <a:ext cx="28209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350" dirty="0" err="1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chemical</a:t>
            </a:r>
            <a:r>
              <a:rPr lang="de-DE" sz="135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</a:t>
            </a:r>
            <a:r>
              <a:rPr lang="de-DE" sz="1350" dirty="0" err="1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profiles</a:t>
            </a:r>
            <a:r>
              <a:rPr lang="de-DE" sz="135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of </a:t>
            </a:r>
            <a:r>
              <a:rPr lang="de-DE" sz="1350" dirty="0" err="1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the</a:t>
            </a:r>
            <a:r>
              <a:rPr lang="de-DE" sz="135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</a:t>
            </a:r>
            <a:r>
              <a:rPr lang="de-DE" sz="1350" dirty="0" err="1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vineyard</a:t>
            </a:r>
            <a:r>
              <a:rPr lang="de-DE" sz="135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</a:t>
            </a:r>
            <a:r>
              <a:rPr lang="de-DE" sz="1350" dirty="0" err="1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soils</a:t>
            </a:r>
            <a:endParaRPr lang="de-DE" sz="1350" dirty="0">
              <a:ln/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</p:txBody>
      </p:sp>
      <p:sp>
        <p:nvSpPr>
          <p:cNvPr id="143" name="Textfeld 118">
            <a:extLst>
              <a:ext uri="{FF2B5EF4-FFF2-40B4-BE49-F238E27FC236}">
                <a16:creationId xmlns:a16="http://schemas.microsoft.com/office/drawing/2014/main" id="{409AE693-AE93-B5F7-7FAC-6923ECA8B3EC}"/>
              </a:ext>
            </a:extLst>
          </p:cNvPr>
          <p:cNvSpPr txBox="1"/>
          <p:nvPr/>
        </p:nvSpPr>
        <p:spPr>
          <a:xfrm>
            <a:off x="1268404" y="4396998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PC1 (66.1%)</a:t>
            </a:r>
          </a:p>
        </p:txBody>
      </p:sp>
      <p:sp>
        <p:nvSpPr>
          <p:cNvPr id="145" name="Textfeld 119">
            <a:extLst>
              <a:ext uri="{FF2B5EF4-FFF2-40B4-BE49-F238E27FC236}">
                <a16:creationId xmlns:a16="http://schemas.microsoft.com/office/drawing/2014/main" id="{869A2240-72EF-1818-2334-651DC88C8AA5}"/>
              </a:ext>
            </a:extLst>
          </p:cNvPr>
          <p:cNvSpPr txBox="1"/>
          <p:nvPr/>
        </p:nvSpPr>
        <p:spPr>
          <a:xfrm rot="16200000">
            <a:off x="-305507" y="2769414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PC2 (18.1%)</a:t>
            </a:r>
          </a:p>
        </p:txBody>
      </p:sp>
      <p:sp>
        <p:nvSpPr>
          <p:cNvPr id="146" name="Textfeld 120">
            <a:extLst>
              <a:ext uri="{FF2B5EF4-FFF2-40B4-BE49-F238E27FC236}">
                <a16:creationId xmlns:a16="http://schemas.microsoft.com/office/drawing/2014/main" id="{61FE67CE-EA02-7C3E-CE4F-92435D12E97A}"/>
              </a:ext>
            </a:extLst>
          </p:cNvPr>
          <p:cNvSpPr txBox="1"/>
          <p:nvPr/>
        </p:nvSpPr>
        <p:spPr>
          <a:xfrm>
            <a:off x="2786994" y="355543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B</a:t>
            </a:r>
          </a:p>
        </p:txBody>
      </p:sp>
      <p:sp>
        <p:nvSpPr>
          <p:cNvPr id="147" name="Textfeld 121">
            <a:extLst>
              <a:ext uri="{FF2B5EF4-FFF2-40B4-BE49-F238E27FC236}">
                <a16:creationId xmlns:a16="http://schemas.microsoft.com/office/drawing/2014/main" id="{1CCAAD30-1436-5F93-ECD4-B870CE1DE474}"/>
              </a:ext>
            </a:extLst>
          </p:cNvPr>
          <p:cNvSpPr txBox="1"/>
          <p:nvPr/>
        </p:nvSpPr>
        <p:spPr>
          <a:xfrm>
            <a:off x="1638973" y="3238014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E</a:t>
            </a:r>
          </a:p>
        </p:txBody>
      </p:sp>
      <p:sp>
        <p:nvSpPr>
          <p:cNvPr id="148" name="Textfeld 122">
            <a:extLst>
              <a:ext uri="{FF2B5EF4-FFF2-40B4-BE49-F238E27FC236}">
                <a16:creationId xmlns:a16="http://schemas.microsoft.com/office/drawing/2014/main" id="{2D345463-F6F1-BE9D-F4C0-968224915291}"/>
              </a:ext>
            </a:extLst>
          </p:cNvPr>
          <p:cNvSpPr txBox="1"/>
          <p:nvPr/>
        </p:nvSpPr>
        <p:spPr>
          <a:xfrm>
            <a:off x="1627873" y="386706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A</a:t>
            </a:r>
          </a:p>
        </p:txBody>
      </p:sp>
      <p:sp>
        <p:nvSpPr>
          <p:cNvPr id="149" name="Textfeld 123">
            <a:extLst>
              <a:ext uri="{FF2B5EF4-FFF2-40B4-BE49-F238E27FC236}">
                <a16:creationId xmlns:a16="http://schemas.microsoft.com/office/drawing/2014/main" id="{C96BEAB9-4F9A-C497-AFAF-0ADA82DDC23F}"/>
              </a:ext>
            </a:extLst>
          </p:cNvPr>
          <p:cNvSpPr txBox="1"/>
          <p:nvPr/>
        </p:nvSpPr>
        <p:spPr>
          <a:xfrm>
            <a:off x="2114028" y="2040890"/>
            <a:ext cx="266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F</a:t>
            </a:r>
          </a:p>
        </p:txBody>
      </p:sp>
      <p:sp>
        <p:nvSpPr>
          <p:cNvPr id="150" name="Textfeld 124">
            <a:extLst>
              <a:ext uri="{FF2B5EF4-FFF2-40B4-BE49-F238E27FC236}">
                <a16:creationId xmlns:a16="http://schemas.microsoft.com/office/drawing/2014/main" id="{005B5326-9D69-3AA6-A40F-14190CA66E5A}"/>
              </a:ext>
            </a:extLst>
          </p:cNvPr>
          <p:cNvSpPr txBox="1"/>
          <p:nvPr/>
        </p:nvSpPr>
        <p:spPr>
          <a:xfrm>
            <a:off x="1241277" y="2702799"/>
            <a:ext cx="229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I</a:t>
            </a:r>
          </a:p>
        </p:txBody>
      </p:sp>
      <p:sp>
        <p:nvSpPr>
          <p:cNvPr id="151" name="Textfeld 125">
            <a:extLst>
              <a:ext uri="{FF2B5EF4-FFF2-40B4-BE49-F238E27FC236}">
                <a16:creationId xmlns:a16="http://schemas.microsoft.com/office/drawing/2014/main" id="{F120D3CC-27EE-E86A-9045-D4572D6A5AE1}"/>
              </a:ext>
            </a:extLst>
          </p:cNvPr>
          <p:cNvSpPr txBox="1"/>
          <p:nvPr/>
        </p:nvSpPr>
        <p:spPr>
          <a:xfrm>
            <a:off x="601040" y="3403228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H</a:t>
            </a:r>
          </a:p>
        </p:txBody>
      </p:sp>
      <p:sp>
        <p:nvSpPr>
          <p:cNvPr id="162" name="Textfeld 126">
            <a:extLst>
              <a:ext uri="{FF2B5EF4-FFF2-40B4-BE49-F238E27FC236}">
                <a16:creationId xmlns:a16="http://schemas.microsoft.com/office/drawing/2014/main" id="{69A5CAA5-5CCE-9385-5954-5196A2C140F5}"/>
              </a:ext>
            </a:extLst>
          </p:cNvPr>
          <p:cNvSpPr txBox="1"/>
          <p:nvPr/>
        </p:nvSpPr>
        <p:spPr>
          <a:xfrm>
            <a:off x="656092" y="3175339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G</a:t>
            </a:r>
          </a:p>
        </p:txBody>
      </p:sp>
      <p:sp>
        <p:nvSpPr>
          <p:cNvPr id="163" name="Textfeld 127">
            <a:extLst>
              <a:ext uri="{FF2B5EF4-FFF2-40B4-BE49-F238E27FC236}">
                <a16:creationId xmlns:a16="http://schemas.microsoft.com/office/drawing/2014/main" id="{301E7266-BA85-8D60-A949-2FE7B0ABB39C}"/>
              </a:ext>
            </a:extLst>
          </p:cNvPr>
          <p:cNvSpPr txBox="1"/>
          <p:nvPr/>
        </p:nvSpPr>
        <p:spPr>
          <a:xfrm>
            <a:off x="839902" y="2882645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C</a:t>
            </a:r>
          </a:p>
        </p:txBody>
      </p:sp>
      <p:sp>
        <p:nvSpPr>
          <p:cNvPr id="164" name="Textfeld 128">
            <a:extLst>
              <a:ext uri="{FF2B5EF4-FFF2-40B4-BE49-F238E27FC236}">
                <a16:creationId xmlns:a16="http://schemas.microsoft.com/office/drawing/2014/main" id="{90483468-DBEF-AE5B-1BC9-8DCCCA9CAFC6}"/>
              </a:ext>
            </a:extLst>
          </p:cNvPr>
          <p:cNvSpPr txBox="1"/>
          <p:nvPr/>
        </p:nvSpPr>
        <p:spPr>
          <a:xfrm>
            <a:off x="1104814" y="2708710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D</a:t>
            </a:r>
          </a:p>
        </p:txBody>
      </p:sp>
      <p:sp>
        <p:nvSpPr>
          <p:cNvPr id="165" name="Textfeld 129">
            <a:extLst>
              <a:ext uri="{FF2B5EF4-FFF2-40B4-BE49-F238E27FC236}">
                <a16:creationId xmlns:a16="http://schemas.microsoft.com/office/drawing/2014/main" id="{34AD1E3D-BFA3-9AE5-AC2B-F4158F192312}"/>
              </a:ext>
            </a:extLst>
          </p:cNvPr>
          <p:cNvSpPr txBox="1"/>
          <p:nvPr/>
        </p:nvSpPr>
        <p:spPr>
          <a:xfrm>
            <a:off x="1005611" y="2851774"/>
            <a:ext cx="242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J</a:t>
            </a:r>
          </a:p>
        </p:txBody>
      </p:sp>
      <p:sp>
        <p:nvSpPr>
          <p:cNvPr id="166" name="Textfeld 131">
            <a:extLst>
              <a:ext uri="{FF2B5EF4-FFF2-40B4-BE49-F238E27FC236}">
                <a16:creationId xmlns:a16="http://schemas.microsoft.com/office/drawing/2014/main" id="{A9312A3C-EC79-B466-44E8-8FB578EA8E58}"/>
              </a:ext>
            </a:extLst>
          </p:cNvPr>
          <p:cNvSpPr txBox="1"/>
          <p:nvPr/>
        </p:nvSpPr>
        <p:spPr>
          <a:xfrm>
            <a:off x="212152" y="303589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0.0</a:t>
            </a:r>
          </a:p>
        </p:txBody>
      </p:sp>
      <p:sp>
        <p:nvSpPr>
          <p:cNvPr id="167" name="Textfeld 132">
            <a:extLst>
              <a:ext uri="{FF2B5EF4-FFF2-40B4-BE49-F238E27FC236}">
                <a16:creationId xmlns:a16="http://schemas.microsoft.com/office/drawing/2014/main" id="{FC9233CB-F86E-06CC-A655-57AF7ED13ACD}"/>
              </a:ext>
            </a:extLst>
          </p:cNvPr>
          <p:cNvSpPr txBox="1"/>
          <p:nvPr/>
        </p:nvSpPr>
        <p:spPr>
          <a:xfrm>
            <a:off x="167049" y="3633566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-2.0</a:t>
            </a:r>
          </a:p>
        </p:txBody>
      </p:sp>
      <p:sp>
        <p:nvSpPr>
          <p:cNvPr id="168" name="Textfeld 133">
            <a:extLst>
              <a:ext uri="{FF2B5EF4-FFF2-40B4-BE49-F238E27FC236}">
                <a16:creationId xmlns:a16="http://schemas.microsoft.com/office/drawing/2014/main" id="{8CFD0CED-4A54-C1D3-8FA0-777D42EF9B9F}"/>
              </a:ext>
            </a:extLst>
          </p:cNvPr>
          <p:cNvSpPr txBox="1"/>
          <p:nvPr/>
        </p:nvSpPr>
        <p:spPr>
          <a:xfrm>
            <a:off x="734149" y="4099614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-2.5</a:t>
            </a:r>
          </a:p>
        </p:txBody>
      </p:sp>
      <p:sp>
        <p:nvSpPr>
          <p:cNvPr id="169" name="Textfeld 134">
            <a:extLst>
              <a:ext uri="{FF2B5EF4-FFF2-40B4-BE49-F238E27FC236}">
                <a16:creationId xmlns:a16="http://schemas.microsoft.com/office/drawing/2014/main" id="{9A812365-A921-936F-959D-658CC3C36420}"/>
              </a:ext>
            </a:extLst>
          </p:cNvPr>
          <p:cNvSpPr txBox="1"/>
          <p:nvPr/>
        </p:nvSpPr>
        <p:spPr>
          <a:xfrm>
            <a:off x="218305" y="2434895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2.0</a:t>
            </a:r>
          </a:p>
        </p:txBody>
      </p:sp>
      <p:sp>
        <p:nvSpPr>
          <p:cNvPr id="170" name="Textfeld 135">
            <a:extLst>
              <a:ext uri="{FF2B5EF4-FFF2-40B4-BE49-F238E27FC236}">
                <a16:creationId xmlns:a16="http://schemas.microsoft.com/office/drawing/2014/main" id="{91B4C053-4172-D679-B8A9-D4F784EFD5AB}"/>
              </a:ext>
            </a:extLst>
          </p:cNvPr>
          <p:cNvSpPr txBox="1"/>
          <p:nvPr/>
        </p:nvSpPr>
        <p:spPr>
          <a:xfrm>
            <a:off x="1306488" y="410030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0.0</a:t>
            </a:r>
          </a:p>
        </p:txBody>
      </p:sp>
      <p:sp>
        <p:nvSpPr>
          <p:cNvPr id="171" name="Textfeld 136">
            <a:extLst>
              <a:ext uri="{FF2B5EF4-FFF2-40B4-BE49-F238E27FC236}">
                <a16:creationId xmlns:a16="http://schemas.microsoft.com/office/drawing/2014/main" id="{12EEB6E6-9F2E-44D2-4454-CBCD5AF8892F}"/>
              </a:ext>
            </a:extLst>
          </p:cNvPr>
          <p:cNvSpPr txBox="1"/>
          <p:nvPr/>
        </p:nvSpPr>
        <p:spPr>
          <a:xfrm>
            <a:off x="1833695" y="4102255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2.5</a:t>
            </a:r>
          </a:p>
        </p:txBody>
      </p:sp>
      <p:sp>
        <p:nvSpPr>
          <p:cNvPr id="172" name="Textfeld 137">
            <a:extLst>
              <a:ext uri="{FF2B5EF4-FFF2-40B4-BE49-F238E27FC236}">
                <a16:creationId xmlns:a16="http://schemas.microsoft.com/office/drawing/2014/main" id="{6ED13594-9E76-25C0-165D-C75E20F6E516}"/>
              </a:ext>
            </a:extLst>
          </p:cNvPr>
          <p:cNvSpPr txBox="1"/>
          <p:nvPr/>
        </p:nvSpPr>
        <p:spPr>
          <a:xfrm>
            <a:off x="2377793" y="4105276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5.0</a:t>
            </a:r>
          </a:p>
        </p:txBody>
      </p:sp>
      <p:sp>
        <p:nvSpPr>
          <p:cNvPr id="173" name="Textfeld 138">
            <a:extLst>
              <a:ext uri="{FF2B5EF4-FFF2-40B4-BE49-F238E27FC236}">
                <a16:creationId xmlns:a16="http://schemas.microsoft.com/office/drawing/2014/main" id="{F8EC68B7-0EBE-8C7C-C652-F5594CEA1CBB}"/>
              </a:ext>
            </a:extLst>
          </p:cNvPr>
          <p:cNvSpPr txBox="1"/>
          <p:nvPr/>
        </p:nvSpPr>
        <p:spPr>
          <a:xfrm>
            <a:off x="2916006" y="4106378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ln/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7.5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3E805AD-F7B6-2038-72BB-C3BFB5396B84}"/>
              </a:ext>
            </a:extLst>
          </p:cNvPr>
          <p:cNvSpPr txBox="1"/>
          <p:nvPr/>
        </p:nvSpPr>
        <p:spPr>
          <a:xfrm>
            <a:off x="8081127" y="1423728"/>
            <a:ext cx="1447875" cy="26214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b="1" dirty="0"/>
              <a:t>Bacteria and Archaea</a:t>
            </a:r>
            <a:endParaRPr lang="en-DE" sz="1400" b="1" dirty="0"/>
          </a:p>
        </p:txBody>
      </p:sp>
      <p:sp>
        <p:nvSpPr>
          <p:cNvPr id="196" name="TextBox 1">
            <a:extLst>
              <a:ext uri="{FF2B5EF4-FFF2-40B4-BE49-F238E27FC236}">
                <a16:creationId xmlns:a16="http://schemas.microsoft.com/office/drawing/2014/main" id="{17D50827-E861-9A81-AEA5-E7EEC94B75B9}"/>
              </a:ext>
            </a:extLst>
          </p:cNvPr>
          <p:cNvSpPr txBox="1"/>
          <p:nvPr/>
        </p:nvSpPr>
        <p:spPr>
          <a:xfrm>
            <a:off x="3935197" y="1423728"/>
            <a:ext cx="1447875" cy="26214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b="1" dirty="0"/>
              <a:t>Fungi</a:t>
            </a:r>
            <a:endParaRPr lang="en-DE" sz="1400" b="1" dirty="0"/>
          </a:p>
        </p:txBody>
      </p:sp>
      <p:sp>
        <p:nvSpPr>
          <p:cNvPr id="95" name="Title 1">
            <a:extLst>
              <a:ext uri="{FF2B5EF4-FFF2-40B4-BE49-F238E27FC236}">
                <a16:creationId xmlns:a16="http://schemas.microsoft.com/office/drawing/2014/main" id="{FF11620B-C1F6-4C55-B009-68F3BF42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920" y="90067"/>
            <a:ext cx="4262458" cy="994172"/>
          </a:xfrm>
        </p:spPr>
        <p:txBody>
          <a:bodyPr>
            <a:normAutofit/>
          </a:bodyPr>
          <a:lstStyle/>
          <a:p>
            <a:r>
              <a:rPr lang="en-DE" sz="3600" b="1" dirty="0"/>
              <a:t>S</a:t>
            </a:r>
            <a:r>
              <a:rPr lang="en-US" sz="3600" b="1" dirty="0"/>
              <a:t>u</a:t>
            </a:r>
            <a:r>
              <a:rPr lang="en-DE" sz="3600" b="1" dirty="0"/>
              <a:t>p</a:t>
            </a:r>
            <a:r>
              <a:rPr lang="en-US" sz="3600" b="1" dirty="0"/>
              <a:t>p</a:t>
            </a:r>
            <a:r>
              <a:rPr lang="en-DE" sz="3600" b="1" dirty="0"/>
              <a:t>l</a:t>
            </a:r>
            <a:r>
              <a:rPr lang="en-US" sz="3600" b="1" dirty="0"/>
              <a:t>e</a:t>
            </a:r>
            <a:r>
              <a:rPr lang="en-DE" sz="3600" b="1" dirty="0" err="1"/>
              <a:t>mentar</a:t>
            </a:r>
            <a:r>
              <a:rPr lang="en-US" sz="3600" b="1" dirty="0"/>
              <a:t>y figures</a:t>
            </a:r>
            <a:endParaRPr lang="en-DE" sz="3600" b="1" dirty="0"/>
          </a:p>
        </p:txBody>
      </p:sp>
      <p:graphicFrame>
        <p:nvGraphicFramePr>
          <p:cNvPr id="117" name="Chart 116">
            <a:extLst>
              <a:ext uri="{FF2B5EF4-FFF2-40B4-BE49-F238E27FC236}">
                <a16:creationId xmlns:a16="http://schemas.microsoft.com/office/drawing/2014/main" id="{6870E569-F024-47A3-86E1-84589F1D0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073958"/>
              </p:ext>
            </p:extLst>
          </p:nvPr>
        </p:nvGraphicFramePr>
        <p:xfrm>
          <a:off x="7902156" y="1785503"/>
          <a:ext cx="3824101" cy="4059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9" name="Chart 118">
            <a:extLst>
              <a:ext uri="{FF2B5EF4-FFF2-40B4-BE49-F238E27FC236}">
                <a16:creationId xmlns:a16="http://schemas.microsoft.com/office/drawing/2014/main" id="{B510EC9C-387D-4A13-8F50-5BD700E078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317592"/>
              </p:ext>
            </p:extLst>
          </p:nvPr>
        </p:nvGraphicFramePr>
        <p:xfrm>
          <a:off x="4094007" y="1832324"/>
          <a:ext cx="3714743" cy="3294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5592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7817D1-BD2B-4D22-9A12-F0449B694F6E}"/>
              </a:ext>
            </a:extLst>
          </p:cNvPr>
          <p:cNvSpPr/>
          <p:nvPr/>
        </p:nvSpPr>
        <p:spPr>
          <a:xfrm>
            <a:off x="297272" y="5800758"/>
            <a:ext cx="11657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/>
              <a:t>Su</a:t>
            </a:r>
            <a:r>
              <a:rPr lang="en-DE" sz="1400" b="1" dirty="0"/>
              <a:t>p</a:t>
            </a:r>
            <a:r>
              <a:rPr lang="en-US" sz="1400" b="1" dirty="0"/>
              <a:t>p</a:t>
            </a:r>
            <a:r>
              <a:rPr lang="en-DE" sz="1400" b="1" dirty="0"/>
              <a:t>l.</a:t>
            </a:r>
            <a:r>
              <a:rPr lang="en-US" sz="1400" b="1" dirty="0"/>
              <a:t>F</a:t>
            </a:r>
            <a:r>
              <a:rPr lang="en-DE" sz="1400" b="1" dirty="0"/>
              <a:t>i</a:t>
            </a:r>
            <a:r>
              <a:rPr lang="en-US" sz="1400" b="1" dirty="0"/>
              <a:t>g</a:t>
            </a:r>
            <a:r>
              <a:rPr lang="en-DE" sz="1400" b="1" dirty="0"/>
              <a:t>.</a:t>
            </a:r>
            <a:r>
              <a:rPr lang="en-US" sz="1400" b="1" dirty="0"/>
              <a:t>2</a:t>
            </a:r>
            <a:r>
              <a:rPr lang="en-DE" sz="1400" b="1" dirty="0"/>
              <a:t>: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. S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o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i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l 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c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h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e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m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i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c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l 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n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l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y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s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i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s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i</a:t>
            </a:r>
            <a:r>
              <a:rPr lang="en-DE" sz="1400" dirty="0">
                <a:solidFill>
                  <a:prstClr val="black"/>
                </a:solidFill>
                <a:cs typeface="Arial" panose="020B0604020202020204" pitchFamily="34" charset="0"/>
              </a:rPr>
              <a:t>n </a:t>
            </a:r>
            <a:r>
              <a:rPr lang="de-DE" sz="1400" dirty="0">
                <a:latin typeface="Calibri "/>
                <a:cs typeface="Arial" panose="020B0604020202020204" pitchFamily="34" charset="0"/>
              </a:rPr>
              <a:t>of </a:t>
            </a:r>
            <a:r>
              <a:rPr lang="de-DE" sz="1400" dirty="0" err="1">
                <a:latin typeface="Calibri "/>
                <a:cs typeface="Arial" panose="020B0604020202020204" pitchFamily="34" charset="0"/>
              </a:rPr>
              <a:t>ten</a:t>
            </a:r>
            <a:r>
              <a:rPr lang="de-DE" sz="1400" dirty="0">
                <a:latin typeface="Calibri 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r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e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p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r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e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s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e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n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t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a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t</a:t>
            </a:r>
            <a:r>
              <a:rPr lang="en-DE" sz="1400" dirty="0" err="1">
                <a:latin typeface="Calibri 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v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e 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v</a:t>
            </a:r>
            <a:r>
              <a:rPr lang="en-DE" sz="1400" dirty="0" err="1">
                <a:latin typeface="Calibri 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n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e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y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a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r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ds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 from four different geographical locations of the Upper Rhine Valley</a:t>
            </a:r>
            <a:r>
              <a:rPr lang="de-DE" sz="1400" dirty="0">
                <a:latin typeface="Calibri "/>
                <a:cs typeface="Arial" panose="020B0604020202020204" pitchFamily="34" charset="0"/>
              </a:rPr>
              <a:t>,</a:t>
            </a:r>
            <a:r>
              <a:rPr lang="en-DE" sz="1400" dirty="0">
                <a:latin typeface="Calibri "/>
                <a:cs typeface="Arial" panose="020B0604020202020204" pitchFamily="34" charset="0"/>
              </a:rPr>
              <a:t> Southwest Germany</a:t>
            </a:r>
            <a:r>
              <a:rPr lang="en-US" sz="1400" dirty="0">
                <a:latin typeface="Calibri "/>
                <a:cs typeface="Arial" panose="020B0604020202020204" pitchFamily="34" charset="0"/>
              </a:rPr>
              <a:t>. </a:t>
            </a:r>
            <a:endParaRPr lang="en-DE" sz="14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88C34C-35C3-4201-ABBD-B61E364B9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631427"/>
              </p:ext>
            </p:extLst>
          </p:nvPr>
        </p:nvGraphicFramePr>
        <p:xfrm>
          <a:off x="297272" y="969169"/>
          <a:ext cx="11558023" cy="44831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04207">
                  <a:extLst>
                    <a:ext uri="{9D8B030D-6E8A-4147-A177-3AD203B41FA5}">
                      <a16:colId xmlns:a16="http://schemas.microsoft.com/office/drawing/2014/main" val="1830810560"/>
                    </a:ext>
                  </a:extLst>
                </a:gridCol>
                <a:gridCol w="675064">
                  <a:extLst>
                    <a:ext uri="{9D8B030D-6E8A-4147-A177-3AD203B41FA5}">
                      <a16:colId xmlns:a16="http://schemas.microsoft.com/office/drawing/2014/main" val="1991647647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1105208494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3015217976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2731349496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2490864403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577758633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1506857184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2196245230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3093625113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301702255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3979487134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4182234255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3856753005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486910144"/>
                    </a:ext>
                  </a:extLst>
                </a:gridCol>
                <a:gridCol w="712768">
                  <a:extLst>
                    <a:ext uri="{9D8B030D-6E8A-4147-A177-3AD203B41FA5}">
                      <a16:colId xmlns:a16="http://schemas.microsoft.com/office/drawing/2014/main" val="137915555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vineyard location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vineyard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pH-value (CaCl2)</a:t>
                      </a:r>
                      <a:br>
                        <a:rPr lang="en-US" sz="1400" u="none" strike="noStrike">
                          <a:effectLst/>
                        </a:rPr>
                      </a:b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org. Carbon[% TS]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Total Nitrogen [mg / 100 g TS]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C/N ratio (CNVER) [-]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Phosphate (CAL) (P2O5) [mg / 100 g TS]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Potassium (CAL) (K2O) [mg / 100 g TS]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Magnesium (Mg) [mg / 100 g TS]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Calcium carbonate (CACO3) [% CaCO</a:t>
                      </a:r>
                      <a:r>
                        <a:rPr lang="en-US" sz="1400" u="none" strike="noStrike" baseline="-25000">
                          <a:effectLst/>
                        </a:rPr>
                        <a:t>3</a:t>
                      </a:r>
                      <a:r>
                        <a:rPr lang="en-US" sz="1400" u="none" strike="noStrike">
                          <a:effectLst/>
                        </a:rPr>
                        <a:t>] 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effectLst/>
                        </a:rPr>
                        <a:t>Sulfur (KW) (S)  [mg/kg TS] </a:t>
                      </a:r>
                      <a:endParaRPr lang="pl-PL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effectLst/>
                        </a:rPr>
                        <a:t>Iron (KW) (FE) [g/kg TS]</a:t>
                      </a:r>
                      <a:endParaRPr lang="pl-PL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Manganese (KW) (MN) [mg/kg TS]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n-NO" sz="1400" u="none" strike="noStrike">
                          <a:effectLst/>
                        </a:rPr>
                        <a:t>Cupper (KW) (CU) [mg/kg TS] </a:t>
                      </a:r>
                      <a:endParaRPr lang="nn-NO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Zink (KW) (ZN) [mg/kg TS] 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Boron (CAT) (B) [mg/kg TS]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vert="vert270" anchor="ctr"/>
                </a:tc>
                <a:extLst>
                  <a:ext uri="{0D108BD9-81ED-4DB2-BD59-A6C34878D82A}">
                    <a16:rowId xmlns:a16="http://schemas.microsoft.com/office/drawing/2014/main" val="263252944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Ringsheim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7.51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0.88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101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8.7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 dirty="0">
                          <a:effectLst/>
                        </a:rPr>
                        <a:t>25</a:t>
                      </a:r>
                      <a:endParaRPr lang="en-DE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23.8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234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14.9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452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63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0.37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5803232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Eichstetten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D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7.47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1.21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128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26.7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236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16.9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504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0.37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1285949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Ihringen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E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7.50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1.10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118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20.6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257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19.4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695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0.39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65100474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Ihringen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7.27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1.70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175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24.2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305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11.8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468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0.51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513282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Ihringen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G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7.58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0.80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26.3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12.7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452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0.27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5728325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Ihringen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H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7.55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0.75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26.2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180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11.8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432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56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0.24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5381171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Ihringen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I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7.51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1.07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108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26.7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12.3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467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0.38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645806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Rauenberg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7.24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0.99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10.2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26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8.4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22.7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563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108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0.30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50253615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Rauenberg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B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7.12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1.60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152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10.5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1.8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281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33.8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665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162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0.45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736369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Ihringen</a:t>
                      </a:r>
                      <a:endParaRPr lang="en-U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J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7.55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0.93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9.4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27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27.2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245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14.4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448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39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>
                          <a:effectLst/>
                        </a:rPr>
                        <a:t>84</a:t>
                      </a:r>
                      <a:endParaRPr lang="en-DE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400" u="none" strike="noStrike" dirty="0">
                          <a:effectLst/>
                        </a:rPr>
                        <a:t>0.31</a:t>
                      </a:r>
                      <a:endParaRPr lang="en-DE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57994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650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833D4D-BF02-4809-91AC-D198C7DD5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757" y="344651"/>
            <a:ext cx="12119898" cy="5930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CB2E12-89E1-4690-A080-942583F9972B}"/>
              </a:ext>
            </a:extLst>
          </p:cNvPr>
          <p:cNvSpPr txBox="1"/>
          <p:nvPr/>
        </p:nvSpPr>
        <p:spPr>
          <a:xfrm>
            <a:off x="90954" y="6184587"/>
            <a:ext cx="11357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</a:t>
            </a:r>
            <a:r>
              <a:rPr lang="en-DE" sz="1400" b="1" dirty="0"/>
              <a:t>p</a:t>
            </a:r>
            <a:r>
              <a:rPr lang="en-US" sz="1400" b="1" dirty="0"/>
              <a:t>p</a:t>
            </a:r>
            <a:r>
              <a:rPr lang="en-DE" sz="1400" b="1" dirty="0"/>
              <a:t>l.</a:t>
            </a:r>
            <a:r>
              <a:rPr lang="en-US" sz="1400" b="1" dirty="0"/>
              <a:t>F</a:t>
            </a:r>
            <a:r>
              <a:rPr lang="en-DE" sz="1400" b="1" dirty="0"/>
              <a:t>i</a:t>
            </a:r>
            <a:r>
              <a:rPr lang="en-US" sz="1400" b="1" dirty="0"/>
              <a:t>g</a:t>
            </a:r>
            <a:r>
              <a:rPr lang="en-DE" sz="1400" b="1" dirty="0"/>
              <a:t>.</a:t>
            </a:r>
            <a:r>
              <a:rPr lang="en-US" sz="1400" b="1" dirty="0"/>
              <a:t>3</a:t>
            </a:r>
            <a:r>
              <a:rPr lang="en-DE" sz="1400" b="1" dirty="0"/>
              <a:t>: </a:t>
            </a:r>
            <a:r>
              <a:rPr lang="en-US" sz="1400" b="1" dirty="0"/>
              <a:t>c</a:t>
            </a:r>
            <a:r>
              <a:rPr lang="en-DE" sz="1400" b="1" dirty="0"/>
              <a:t>h</a:t>
            </a:r>
            <a:r>
              <a:rPr lang="en-US" sz="1400" b="1" dirty="0"/>
              <a:t>a</a:t>
            </a:r>
            <a:r>
              <a:rPr lang="en-DE" sz="1400" b="1" dirty="0"/>
              <a:t>n</a:t>
            </a:r>
            <a:r>
              <a:rPr lang="en-US" sz="1400" b="1" dirty="0"/>
              <a:t>g</a:t>
            </a:r>
            <a:r>
              <a:rPr lang="en-DE" sz="1400" b="1" dirty="0"/>
              <a:t>e</a:t>
            </a:r>
            <a:r>
              <a:rPr lang="en-US" sz="1400" b="1" dirty="0"/>
              <a:t>s</a:t>
            </a:r>
            <a:r>
              <a:rPr lang="en-DE" sz="1400" b="1" dirty="0"/>
              <a:t> </a:t>
            </a:r>
            <a:r>
              <a:rPr lang="en-US" sz="1400" b="1" dirty="0" err="1"/>
              <a:t>i</a:t>
            </a:r>
            <a:r>
              <a:rPr lang="en-DE" sz="1400" b="1" dirty="0"/>
              <a:t>n </a:t>
            </a:r>
            <a:r>
              <a:rPr lang="en-US" sz="1400" dirty="0"/>
              <a:t>d</a:t>
            </a:r>
            <a:r>
              <a:rPr lang="en-DE" sz="1400" dirty="0" err="1"/>
              <a:t>i</a:t>
            </a:r>
            <a:r>
              <a:rPr lang="en-US" sz="1400" dirty="0"/>
              <a:t>v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/>
              <a:t>s</a:t>
            </a:r>
            <a:r>
              <a:rPr lang="en-US" sz="1400" dirty="0" err="1"/>
              <a:t>i</a:t>
            </a:r>
            <a:r>
              <a:rPr lang="en-DE" sz="1400" dirty="0"/>
              <a:t>t</a:t>
            </a:r>
            <a:r>
              <a:rPr lang="en-US" sz="1400" dirty="0"/>
              <a:t>y</a:t>
            </a:r>
            <a:r>
              <a:rPr lang="en-DE" sz="1400" dirty="0"/>
              <a:t> </a:t>
            </a:r>
            <a:r>
              <a:rPr lang="en-US" sz="1400" dirty="0"/>
              <a:t>m</a:t>
            </a:r>
            <a:r>
              <a:rPr lang="en-DE" sz="1400" dirty="0"/>
              <a:t>e</a:t>
            </a:r>
            <a:r>
              <a:rPr lang="en-US" sz="1400" dirty="0"/>
              <a:t>t</a:t>
            </a:r>
            <a:r>
              <a:rPr lang="en-DE" sz="1400" dirty="0"/>
              <a:t>r</a:t>
            </a:r>
            <a:r>
              <a:rPr lang="en-US" sz="1400" dirty="0" err="1"/>
              <a:t>i</a:t>
            </a:r>
            <a:r>
              <a:rPr lang="en-DE" sz="1400" dirty="0"/>
              <a:t>c</a:t>
            </a:r>
            <a:r>
              <a:rPr lang="en-US" sz="1400" dirty="0"/>
              <a:t>s either Shannon entropy as a marker for alpha diversity or </a:t>
            </a:r>
            <a:r>
              <a:rPr lang="en-US" sz="1400" dirty="0" err="1"/>
              <a:t>Bray_curtis</a:t>
            </a:r>
            <a:r>
              <a:rPr lang="en-US" sz="1400" dirty="0"/>
              <a:t> distance as a marker for beta-diversity,</a:t>
            </a:r>
            <a:r>
              <a:rPr lang="en-DE" sz="1400" dirty="0"/>
              <a:t> </a:t>
            </a:r>
            <a:r>
              <a:rPr lang="en-US" sz="1400" dirty="0" err="1"/>
              <a:t>i</a:t>
            </a:r>
            <a:r>
              <a:rPr lang="en-DE" sz="1400" dirty="0"/>
              <a:t>n </a:t>
            </a:r>
            <a:r>
              <a:rPr lang="en-US" sz="1400" dirty="0"/>
              <a:t>r</a:t>
            </a:r>
            <a:r>
              <a:rPr lang="en-DE" sz="1400" dirty="0"/>
              <a:t>e</a:t>
            </a:r>
            <a:r>
              <a:rPr lang="en-US" sz="1400" dirty="0"/>
              <a:t>s</a:t>
            </a:r>
            <a:r>
              <a:rPr lang="en-DE" sz="1400" dirty="0"/>
              <a:t>p</a:t>
            </a:r>
            <a:r>
              <a:rPr lang="en-US" sz="1400" dirty="0"/>
              <a:t>o</a:t>
            </a:r>
            <a:r>
              <a:rPr lang="en-DE" sz="1400" dirty="0"/>
              <a:t>n</a:t>
            </a:r>
            <a:r>
              <a:rPr lang="en-US" sz="1400" dirty="0"/>
              <a:t>s</a:t>
            </a:r>
            <a:r>
              <a:rPr lang="en-DE" sz="1400" dirty="0"/>
              <a:t>e </a:t>
            </a:r>
            <a:r>
              <a:rPr lang="en-US" sz="1400" dirty="0"/>
              <a:t>t</a:t>
            </a:r>
            <a:r>
              <a:rPr lang="en-DE" sz="1400" dirty="0"/>
              <a:t>o GTDs </a:t>
            </a:r>
            <a:r>
              <a:rPr lang="en-US" sz="1400" dirty="0"/>
              <a:t>outbreak</a:t>
            </a:r>
            <a:r>
              <a:rPr lang="en-DE" sz="1400" dirty="0"/>
              <a:t> </a:t>
            </a:r>
            <a:r>
              <a:rPr lang="en-US" sz="1400" dirty="0"/>
              <a:t>at different 10 vineyards</a:t>
            </a:r>
            <a:endParaRPr lang="en-DE"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0F9E5D6-C0B0-0350-0FD7-7A66947B8C25}"/>
              </a:ext>
            </a:extLst>
          </p:cNvPr>
          <p:cNvSpPr txBox="1"/>
          <p:nvPr/>
        </p:nvSpPr>
        <p:spPr>
          <a:xfrm>
            <a:off x="331195" y="52110"/>
            <a:ext cx="370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Diversity metrics of fungi</a:t>
            </a:r>
            <a:endParaRPr lang="en-DE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217499-9CAB-86FA-2943-6770A5655DDA}"/>
              </a:ext>
            </a:extLst>
          </p:cNvPr>
          <p:cNvSpPr txBox="1"/>
          <p:nvPr/>
        </p:nvSpPr>
        <p:spPr>
          <a:xfrm>
            <a:off x="331195" y="3141920"/>
            <a:ext cx="370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Diversity metrics of bacteria</a:t>
            </a:r>
            <a:endParaRPr lang="en-DE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55BD0E3-5FC9-C8D6-5E2A-C71DCD9FBE83}"/>
              </a:ext>
            </a:extLst>
          </p:cNvPr>
          <p:cNvSpPr/>
          <p:nvPr/>
        </p:nvSpPr>
        <p:spPr>
          <a:xfrm>
            <a:off x="10708756" y="2397884"/>
            <a:ext cx="178910" cy="1689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489F375-4F97-95B3-AC79-7B3AADE19E11}"/>
              </a:ext>
            </a:extLst>
          </p:cNvPr>
          <p:cNvSpPr/>
          <p:nvPr/>
        </p:nvSpPr>
        <p:spPr>
          <a:xfrm>
            <a:off x="10708756" y="2639863"/>
            <a:ext cx="178910" cy="1689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84346A1-BAA5-C85B-0911-9AC584947440}"/>
              </a:ext>
            </a:extLst>
          </p:cNvPr>
          <p:cNvSpPr txBox="1"/>
          <p:nvPr/>
        </p:nvSpPr>
        <p:spPr>
          <a:xfrm>
            <a:off x="10823412" y="2326357"/>
            <a:ext cx="102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symptomatic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99FB58-3D54-014C-D076-D14B7E5B3F53}"/>
              </a:ext>
            </a:extLst>
          </p:cNvPr>
          <p:cNvSpPr txBox="1"/>
          <p:nvPr/>
        </p:nvSpPr>
        <p:spPr>
          <a:xfrm>
            <a:off x="10823412" y="2566849"/>
            <a:ext cx="1104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asymptomatic</a:t>
            </a:r>
          </a:p>
        </p:txBody>
      </p:sp>
    </p:spTree>
    <p:extLst>
      <p:ext uri="{BB962C8B-B14F-4D97-AF65-F5344CB8AC3E}">
        <p14:creationId xmlns:p14="http://schemas.microsoft.com/office/powerpoint/2010/main" val="52592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E324EB-3665-5971-6076-C387B150AABF}"/>
              </a:ext>
            </a:extLst>
          </p:cNvPr>
          <p:cNvSpPr txBox="1"/>
          <p:nvPr/>
        </p:nvSpPr>
        <p:spPr>
          <a:xfrm>
            <a:off x="171097" y="3617210"/>
            <a:ext cx="3647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</a:t>
            </a:r>
            <a:r>
              <a:rPr lang="en-DE" sz="1600" b="1" dirty="0"/>
              <a:t>) </a:t>
            </a:r>
            <a:r>
              <a:rPr lang="en-US" sz="1600" b="1" dirty="0"/>
              <a:t>Alpha diversity metrics of bacteria</a:t>
            </a:r>
            <a:endParaRPr lang="en-DE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BD5CC-E71C-EF6F-6C98-E1FFADF4C0A3}"/>
              </a:ext>
            </a:extLst>
          </p:cNvPr>
          <p:cNvSpPr txBox="1"/>
          <p:nvPr/>
        </p:nvSpPr>
        <p:spPr>
          <a:xfrm>
            <a:off x="253746" y="233590"/>
            <a:ext cx="3647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</a:t>
            </a:r>
            <a:r>
              <a:rPr lang="en-DE" sz="1600" b="1" dirty="0"/>
              <a:t>) </a:t>
            </a:r>
            <a:r>
              <a:rPr lang="en-US" sz="1600" b="1" dirty="0"/>
              <a:t>Alpha diversity metrics of fungi</a:t>
            </a:r>
            <a:endParaRPr lang="en-DE" sz="1600" b="1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BB80415-C627-44CD-992D-BD2EFC617F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7327" b="8059"/>
          <a:stretch/>
        </p:blipFill>
        <p:spPr>
          <a:xfrm>
            <a:off x="3568841" y="3921626"/>
            <a:ext cx="3370801" cy="252374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B285D76-2D49-4BCC-BCD8-2742CBEE7C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26535" b="8103"/>
          <a:stretch/>
        </p:blipFill>
        <p:spPr>
          <a:xfrm>
            <a:off x="7311830" y="3928930"/>
            <a:ext cx="3250241" cy="252374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701996A-C6B2-481C-850B-C46865C7B07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596" b="10612"/>
          <a:stretch/>
        </p:blipFill>
        <p:spPr>
          <a:xfrm>
            <a:off x="113862" y="3921626"/>
            <a:ext cx="3250240" cy="2523744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8469C95-2DC9-4F3B-97FE-29E41A30837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19312" b="7092"/>
          <a:stretch/>
        </p:blipFill>
        <p:spPr>
          <a:xfrm>
            <a:off x="253746" y="548494"/>
            <a:ext cx="3016797" cy="2461576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E5694E3-3A77-44B1-A842-39A569F8318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r="21229" b="8769"/>
          <a:stretch/>
        </p:blipFill>
        <p:spPr>
          <a:xfrm>
            <a:off x="3579230" y="523666"/>
            <a:ext cx="3370801" cy="252374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52734C3D-7DE8-4FA5-88AB-758F987BD2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77100" y="510394"/>
            <a:ext cx="4156532" cy="283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5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FBD21A-7AF0-5C35-9E1C-4CA6B0259436}"/>
              </a:ext>
            </a:extLst>
          </p:cNvPr>
          <p:cNvSpPr txBox="1"/>
          <p:nvPr/>
        </p:nvSpPr>
        <p:spPr>
          <a:xfrm>
            <a:off x="597614" y="579212"/>
            <a:ext cx="111371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Su</a:t>
            </a:r>
            <a:r>
              <a:rPr lang="en-DE" sz="1400" b="1" dirty="0"/>
              <a:t>p</a:t>
            </a:r>
            <a:r>
              <a:rPr lang="en-US" sz="1400" b="1" dirty="0"/>
              <a:t>p</a:t>
            </a:r>
            <a:r>
              <a:rPr lang="en-DE" sz="1400" b="1" dirty="0"/>
              <a:t>l.</a:t>
            </a:r>
            <a:r>
              <a:rPr lang="en-US" sz="1400" b="1" dirty="0"/>
              <a:t>F</a:t>
            </a:r>
            <a:r>
              <a:rPr lang="en-DE" sz="1400" b="1" dirty="0"/>
              <a:t>i</a:t>
            </a:r>
            <a:r>
              <a:rPr lang="en-US" sz="1400" b="1" dirty="0"/>
              <a:t>g</a:t>
            </a:r>
            <a:r>
              <a:rPr lang="en-DE" sz="1400" b="1" dirty="0"/>
              <a:t>.</a:t>
            </a:r>
            <a:r>
              <a:rPr lang="en-US" sz="1400" b="1" dirty="0"/>
              <a:t>3</a:t>
            </a:r>
            <a:r>
              <a:rPr lang="en-DE" sz="1400" b="1" dirty="0"/>
              <a:t>:</a:t>
            </a:r>
            <a:r>
              <a:rPr lang="en-US" sz="1400" b="1" dirty="0"/>
              <a:t> </a:t>
            </a:r>
            <a:r>
              <a:rPr lang="en-DE" sz="1400" b="1" dirty="0"/>
              <a:t>C</a:t>
            </a:r>
            <a:r>
              <a:rPr lang="en-US" sz="1400" b="1" dirty="0"/>
              <a:t>h</a:t>
            </a:r>
            <a:r>
              <a:rPr lang="en-DE" sz="1400" b="1" dirty="0"/>
              <a:t>a</a:t>
            </a:r>
            <a:r>
              <a:rPr lang="en-US" sz="1400" b="1" dirty="0"/>
              <a:t>ng</a:t>
            </a:r>
            <a:r>
              <a:rPr lang="en-DE" sz="1400" b="1" dirty="0"/>
              <a:t>e</a:t>
            </a:r>
            <a:r>
              <a:rPr lang="en-US" sz="1400" b="1" dirty="0"/>
              <a:t>s</a:t>
            </a:r>
            <a:r>
              <a:rPr lang="en-DE" sz="1400" b="1" dirty="0"/>
              <a:t> </a:t>
            </a:r>
            <a:r>
              <a:rPr lang="en-US" sz="1400" b="1" dirty="0" err="1"/>
              <a:t>i</a:t>
            </a:r>
            <a:r>
              <a:rPr lang="en-DE" sz="1400" b="1" dirty="0"/>
              <a:t>n d</a:t>
            </a:r>
            <a:r>
              <a:rPr lang="en-US" sz="1400" b="1" dirty="0" err="1"/>
              <a:t>i</a:t>
            </a:r>
            <a:r>
              <a:rPr lang="en-DE" sz="1400" b="1" dirty="0"/>
              <a:t>v</a:t>
            </a:r>
            <a:r>
              <a:rPr lang="en-US" sz="1400" b="1" dirty="0"/>
              <a:t>e</a:t>
            </a:r>
            <a:r>
              <a:rPr lang="en-DE" sz="1400" b="1" dirty="0"/>
              <a:t>r</a:t>
            </a:r>
            <a:r>
              <a:rPr lang="en-US" sz="1400" b="1" dirty="0"/>
              <a:t>s</a:t>
            </a:r>
            <a:r>
              <a:rPr lang="en-DE" sz="1400" b="1" dirty="0" err="1"/>
              <a:t>i</a:t>
            </a:r>
            <a:r>
              <a:rPr lang="en-US" sz="1400" b="1" dirty="0"/>
              <a:t>t</a:t>
            </a:r>
            <a:r>
              <a:rPr lang="en-DE" sz="1400" b="1" dirty="0"/>
              <a:t>y </a:t>
            </a:r>
            <a:r>
              <a:rPr lang="en-US" sz="1400" b="1" dirty="0"/>
              <a:t>m</a:t>
            </a:r>
            <a:r>
              <a:rPr lang="en-DE" sz="1400" b="1" dirty="0"/>
              <a:t>e</a:t>
            </a:r>
            <a:r>
              <a:rPr lang="en-US" sz="1400" b="1" dirty="0"/>
              <a:t>t</a:t>
            </a:r>
            <a:r>
              <a:rPr lang="en-DE" sz="1400" b="1" dirty="0"/>
              <a:t>r</a:t>
            </a:r>
            <a:r>
              <a:rPr lang="en-US" sz="1400" b="1" dirty="0" err="1"/>
              <a:t>i</a:t>
            </a:r>
            <a:r>
              <a:rPr lang="en-DE" sz="1400" b="1" dirty="0"/>
              <a:t>cs </a:t>
            </a:r>
            <a:r>
              <a:rPr lang="en-US" sz="1400" b="1" dirty="0"/>
              <a:t>o</a:t>
            </a:r>
            <a:r>
              <a:rPr lang="en-DE" sz="1400" b="1" dirty="0"/>
              <a:t>f </a:t>
            </a:r>
            <a:r>
              <a:rPr lang="en-US" sz="1400" b="1" dirty="0"/>
              <a:t>t</a:t>
            </a:r>
            <a:r>
              <a:rPr lang="en-DE" sz="1400" b="1" dirty="0"/>
              <a:t>h</a:t>
            </a:r>
            <a:r>
              <a:rPr lang="en-US" sz="1400" b="1" dirty="0"/>
              <a:t>e</a:t>
            </a:r>
            <a:r>
              <a:rPr lang="en-DE" sz="1400" b="1" dirty="0"/>
              <a:t> </a:t>
            </a:r>
            <a:r>
              <a:rPr lang="en-US" sz="1400" b="1" dirty="0"/>
              <a:t>fungal </a:t>
            </a:r>
            <a:r>
              <a:rPr lang="en-DE" sz="1400" b="1" dirty="0"/>
              <a:t>(</a:t>
            </a:r>
            <a:r>
              <a:rPr lang="en-US" sz="1400" b="1" dirty="0"/>
              <a:t>a</a:t>
            </a:r>
            <a:r>
              <a:rPr lang="en-DE" sz="1400" b="1" dirty="0"/>
              <a:t>) </a:t>
            </a:r>
            <a:r>
              <a:rPr lang="en-US" sz="1400" b="1" dirty="0"/>
              <a:t>a</a:t>
            </a:r>
            <a:r>
              <a:rPr lang="en-DE" sz="1400" b="1" dirty="0"/>
              <a:t>n</a:t>
            </a:r>
            <a:r>
              <a:rPr lang="en-US" sz="1400" b="1" dirty="0"/>
              <a:t>d</a:t>
            </a:r>
            <a:r>
              <a:rPr lang="en-DE" sz="1400" b="1" dirty="0"/>
              <a:t> </a:t>
            </a:r>
            <a:r>
              <a:rPr lang="en-US" sz="1400" b="1" dirty="0"/>
              <a:t>p</a:t>
            </a:r>
            <a:r>
              <a:rPr lang="en-DE" sz="1400" b="1" dirty="0"/>
              <a:t>r</a:t>
            </a:r>
            <a:r>
              <a:rPr lang="en-US" sz="1400" b="1" dirty="0"/>
              <a:t>o</a:t>
            </a:r>
            <a:r>
              <a:rPr lang="en-DE" sz="1400" b="1" dirty="0"/>
              <a:t>k</a:t>
            </a:r>
            <a:r>
              <a:rPr lang="en-US" sz="1400" b="1" dirty="0"/>
              <a:t>a</a:t>
            </a:r>
            <a:r>
              <a:rPr lang="en-DE" sz="1400" b="1" dirty="0"/>
              <a:t>r</a:t>
            </a:r>
            <a:r>
              <a:rPr lang="en-US" sz="1400" b="1" dirty="0"/>
              <a:t>y</a:t>
            </a:r>
            <a:r>
              <a:rPr lang="en-DE" sz="1400" b="1" dirty="0"/>
              <a:t>o</a:t>
            </a:r>
            <a:r>
              <a:rPr lang="en-US" sz="1400" b="1" dirty="0"/>
              <a:t>t</a:t>
            </a:r>
            <a:r>
              <a:rPr lang="en-DE" sz="1400" b="1" dirty="0" err="1"/>
              <a:t>i</a:t>
            </a:r>
            <a:r>
              <a:rPr lang="en-US" sz="1400" b="1" dirty="0"/>
              <a:t>c</a:t>
            </a:r>
            <a:r>
              <a:rPr lang="en-DE" sz="1400" b="1" dirty="0"/>
              <a:t> (</a:t>
            </a:r>
            <a:r>
              <a:rPr lang="en-US" sz="1400" b="1" dirty="0"/>
              <a:t>b</a:t>
            </a:r>
            <a:r>
              <a:rPr lang="en-DE" sz="1400" b="1" dirty="0"/>
              <a:t>) </a:t>
            </a:r>
            <a:r>
              <a:rPr lang="en-US" sz="1400" b="1" dirty="0"/>
              <a:t>c</a:t>
            </a:r>
            <a:r>
              <a:rPr lang="en-DE" sz="1400" b="1" dirty="0"/>
              <a:t>o</a:t>
            </a:r>
            <a:r>
              <a:rPr lang="en-US" sz="1400" b="1" dirty="0"/>
              <a:t>m</a:t>
            </a:r>
            <a:r>
              <a:rPr lang="en-DE" sz="1400" b="1" dirty="0"/>
              <a:t>m</a:t>
            </a:r>
            <a:r>
              <a:rPr lang="en-US" sz="1400" b="1" dirty="0"/>
              <a:t>u</a:t>
            </a:r>
            <a:r>
              <a:rPr lang="en-DE" sz="1400" b="1" dirty="0" err="1"/>
              <a:t>nities</a:t>
            </a:r>
            <a:r>
              <a:rPr lang="en-DE" sz="1400" b="1" dirty="0"/>
              <a:t> </a:t>
            </a:r>
            <a:r>
              <a:rPr lang="en-US" sz="1400" b="1" dirty="0"/>
              <a:t>b</a:t>
            </a:r>
            <a:r>
              <a:rPr lang="en-DE" sz="1400" b="1" dirty="0"/>
              <a:t>a</a:t>
            </a:r>
            <a:r>
              <a:rPr lang="en-US" sz="1400" b="1" dirty="0"/>
              <a:t>s</a:t>
            </a:r>
            <a:r>
              <a:rPr lang="en-DE" sz="1400" b="1" dirty="0"/>
              <a:t>e</a:t>
            </a:r>
            <a:r>
              <a:rPr lang="en-US" sz="1400" b="1" dirty="0"/>
              <a:t>d</a:t>
            </a:r>
            <a:r>
              <a:rPr lang="en-DE" sz="1400" b="1" dirty="0"/>
              <a:t> </a:t>
            </a:r>
            <a:r>
              <a:rPr lang="en-US" sz="1400" b="1" dirty="0"/>
              <a:t>u</a:t>
            </a:r>
            <a:r>
              <a:rPr lang="en-DE" sz="1400" b="1" dirty="0"/>
              <a:t>n</a:t>
            </a:r>
            <a:r>
              <a:rPr lang="en-US" sz="1400" b="1" dirty="0"/>
              <a:t>d</a:t>
            </a:r>
            <a:r>
              <a:rPr lang="en-DE" sz="1400" b="1" dirty="0"/>
              <a:t>e</a:t>
            </a:r>
            <a:r>
              <a:rPr lang="en-US" sz="1400" b="1" dirty="0"/>
              <a:t>r</a:t>
            </a:r>
            <a:r>
              <a:rPr lang="en-DE" sz="1400" b="1" dirty="0"/>
              <a:t> </a:t>
            </a:r>
            <a:r>
              <a:rPr lang="en-US" sz="1400" b="1" dirty="0"/>
              <a:t>d</a:t>
            </a:r>
            <a:r>
              <a:rPr lang="en-DE" sz="1400" b="1" dirty="0" err="1"/>
              <a:t>i</a:t>
            </a:r>
            <a:r>
              <a:rPr lang="en-US" sz="1400" b="1" dirty="0"/>
              <a:t>f</a:t>
            </a:r>
            <a:r>
              <a:rPr lang="en-DE" sz="1400" b="1" dirty="0"/>
              <a:t>f</a:t>
            </a:r>
            <a:r>
              <a:rPr lang="en-US" sz="1400" b="1" dirty="0"/>
              <a:t>e</a:t>
            </a:r>
            <a:r>
              <a:rPr lang="en-DE" sz="1400" b="1" dirty="0"/>
              <a:t>r</a:t>
            </a:r>
            <a:r>
              <a:rPr lang="en-US" sz="1400" b="1" dirty="0"/>
              <a:t>e</a:t>
            </a:r>
            <a:r>
              <a:rPr lang="en-DE" sz="1400" b="1" dirty="0"/>
              <a:t>n</a:t>
            </a:r>
            <a:r>
              <a:rPr lang="en-US" sz="1400" b="1" dirty="0"/>
              <a:t>t</a:t>
            </a:r>
            <a:r>
              <a:rPr lang="en-DE" sz="1400" b="1" dirty="0"/>
              <a:t> </a:t>
            </a:r>
            <a:r>
              <a:rPr lang="en-US" sz="1400" b="1" dirty="0"/>
              <a:t>g</a:t>
            </a:r>
            <a:r>
              <a:rPr lang="en-DE" sz="1400" b="1" dirty="0"/>
              <a:t>e</a:t>
            </a:r>
            <a:r>
              <a:rPr lang="en-US" sz="1400" b="1" dirty="0"/>
              <a:t>o</a:t>
            </a:r>
            <a:r>
              <a:rPr lang="en-DE" sz="1400" b="1" dirty="0"/>
              <a:t>g</a:t>
            </a:r>
            <a:r>
              <a:rPr lang="en-US" sz="1400" b="1" dirty="0"/>
              <a:t>r</a:t>
            </a:r>
            <a:r>
              <a:rPr lang="en-DE" sz="1400" b="1" dirty="0"/>
              <a:t>a</a:t>
            </a:r>
            <a:r>
              <a:rPr lang="en-US" sz="1400" b="1" dirty="0"/>
              <a:t>p</a:t>
            </a:r>
            <a:r>
              <a:rPr lang="en-DE" sz="1400" b="1" dirty="0"/>
              <a:t>h</a:t>
            </a:r>
            <a:r>
              <a:rPr lang="en-US" sz="1400" b="1" dirty="0" err="1"/>
              <a:t>i</a:t>
            </a:r>
            <a:r>
              <a:rPr lang="en-DE" sz="1400" b="1" dirty="0"/>
              <a:t>c</a:t>
            </a:r>
            <a:r>
              <a:rPr lang="en-US" sz="1400" b="1" dirty="0"/>
              <a:t>a</a:t>
            </a:r>
            <a:r>
              <a:rPr lang="en-DE" sz="1400" b="1" dirty="0"/>
              <a:t>l </a:t>
            </a:r>
            <a:r>
              <a:rPr lang="en-US" sz="1400" b="1" dirty="0"/>
              <a:t>l</a:t>
            </a:r>
            <a:r>
              <a:rPr lang="en-DE" sz="1400" b="1" dirty="0"/>
              <a:t>o</a:t>
            </a:r>
            <a:r>
              <a:rPr lang="en-US" sz="1400" b="1" dirty="0"/>
              <a:t>c</a:t>
            </a:r>
            <a:r>
              <a:rPr lang="en-DE" sz="1400" b="1" dirty="0"/>
              <a:t>a</a:t>
            </a:r>
            <a:r>
              <a:rPr lang="en-US" sz="1400" b="1" dirty="0"/>
              <a:t>t</a:t>
            </a:r>
            <a:r>
              <a:rPr lang="en-DE" sz="1400" b="1" dirty="0" err="1"/>
              <a:t>i</a:t>
            </a:r>
            <a:r>
              <a:rPr lang="en-US" sz="1400" b="1" dirty="0"/>
              <a:t>o</a:t>
            </a:r>
            <a:r>
              <a:rPr lang="en-DE" sz="1400" b="1" dirty="0"/>
              <a:t>n</a:t>
            </a:r>
            <a:r>
              <a:rPr lang="en-US" sz="1400" b="1" dirty="0"/>
              <a:t>s</a:t>
            </a:r>
            <a:r>
              <a:rPr lang="en-DE" sz="1400" b="1" dirty="0"/>
              <a:t> and soil </a:t>
            </a:r>
            <a:r>
              <a:rPr lang="en-US" sz="1400" b="1" dirty="0"/>
              <a:t>c</a:t>
            </a:r>
            <a:r>
              <a:rPr lang="en-DE" sz="1400" b="1" dirty="0"/>
              <a:t>h</a:t>
            </a:r>
            <a:r>
              <a:rPr lang="en-US" sz="1400" b="1" dirty="0"/>
              <a:t>e</a:t>
            </a:r>
            <a:r>
              <a:rPr lang="en-DE" sz="1400" b="1" dirty="0"/>
              <a:t>m</a:t>
            </a:r>
            <a:r>
              <a:rPr lang="en-US" sz="1400" b="1" dirty="0" err="1"/>
              <a:t>i</a:t>
            </a:r>
            <a:r>
              <a:rPr lang="en-DE" sz="1400" b="1" dirty="0"/>
              <a:t>c</a:t>
            </a:r>
            <a:r>
              <a:rPr lang="en-US" sz="1400" b="1" dirty="0"/>
              <a:t>a</a:t>
            </a:r>
            <a:r>
              <a:rPr lang="en-DE" sz="1400" b="1" dirty="0"/>
              <a:t>l properties: (</a:t>
            </a:r>
            <a:r>
              <a:rPr lang="en-DE" sz="1400" b="1" dirty="0" err="1"/>
              <a:t>a.a</a:t>
            </a:r>
            <a:r>
              <a:rPr lang="en-DE" sz="1400" b="1" dirty="0"/>
              <a:t>, </a:t>
            </a:r>
            <a:r>
              <a:rPr lang="en-DE" sz="1400" b="1" dirty="0" err="1"/>
              <a:t>b.a</a:t>
            </a:r>
            <a:r>
              <a:rPr lang="en-DE" sz="1400" dirty="0"/>
              <a:t>) </a:t>
            </a:r>
            <a:r>
              <a:rPr lang="en-US" sz="1400" dirty="0"/>
              <a:t>a</a:t>
            </a:r>
            <a:r>
              <a:rPr lang="en-DE" sz="1400" dirty="0"/>
              <a:t>l</a:t>
            </a:r>
            <a:r>
              <a:rPr lang="en-US" sz="1400" dirty="0"/>
              <a:t>p</a:t>
            </a:r>
            <a:r>
              <a:rPr lang="en-DE" sz="1400" dirty="0"/>
              <a:t>h</a:t>
            </a:r>
            <a:r>
              <a:rPr lang="en-US" sz="1400" dirty="0"/>
              <a:t>a</a:t>
            </a:r>
            <a:r>
              <a:rPr lang="en-DE" sz="1400" dirty="0"/>
              <a:t> </a:t>
            </a:r>
            <a:r>
              <a:rPr lang="en-US" sz="1400" dirty="0"/>
              <a:t>d</a:t>
            </a:r>
            <a:r>
              <a:rPr lang="en-DE" sz="1400" dirty="0" err="1"/>
              <a:t>i</a:t>
            </a:r>
            <a:r>
              <a:rPr lang="en-US" sz="1400" dirty="0"/>
              <a:t>v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 err="1"/>
              <a:t>sity</a:t>
            </a:r>
            <a:r>
              <a:rPr lang="en-DE" sz="1400" dirty="0"/>
              <a:t> me</a:t>
            </a:r>
            <a:r>
              <a:rPr lang="en-US" sz="1400" dirty="0"/>
              <a:t>t</a:t>
            </a:r>
            <a:r>
              <a:rPr lang="en-DE" sz="1400" dirty="0" err="1"/>
              <a:t>rics</a:t>
            </a:r>
            <a:r>
              <a:rPr lang="en-DE" sz="1400" dirty="0"/>
              <a:t>, </a:t>
            </a:r>
            <a:r>
              <a:rPr lang="en-US" sz="1400" dirty="0"/>
              <a:t>c</a:t>
            </a:r>
            <a:r>
              <a:rPr lang="en-DE" sz="1400" dirty="0"/>
              <a:t>hao1 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d</a:t>
            </a:r>
            <a:r>
              <a:rPr lang="en-DE" sz="1400" dirty="0"/>
              <a:t> </a:t>
            </a:r>
            <a:r>
              <a:rPr lang="en-DE" sz="1400" dirty="0" err="1"/>
              <a:t>shannon</a:t>
            </a:r>
            <a:r>
              <a:rPr lang="en-DE" sz="1400" dirty="0"/>
              <a:t> </a:t>
            </a:r>
            <a:r>
              <a:rPr lang="en-US" sz="1400" dirty="0"/>
              <a:t>a</a:t>
            </a:r>
            <a:r>
              <a:rPr lang="en-DE" sz="1400" dirty="0"/>
              <a:t>s </a:t>
            </a:r>
            <a:r>
              <a:rPr lang="en-US" sz="1400" dirty="0" err="1"/>
              <a:t>i</a:t>
            </a:r>
            <a:r>
              <a:rPr lang="en-DE" sz="1400" dirty="0"/>
              <a:t>n</a:t>
            </a:r>
            <a:r>
              <a:rPr lang="en-US" sz="1400" dirty="0"/>
              <a:t>d</a:t>
            </a:r>
            <a:r>
              <a:rPr lang="en-DE" sz="1400" dirty="0"/>
              <a:t>e</a:t>
            </a:r>
            <a:r>
              <a:rPr lang="en-US" sz="1400" dirty="0"/>
              <a:t>x</a:t>
            </a:r>
            <a:r>
              <a:rPr lang="en-DE" sz="1400" dirty="0"/>
              <a:t>e</a:t>
            </a:r>
            <a:r>
              <a:rPr lang="en-US" sz="1400" dirty="0"/>
              <a:t>s</a:t>
            </a:r>
            <a:r>
              <a:rPr lang="en-DE" sz="1400" dirty="0"/>
              <a:t> for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m</a:t>
            </a:r>
            <a:r>
              <a:rPr lang="en-DE" sz="1400" dirty="0"/>
              <a:t>m</a:t>
            </a:r>
            <a:r>
              <a:rPr lang="en-US" sz="1400" dirty="0"/>
              <a:t>u</a:t>
            </a:r>
            <a:r>
              <a:rPr lang="en-DE" sz="1400" dirty="0"/>
              <a:t>n</a:t>
            </a:r>
            <a:r>
              <a:rPr lang="en-US" sz="1400" dirty="0" err="1"/>
              <a:t>i</a:t>
            </a:r>
            <a:r>
              <a:rPr lang="en-DE" sz="1400" dirty="0"/>
              <a:t>t</a:t>
            </a:r>
            <a:r>
              <a:rPr lang="en-US" sz="1400" dirty="0"/>
              <a:t>y</a:t>
            </a:r>
            <a:r>
              <a:rPr lang="en-DE" sz="1400" dirty="0"/>
              <a:t> richness, and </a:t>
            </a:r>
            <a:r>
              <a:rPr lang="en-DE" sz="1400" dirty="0" err="1"/>
              <a:t>faith_pd</a:t>
            </a:r>
            <a:r>
              <a:rPr lang="en-DE" sz="1400" dirty="0"/>
              <a:t> </a:t>
            </a:r>
            <a:r>
              <a:rPr lang="en-US" sz="1400" dirty="0"/>
              <a:t>a</a:t>
            </a:r>
            <a:r>
              <a:rPr lang="en-DE" sz="1400" dirty="0"/>
              <a:t>s </a:t>
            </a:r>
            <a:r>
              <a:rPr lang="en-US" sz="1400" dirty="0"/>
              <a:t>a</a:t>
            </a:r>
            <a:r>
              <a:rPr lang="en-DE" sz="1400" dirty="0"/>
              <a:t> </a:t>
            </a:r>
            <a:r>
              <a:rPr lang="en-US" sz="1400" dirty="0"/>
              <a:t>q</a:t>
            </a:r>
            <a:r>
              <a:rPr lang="en-DE" sz="1400" dirty="0"/>
              <a:t>u</a:t>
            </a:r>
            <a:r>
              <a:rPr lang="en-US" sz="1400" dirty="0"/>
              <a:t>a</a:t>
            </a:r>
            <a:r>
              <a:rPr lang="en-DE" sz="1400" dirty="0"/>
              <a:t>l</a:t>
            </a:r>
            <a:r>
              <a:rPr lang="en-US" sz="1400" dirty="0" err="1"/>
              <a:t>i</a:t>
            </a:r>
            <a:r>
              <a:rPr lang="en-DE" sz="1400" dirty="0"/>
              <a:t>t</a:t>
            </a:r>
            <a:r>
              <a:rPr lang="en-US" sz="1400" dirty="0"/>
              <a:t>a</a:t>
            </a:r>
            <a:r>
              <a:rPr lang="en-DE" sz="1400" dirty="0"/>
              <a:t>t</a:t>
            </a:r>
            <a:r>
              <a:rPr lang="en-US" sz="1400" dirty="0" err="1"/>
              <a:t>i</a:t>
            </a:r>
            <a:r>
              <a:rPr lang="en-DE" sz="1400" dirty="0"/>
              <a:t>v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m</a:t>
            </a:r>
            <a:r>
              <a:rPr lang="en-DE" sz="1400" dirty="0"/>
              <a:t>e</a:t>
            </a:r>
            <a:r>
              <a:rPr lang="en-US" sz="1400" dirty="0"/>
              <a:t>a</a:t>
            </a:r>
            <a:r>
              <a:rPr lang="en-DE" sz="1400" dirty="0"/>
              <a:t>s</a:t>
            </a:r>
            <a:r>
              <a:rPr lang="en-US" sz="1400" dirty="0"/>
              <a:t>u</a:t>
            </a:r>
            <a:r>
              <a:rPr lang="en-DE" sz="1400" dirty="0"/>
              <a:t>re for the </a:t>
            </a:r>
            <a:r>
              <a:rPr lang="en-US" sz="1400" dirty="0"/>
              <a:t>p</a:t>
            </a:r>
            <a:r>
              <a:rPr lang="en-DE" sz="1400" dirty="0"/>
              <a:t>h</a:t>
            </a:r>
            <a:r>
              <a:rPr lang="en-US" sz="1400" dirty="0"/>
              <a:t>y</a:t>
            </a:r>
            <a:r>
              <a:rPr lang="en-DE" sz="1400" dirty="0"/>
              <a:t>l</a:t>
            </a:r>
            <a:r>
              <a:rPr lang="en-US" sz="1400" dirty="0"/>
              <a:t>o</a:t>
            </a:r>
            <a:r>
              <a:rPr lang="en-DE" sz="1400" dirty="0"/>
              <a:t>g</a:t>
            </a:r>
            <a:r>
              <a:rPr lang="en-US" sz="1400" dirty="0"/>
              <a:t>e</a:t>
            </a:r>
            <a:r>
              <a:rPr lang="en-DE" sz="1400" dirty="0"/>
              <a:t>n</a:t>
            </a:r>
            <a:r>
              <a:rPr lang="en-US" sz="1400" dirty="0"/>
              <a:t>e</a:t>
            </a:r>
            <a:r>
              <a:rPr lang="en-DE" sz="1400" dirty="0"/>
              <a:t>t</a:t>
            </a:r>
            <a:r>
              <a:rPr lang="en-US" sz="1400" dirty="0" err="1"/>
              <a:t>i</a:t>
            </a:r>
            <a:r>
              <a:rPr lang="en-DE" sz="1400" dirty="0"/>
              <a:t>c </a:t>
            </a:r>
            <a:r>
              <a:rPr lang="en-US" sz="1400" dirty="0"/>
              <a:t>d</a:t>
            </a:r>
            <a:r>
              <a:rPr lang="en-DE" sz="1400" dirty="0" err="1"/>
              <a:t>i</a:t>
            </a:r>
            <a:r>
              <a:rPr lang="en-US" sz="1400" dirty="0"/>
              <a:t>v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/>
              <a:t>s</a:t>
            </a:r>
            <a:r>
              <a:rPr lang="en-US" sz="1400" dirty="0" err="1"/>
              <a:t>i</a:t>
            </a:r>
            <a:r>
              <a:rPr lang="en-DE" sz="1400" dirty="0"/>
              <a:t>t</a:t>
            </a:r>
            <a:r>
              <a:rPr lang="en-US" sz="1400" dirty="0"/>
              <a:t>y</a:t>
            </a:r>
            <a:r>
              <a:rPr lang="en-DE" sz="1400" dirty="0"/>
              <a:t> 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d</a:t>
            </a:r>
            <a:r>
              <a:rPr lang="en-DE" sz="1400" dirty="0"/>
              <a:t> </a:t>
            </a:r>
            <a:r>
              <a:rPr lang="en-US" sz="1400" dirty="0"/>
              <a:t>r</a:t>
            </a:r>
            <a:r>
              <a:rPr lang="en-DE" sz="1400" dirty="0" err="1"/>
              <a:t>i</a:t>
            </a:r>
            <a:r>
              <a:rPr lang="en-US" sz="1400" dirty="0"/>
              <a:t>c</a:t>
            </a:r>
            <a:r>
              <a:rPr lang="en-DE" sz="1400" dirty="0"/>
              <a:t>h</a:t>
            </a:r>
            <a:r>
              <a:rPr lang="en-US" sz="1400" dirty="0"/>
              <a:t>n</a:t>
            </a:r>
            <a:r>
              <a:rPr lang="en-DE" sz="1400" dirty="0"/>
              <a:t>e</a:t>
            </a:r>
            <a:r>
              <a:rPr lang="en-US" sz="1400" dirty="0"/>
              <a:t>s</a:t>
            </a:r>
            <a:r>
              <a:rPr lang="en-DE" sz="1400" dirty="0"/>
              <a:t>s </a:t>
            </a:r>
            <a:r>
              <a:rPr lang="en-US" sz="1400" dirty="0"/>
              <a:t>b</a:t>
            </a:r>
            <a:r>
              <a:rPr lang="en-DE" sz="1400" dirty="0"/>
              <a:t>e</a:t>
            </a:r>
            <a:r>
              <a:rPr lang="en-US" sz="1400" dirty="0"/>
              <a:t>t</a:t>
            </a:r>
            <a:r>
              <a:rPr lang="en-DE" sz="1400" dirty="0"/>
              <a:t>ween features. </a:t>
            </a:r>
            <a:r>
              <a:rPr lang="en-US" sz="1400" dirty="0"/>
              <a:t>A</a:t>
            </a:r>
            <a:r>
              <a:rPr lang="en-DE" sz="1400" dirty="0"/>
              <a:t>l</a:t>
            </a:r>
            <a:r>
              <a:rPr lang="en-US" sz="1400" dirty="0"/>
              <a:t>p</a:t>
            </a:r>
            <a:r>
              <a:rPr lang="en-DE" sz="1400" dirty="0"/>
              <a:t>h</a:t>
            </a:r>
            <a:r>
              <a:rPr lang="en-US" sz="1400" dirty="0"/>
              <a:t>a</a:t>
            </a:r>
            <a:r>
              <a:rPr lang="en-DE" sz="1400" dirty="0"/>
              <a:t> </a:t>
            </a:r>
            <a:r>
              <a:rPr lang="en-US" sz="1400" dirty="0"/>
              <a:t>Diversity</a:t>
            </a:r>
            <a:r>
              <a:rPr lang="en-DE" sz="1400" dirty="0"/>
              <a:t> metric</a:t>
            </a:r>
            <a:r>
              <a:rPr lang="en-US" sz="1400" dirty="0"/>
              <a:t>s</a:t>
            </a:r>
            <a:r>
              <a:rPr lang="en-DE" sz="1400" dirty="0"/>
              <a:t> were statistically analysed </a:t>
            </a:r>
            <a:r>
              <a:rPr lang="en-US" sz="1400" dirty="0"/>
              <a:t>a</a:t>
            </a:r>
            <a:r>
              <a:rPr lang="en-DE" sz="1400" dirty="0"/>
              <a:t>m</a:t>
            </a:r>
            <a:r>
              <a:rPr lang="en-US" sz="1400" dirty="0"/>
              <a:t>o</a:t>
            </a:r>
            <a:r>
              <a:rPr lang="en-DE" sz="1400" dirty="0"/>
              <a:t>n</a:t>
            </a:r>
            <a:r>
              <a:rPr lang="en-US" sz="1400" dirty="0"/>
              <a:t>g</a:t>
            </a:r>
            <a:r>
              <a:rPr lang="en-DE" sz="1400" dirty="0"/>
              <a:t> </a:t>
            </a:r>
            <a:r>
              <a:rPr lang="en-US" sz="1400" dirty="0"/>
              <a:t>d</a:t>
            </a:r>
            <a:r>
              <a:rPr lang="en-DE" sz="1400" dirty="0" err="1"/>
              <a:t>i</a:t>
            </a:r>
            <a:r>
              <a:rPr lang="en-US" sz="1400" dirty="0"/>
              <a:t>f</a:t>
            </a:r>
            <a:r>
              <a:rPr lang="en-DE" sz="1400" dirty="0"/>
              <a:t>f</a:t>
            </a:r>
            <a:r>
              <a:rPr lang="en-US" sz="1400" dirty="0"/>
              <a:t>e</a:t>
            </a:r>
            <a:r>
              <a:rPr lang="en-DE" sz="1400" dirty="0"/>
              <a:t>rent </a:t>
            </a:r>
            <a:r>
              <a:rPr lang="en-DE" sz="1400" dirty="0" err="1"/>
              <a:t>viney</a:t>
            </a:r>
            <a:r>
              <a:rPr lang="en-US" sz="1400" dirty="0"/>
              <a:t>a</a:t>
            </a:r>
            <a:r>
              <a:rPr lang="en-DE" sz="1400" dirty="0"/>
              <a:t>r</a:t>
            </a:r>
            <a:r>
              <a:rPr lang="en-US" sz="1400" dirty="0"/>
              <a:t>d</a:t>
            </a:r>
            <a:r>
              <a:rPr lang="en-DE" sz="1400" dirty="0"/>
              <a:t>s using Kruskal-Wallis test. </a:t>
            </a:r>
            <a:r>
              <a:rPr lang="en-US" sz="1400" dirty="0"/>
              <a:t>A</a:t>
            </a:r>
            <a:r>
              <a:rPr lang="en-DE" sz="1400" dirty="0"/>
              <a:t>s</a:t>
            </a:r>
            <a:r>
              <a:rPr lang="en-US" sz="1400" dirty="0"/>
              <a:t>t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 err="1"/>
              <a:t>i</a:t>
            </a:r>
            <a:r>
              <a:rPr lang="en-US" sz="1400" dirty="0"/>
              <a:t>s</a:t>
            </a:r>
            <a:r>
              <a:rPr lang="en-DE" sz="1400" dirty="0"/>
              <a:t>k</a:t>
            </a:r>
            <a:r>
              <a:rPr lang="en-US" sz="1400" dirty="0"/>
              <a:t>s</a:t>
            </a:r>
            <a:r>
              <a:rPr lang="en-DE" sz="1400" dirty="0"/>
              <a:t> *, **, *** 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d</a:t>
            </a:r>
            <a:r>
              <a:rPr lang="en-DE" sz="1400" dirty="0"/>
              <a:t> **** </a:t>
            </a:r>
            <a:r>
              <a:rPr lang="en-US" sz="1400" dirty="0"/>
              <a:t>r</a:t>
            </a:r>
            <a:r>
              <a:rPr lang="en-DE" sz="1400" dirty="0"/>
              <a:t>e</a:t>
            </a:r>
            <a:r>
              <a:rPr lang="en-US" sz="1400" dirty="0"/>
              <a:t>f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/>
              <a:t> to significant level</a:t>
            </a:r>
            <a:r>
              <a:rPr lang="en-US" sz="1400" dirty="0"/>
              <a:t>s</a:t>
            </a:r>
            <a:r>
              <a:rPr lang="en-DE" sz="1400" dirty="0"/>
              <a:t> </a:t>
            </a:r>
            <a:r>
              <a:rPr lang="en-US" sz="1400" dirty="0"/>
              <a:t>p</a:t>
            </a:r>
            <a:r>
              <a:rPr lang="en-DE" sz="1400" dirty="0"/>
              <a:t> &gt; 0.05, 0.01, 0.001, 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d</a:t>
            </a:r>
            <a:r>
              <a:rPr lang="en-DE" sz="1400" dirty="0"/>
              <a:t> 0.0001 re</a:t>
            </a:r>
            <a:r>
              <a:rPr lang="en-US" sz="1400" dirty="0"/>
              <a:t>s</a:t>
            </a:r>
            <a:r>
              <a:rPr lang="en-DE" sz="1400" dirty="0"/>
              <a:t>p</a:t>
            </a:r>
            <a:r>
              <a:rPr lang="en-US" sz="1400" dirty="0"/>
              <a:t>e</a:t>
            </a:r>
            <a:r>
              <a:rPr lang="en-DE" sz="1400" dirty="0"/>
              <a:t>c</a:t>
            </a:r>
            <a:r>
              <a:rPr lang="en-US" sz="1400" dirty="0"/>
              <a:t>t</a:t>
            </a:r>
            <a:r>
              <a:rPr lang="en-DE" sz="1400" dirty="0" err="1"/>
              <a:t>i</a:t>
            </a:r>
            <a:r>
              <a:rPr lang="en-US" sz="1400" dirty="0"/>
              <a:t>v</a:t>
            </a:r>
            <a:r>
              <a:rPr lang="en-DE" sz="1400" dirty="0"/>
              <a:t>e</a:t>
            </a:r>
            <a:r>
              <a:rPr lang="en-US" sz="1400" dirty="0"/>
              <a:t>l</a:t>
            </a:r>
            <a:r>
              <a:rPr lang="en-DE" sz="1400" dirty="0"/>
              <a:t>y, </a:t>
            </a:r>
            <a:r>
              <a:rPr lang="en-US" sz="1400" dirty="0"/>
              <a:t>w</a:t>
            </a:r>
            <a:r>
              <a:rPr lang="en-DE" sz="1400" dirty="0"/>
              <a:t>h</a:t>
            </a:r>
            <a:r>
              <a:rPr lang="en-US" sz="1400" dirty="0" err="1"/>
              <a:t>i</a:t>
            </a:r>
            <a:r>
              <a:rPr lang="en-DE" sz="1400" dirty="0"/>
              <a:t>l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n</a:t>
            </a:r>
            <a:r>
              <a:rPr lang="en-DE" sz="1400" dirty="0"/>
              <a:t>s </a:t>
            </a:r>
            <a:r>
              <a:rPr lang="en-US" sz="1400" dirty="0"/>
              <a:t>r</a:t>
            </a:r>
            <a:r>
              <a:rPr lang="en-DE" sz="1400" dirty="0"/>
              <a:t>e</a:t>
            </a:r>
            <a:r>
              <a:rPr lang="en-US" sz="1400" dirty="0"/>
              <a:t>f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/>
              <a:t>s </a:t>
            </a:r>
            <a:r>
              <a:rPr lang="en-US" sz="1400" dirty="0"/>
              <a:t>t</a:t>
            </a:r>
            <a:r>
              <a:rPr lang="en-DE" sz="1400" dirty="0"/>
              <a:t>o </a:t>
            </a:r>
            <a:r>
              <a:rPr lang="en-US" sz="1400" dirty="0"/>
              <a:t>n</a:t>
            </a:r>
            <a:r>
              <a:rPr lang="en-DE" sz="1400" dirty="0"/>
              <a:t>o</a:t>
            </a:r>
            <a:r>
              <a:rPr lang="en-US" sz="1400" dirty="0"/>
              <a:t>n</a:t>
            </a:r>
            <a:r>
              <a:rPr lang="en-DE" sz="1400" dirty="0"/>
              <a:t>s</a:t>
            </a:r>
            <a:r>
              <a:rPr lang="en-US" sz="1400" dirty="0" err="1"/>
              <a:t>i</a:t>
            </a:r>
            <a:r>
              <a:rPr lang="en-DE" sz="1400" dirty="0"/>
              <a:t>g</a:t>
            </a:r>
            <a:r>
              <a:rPr lang="en-US" sz="1400" dirty="0"/>
              <a:t>n</a:t>
            </a:r>
            <a:r>
              <a:rPr lang="en-DE" sz="1400" dirty="0" err="1"/>
              <a:t>i</a:t>
            </a:r>
            <a:r>
              <a:rPr lang="en-US" sz="1400" dirty="0"/>
              <a:t>f</a:t>
            </a:r>
            <a:r>
              <a:rPr lang="en-DE" sz="1400" dirty="0" err="1"/>
              <a:t>i</a:t>
            </a:r>
            <a:r>
              <a:rPr lang="en-US" sz="1400" dirty="0"/>
              <a:t>c</a:t>
            </a:r>
            <a:r>
              <a:rPr lang="en-DE" sz="1400" dirty="0"/>
              <a:t>a</a:t>
            </a:r>
            <a:r>
              <a:rPr lang="en-US" sz="1400" dirty="0"/>
              <a:t>n</a:t>
            </a:r>
            <a:r>
              <a:rPr lang="en-DE" sz="1400" dirty="0"/>
              <a:t>t </a:t>
            </a:r>
            <a:r>
              <a:rPr lang="en-US" sz="1400" dirty="0"/>
              <a:t>d</a:t>
            </a:r>
            <a:r>
              <a:rPr lang="en-DE" sz="1400" dirty="0" err="1"/>
              <a:t>i</a:t>
            </a:r>
            <a:r>
              <a:rPr lang="en-US" sz="1400" dirty="0"/>
              <a:t>v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/>
              <a:t>s</a:t>
            </a:r>
            <a:r>
              <a:rPr lang="en-US" sz="1400" dirty="0" err="1"/>
              <a:t>i</a:t>
            </a:r>
            <a:r>
              <a:rPr lang="en-DE" sz="1400" dirty="0"/>
              <a:t>t</a:t>
            </a:r>
            <a:r>
              <a:rPr lang="en-US" sz="1400" dirty="0"/>
              <a:t>y</a:t>
            </a:r>
            <a:r>
              <a:rPr lang="en-DE" sz="1400" dirty="0"/>
              <a:t> </a:t>
            </a:r>
            <a:r>
              <a:rPr lang="en-US" sz="1400" dirty="0"/>
              <a:t>m</a:t>
            </a:r>
            <a:r>
              <a:rPr lang="en-DE" sz="1400" dirty="0"/>
              <a:t>e</a:t>
            </a:r>
            <a:r>
              <a:rPr lang="en-US" sz="1400" dirty="0"/>
              <a:t>t</a:t>
            </a:r>
            <a:r>
              <a:rPr lang="en-DE" sz="1400" dirty="0"/>
              <a:t>r</a:t>
            </a:r>
            <a:r>
              <a:rPr lang="en-US" sz="1400" dirty="0" err="1"/>
              <a:t>i</a:t>
            </a:r>
            <a:r>
              <a:rPr lang="en-DE" sz="1400" dirty="0"/>
              <a:t>c</a:t>
            </a:r>
            <a:r>
              <a:rPr lang="en-US" sz="1400" dirty="0"/>
              <a:t>s</a:t>
            </a:r>
            <a:r>
              <a:rPr lang="en-DE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9983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833953-48CC-4B78-854D-F82FF2EDB126}"/>
              </a:ext>
            </a:extLst>
          </p:cNvPr>
          <p:cNvSpPr txBox="1"/>
          <p:nvPr/>
        </p:nvSpPr>
        <p:spPr>
          <a:xfrm>
            <a:off x="6557168" y="920069"/>
            <a:ext cx="3451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</a:t>
            </a:r>
            <a:r>
              <a:rPr lang="en-DE" sz="1400" b="1" dirty="0"/>
              <a:t>) </a:t>
            </a:r>
            <a:r>
              <a:rPr lang="en-US" sz="1400" b="1" dirty="0"/>
              <a:t>P</a:t>
            </a:r>
            <a:r>
              <a:rPr lang="en-DE" sz="1400" b="1" dirty="0"/>
              <a:t>r</a:t>
            </a:r>
            <a:r>
              <a:rPr lang="en-US" sz="1400" b="1" dirty="0"/>
              <a:t>o</a:t>
            </a:r>
            <a:r>
              <a:rPr lang="en-DE" sz="1400" b="1" dirty="0"/>
              <a:t>k</a:t>
            </a:r>
            <a:r>
              <a:rPr lang="en-US" sz="1400" b="1" dirty="0"/>
              <a:t>a</a:t>
            </a:r>
            <a:r>
              <a:rPr lang="en-DE" sz="1400" b="1" dirty="0"/>
              <a:t>r</a:t>
            </a:r>
            <a:r>
              <a:rPr lang="en-US" sz="1400" b="1" dirty="0"/>
              <a:t>y</a:t>
            </a:r>
            <a:r>
              <a:rPr lang="en-DE" sz="1400" b="1" dirty="0"/>
              <a:t>o</a:t>
            </a:r>
            <a:r>
              <a:rPr lang="en-US" sz="1400" b="1" dirty="0"/>
              <a:t>t</a:t>
            </a:r>
            <a:r>
              <a:rPr lang="en-DE" sz="1400" b="1" dirty="0"/>
              <a:t>es diversity </a:t>
            </a:r>
            <a:r>
              <a:rPr lang="en-US" sz="1400" b="1" dirty="0"/>
              <a:t>c</a:t>
            </a:r>
            <a:r>
              <a:rPr lang="en-DE" sz="1400" b="1" dirty="0"/>
              <a:t>o</a:t>
            </a:r>
            <a:r>
              <a:rPr lang="en-US" sz="1400" b="1" dirty="0"/>
              <a:t>r</a:t>
            </a:r>
            <a:r>
              <a:rPr lang="en-DE" sz="1400" b="1" dirty="0"/>
              <a:t>r</a:t>
            </a:r>
            <a:r>
              <a:rPr lang="en-US" sz="1400" b="1" dirty="0"/>
              <a:t>e</a:t>
            </a:r>
            <a:r>
              <a:rPr lang="en-DE" sz="1400" b="1" dirty="0"/>
              <a:t>l</a:t>
            </a:r>
            <a:r>
              <a:rPr lang="en-US" sz="1400" b="1" dirty="0"/>
              <a:t>a</a:t>
            </a:r>
            <a:r>
              <a:rPr lang="en-DE" sz="1400" b="1" dirty="0"/>
              <a:t>t</a:t>
            </a:r>
            <a:r>
              <a:rPr lang="en-US" sz="1400" b="1" dirty="0" err="1"/>
              <a:t>i</a:t>
            </a:r>
            <a:r>
              <a:rPr lang="en-DE" sz="1400" b="1" dirty="0"/>
              <a:t>o</a:t>
            </a:r>
            <a:r>
              <a:rPr lang="en-US" sz="1400" b="1" dirty="0"/>
              <a:t>n</a:t>
            </a:r>
            <a:r>
              <a:rPr lang="en-DE" sz="1400" b="1" dirty="0"/>
              <a:t>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A93A6E-DBAE-48B1-8A18-1717606BDE4E}"/>
              </a:ext>
            </a:extLst>
          </p:cNvPr>
          <p:cNvSpPr/>
          <p:nvPr/>
        </p:nvSpPr>
        <p:spPr>
          <a:xfrm>
            <a:off x="329610" y="5215167"/>
            <a:ext cx="11249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/>
              <a:t>Su</a:t>
            </a:r>
            <a:r>
              <a:rPr lang="en-DE" sz="1400" b="1" dirty="0"/>
              <a:t>p</a:t>
            </a:r>
            <a:r>
              <a:rPr lang="en-US" sz="1400" b="1" dirty="0"/>
              <a:t>p</a:t>
            </a:r>
            <a:r>
              <a:rPr lang="en-DE" sz="1400" b="1" dirty="0"/>
              <a:t>l.</a:t>
            </a:r>
            <a:r>
              <a:rPr lang="en-US" sz="1400" b="1" dirty="0"/>
              <a:t>F</a:t>
            </a:r>
            <a:r>
              <a:rPr lang="en-DE" sz="1400" b="1" dirty="0"/>
              <a:t>i</a:t>
            </a:r>
            <a:r>
              <a:rPr lang="en-US" sz="1400" b="1" dirty="0"/>
              <a:t>g</a:t>
            </a:r>
            <a:r>
              <a:rPr lang="en-DE" sz="1400" b="1" dirty="0"/>
              <a:t>.</a:t>
            </a:r>
            <a:r>
              <a:rPr lang="en-GB" sz="1400" b="1" dirty="0"/>
              <a:t>4</a:t>
            </a:r>
            <a:r>
              <a:rPr lang="en-DE" sz="1400" b="1" dirty="0"/>
              <a:t>:</a:t>
            </a:r>
            <a:r>
              <a:rPr lang="en-DE" sz="1400" dirty="0"/>
              <a:t> </a:t>
            </a:r>
            <a:r>
              <a:rPr lang="en-US" sz="1400" dirty="0"/>
              <a:t>Pearson correlations of the diversity metrics for the </a:t>
            </a:r>
            <a:r>
              <a:rPr lang="en-DE" sz="1400" dirty="0"/>
              <a:t>p</a:t>
            </a:r>
            <a:r>
              <a:rPr lang="en-US" sz="1400" dirty="0"/>
              <a:t>r</a:t>
            </a:r>
            <a:r>
              <a:rPr lang="en-DE" sz="1400" dirty="0"/>
              <a:t>o</a:t>
            </a:r>
            <a:r>
              <a:rPr lang="en-US" sz="1400" dirty="0"/>
              <a:t>k</a:t>
            </a:r>
            <a:r>
              <a:rPr lang="en-DE" sz="1400" dirty="0"/>
              <a:t>a</a:t>
            </a:r>
            <a:r>
              <a:rPr lang="en-US" sz="1400" dirty="0"/>
              <a:t>r</a:t>
            </a:r>
            <a:r>
              <a:rPr lang="en-DE" sz="1400" dirty="0"/>
              <a:t>y</a:t>
            </a:r>
            <a:r>
              <a:rPr lang="en-US" sz="1400" dirty="0"/>
              <a:t>o</a:t>
            </a:r>
            <a:r>
              <a:rPr lang="en-DE" sz="1400" dirty="0"/>
              <a:t>t</a:t>
            </a:r>
            <a:r>
              <a:rPr lang="en-US" sz="1400" dirty="0" err="1"/>
              <a:t>i</a:t>
            </a:r>
            <a:r>
              <a:rPr lang="en-DE" sz="1400" dirty="0"/>
              <a:t>c </a:t>
            </a:r>
            <a:r>
              <a:rPr lang="en-DE" sz="1400" b="1" dirty="0"/>
              <a:t>(a) 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d</a:t>
            </a:r>
            <a:r>
              <a:rPr lang="en-DE" sz="1400" dirty="0"/>
              <a:t> </a:t>
            </a:r>
            <a:r>
              <a:rPr lang="en-US" sz="1400" dirty="0"/>
              <a:t>fungal </a:t>
            </a:r>
            <a:r>
              <a:rPr lang="en-US" sz="1400" b="1" dirty="0"/>
              <a:t>(b)</a:t>
            </a:r>
            <a:r>
              <a:rPr lang="en-US" sz="1400" dirty="0"/>
              <a:t> communities were calculated in relation to the changes in soil </a:t>
            </a:r>
            <a:r>
              <a:rPr lang="en-DE" sz="1400" dirty="0"/>
              <a:t>macronutrients</a:t>
            </a:r>
            <a:r>
              <a:rPr lang="en-US" sz="1400" dirty="0"/>
              <a:t>.</a:t>
            </a:r>
            <a:r>
              <a:rPr lang="en-DE" sz="1400" dirty="0"/>
              <a:t> </a:t>
            </a:r>
            <a:r>
              <a:rPr lang="en-US" sz="1400" dirty="0"/>
              <a:t>T</a:t>
            </a:r>
            <a:r>
              <a:rPr lang="en-DE" sz="1400" dirty="0"/>
              <a:t>h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l</a:t>
            </a:r>
            <a:r>
              <a:rPr lang="en-DE" sz="1400" dirty="0"/>
              <a:t>o</a:t>
            </a:r>
            <a:r>
              <a:rPr lang="en-US" sz="1400" dirty="0"/>
              <a:t>r</a:t>
            </a:r>
            <a:r>
              <a:rPr lang="en-DE" sz="1400" dirty="0"/>
              <a:t>c</a:t>
            </a:r>
            <a:r>
              <a:rPr lang="en-US" sz="1400" dirty="0"/>
              <a:t>o</a:t>
            </a:r>
            <a:r>
              <a:rPr lang="en-DE" sz="1400" dirty="0"/>
              <a:t>d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o</a:t>
            </a:r>
            <a:r>
              <a:rPr lang="en-DE" sz="1400" dirty="0"/>
              <a:t>f </a:t>
            </a:r>
            <a:r>
              <a:rPr lang="en-US" sz="1400" dirty="0"/>
              <a:t>t</a:t>
            </a:r>
            <a:r>
              <a:rPr lang="en-DE" sz="1400" dirty="0"/>
              <a:t>h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 err="1"/>
              <a:t>rr</a:t>
            </a:r>
            <a:r>
              <a:rPr lang="en-DE" sz="1400" dirty="0"/>
              <a:t>elation </a:t>
            </a:r>
            <a:r>
              <a:rPr lang="en-US" sz="1400" dirty="0"/>
              <a:t>p</a:t>
            </a:r>
            <a:r>
              <a:rPr lang="en-DE" sz="1400" dirty="0"/>
              <a:t>l</a:t>
            </a:r>
            <a:r>
              <a:rPr lang="en-US" sz="1400" dirty="0"/>
              <a:t>o</a:t>
            </a:r>
            <a:r>
              <a:rPr lang="en-DE" sz="1400" dirty="0"/>
              <a:t>t</a:t>
            </a:r>
            <a:r>
              <a:rPr lang="en-US" sz="1400" dirty="0"/>
              <a:t>s</a:t>
            </a:r>
            <a:r>
              <a:rPr lang="en-DE" sz="1400" dirty="0"/>
              <a:t> </a:t>
            </a:r>
            <a:r>
              <a:rPr lang="en-US" sz="1400" dirty="0"/>
              <a:t>r</a:t>
            </a:r>
            <a:r>
              <a:rPr lang="en-DE" sz="1400" dirty="0"/>
              <a:t>e</a:t>
            </a:r>
            <a:r>
              <a:rPr lang="en-US" sz="1400" dirty="0"/>
              <a:t>p</a:t>
            </a:r>
            <a:r>
              <a:rPr lang="en-DE" sz="1400" dirty="0"/>
              <a:t>r</a:t>
            </a:r>
            <a:r>
              <a:rPr lang="en-US" sz="1400" dirty="0"/>
              <a:t>e</a:t>
            </a:r>
            <a:r>
              <a:rPr lang="en-DE" sz="1400" dirty="0"/>
              <a:t>s</a:t>
            </a:r>
            <a:r>
              <a:rPr lang="en-US" sz="1400" dirty="0"/>
              <a:t>e</a:t>
            </a:r>
            <a:r>
              <a:rPr lang="en-DE" sz="1400" dirty="0"/>
              <a:t>n</a:t>
            </a:r>
            <a:r>
              <a:rPr lang="en-US" sz="1400" dirty="0"/>
              <a:t>t</a:t>
            </a:r>
            <a:r>
              <a:rPr lang="en-DE" sz="1400" dirty="0"/>
              <a:t>s </a:t>
            </a:r>
            <a:r>
              <a:rPr lang="en-US" sz="1400" dirty="0"/>
              <a:t>t</a:t>
            </a:r>
            <a:r>
              <a:rPr lang="en-DE" sz="1400" dirty="0"/>
              <a:t>h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v</a:t>
            </a:r>
            <a:r>
              <a:rPr lang="en-DE" sz="1400" dirty="0"/>
              <a:t>a</a:t>
            </a:r>
            <a:r>
              <a:rPr lang="en-US" sz="1400" dirty="0"/>
              <a:t>l</a:t>
            </a:r>
            <a:r>
              <a:rPr lang="en-DE" sz="1400" dirty="0"/>
              <a:t>u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o</a:t>
            </a:r>
            <a:r>
              <a:rPr lang="en-DE" sz="1400" dirty="0"/>
              <a:t>f </a:t>
            </a:r>
            <a:r>
              <a:rPr lang="en-US" sz="1400" dirty="0"/>
              <a:t>t</a:t>
            </a:r>
            <a:r>
              <a:rPr lang="en-DE" sz="1400" dirty="0"/>
              <a:t>h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r</a:t>
            </a:r>
            <a:r>
              <a:rPr lang="en-DE" sz="1400" dirty="0"/>
              <a:t>r</a:t>
            </a:r>
            <a:r>
              <a:rPr lang="en-US" sz="1400" dirty="0"/>
              <a:t>e</a:t>
            </a:r>
            <a:r>
              <a:rPr lang="en-DE" sz="1400" dirty="0"/>
              <a:t>l</a:t>
            </a:r>
            <a:r>
              <a:rPr lang="en-US" sz="1400" dirty="0"/>
              <a:t>a</a:t>
            </a:r>
            <a:r>
              <a:rPr lang="en-DE" sz="1400" dirty="0"/>
              <a:t>t</a:t>
            </a:r>
            <a:r>
              <a:rPr lang="en-US" sz="1400" dirty="0" err="1"/>
              <a:t>i</a:t>
            </a:r>
            <a:r>
              <a:rPr lang="en-DE" sz="1400" dirty="0"/>
              <a:t>o</a:t>
            </a:r>
            <a:r>
              <a:rPr lang="en-US" sz="1400" dirty="0"/>
              <a:t>n</a:t>
            </a:r>
            <a:r>
              <a:rPr lang="en-DE" sz="1400" dirty="0"/>
              <a:t>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 err="1"/>
              <a:t>ef</a:t>
            </a:r>
            <a:r>
              <a:rPr lang="en-DE" sz="1400" dirty="0"/>
              <a:t>f</a:t>
            </a:r>
            <a:r>
              <a:rPr lang="en-US" sz="1400" dirty="0" err="1"/>
              <a:t>i</a:t>
            </a:r>
            <a:r>
              <a:rPr lang="en-DE" sz="1400" dirty="0"/>
              <a:t>c</a:t>
            </a:r>
            <a:r>
              <a:rPr lang="en-US" sz="1400" dirty="0" err="1"/>
              <a:t>i</a:t>
            </a:r>
            <a:r>
              <a:rPr lang="en-DE" sz="1400" dirty="0"/>
              <a:t>e</a:t>
            </a:r>
            <a:r>
              <a:rPr lang="en-US" sz="1400" dirty="0"/>
              <a:t>n</a:t>
            </a:r>
            <a:r>
              <a:rPr lang="en-DE" sz="1400" dirty="0"/>
              <a:t>t </a:t>
            </a:r>
            <a:r>
              <a:rPr lang="en-US" sz="1400" dirty="0"/>
              <a:t>w</a:t>
            </a:r>
            <a:r>
              <a:rPr lang="en-DE" sz="1400" dirty="0" err="1"/>
              <a:t>i</a:t>
            </a:r>
            <a:r>
              <a:rPr lang="en-US" sz="1400" dirty="0"/>
              <a:t>t</a:t>
            </a:r>
            <a:r>
              <a:rPr lang="en-DE" sz="1400" dirty="0"/>
              <a:t>h </a:t>
            </a:r>
            <a:r>
              <a:rPr lang="en-US" sz="1400" dirty="0"/>
              <a:t>s</a:t>
            </a:r>
            <a:r>
              <a:rPr lang="en-DE" sz="1400" dirty="0" err="1"/>
              <a:t>i</a:t>
            </a:r>
            <a:r>
              <a:rPr lang="en-US" sz="1400" dirty="0"/>
              <a:t>g</a:t>
            </a:r>
            <a:r>
              <a:rPr lang="en-DE" sz="1400" dirty="0"/>
              <a:t>n</a:t>
            </a:r>
            <a:r>
              <a:rPr lang="en-US" sz="1400" dirty="0" err="1"/>
              <a:t>i</a:t>
            </a:r>
            <a:r>
              <a:rPr lang="en-DE" sz="1400" dirty="0"/>
              <a:t>f</a:t>
            </a:r>
            <a:r>
              <a:rPr lang="en-US" sz="1400" dirty="0" err="1"/>
              <a:t>i</a:t>
            </a:r>
            <a:r>
              <a:rPr lang="en-DE" sz="1400" dirty="0"/>
              <a:t>c</a:t>
            </a:r>
            <a:r>
              <a:rPr lang="en-US" sz="1400" dirty="0"/>
              <a:t>a</a:t>
            </a:r>
            <a:r>
              <a:rPr lang="en-DE" sz="1400" dirty="0" err="1"/>
              <a:t>nc</a:t>
            </a:r>
            <a:r>
              <a:rPr lang="en-US" sz="1400" dirty="0"/>
              <a:t>e</a:t>
            </a:r>
            <a:r>
              <a:rPr lang="en-DE" sz="1400" dirty="0"/>
              <a:t> </a:t>
            </a:r>
            <a:r>
              <a:rPr lang="en-US" sz="1400" dirty="0"/>
              <a:t>l</a:t>
            </a:r>
            <a:r>
              <a:rPr lang="en-DE" sz="1400" dirty="0"/>
              <a:t>e</a:t>
            </a:r>
            <a:r>
              <a:rPr lang="en-US" sz="1400" dirty="0"/>
              <a:t>v</a:t>
            </a:r>
            <a:r>
              <a:rPr lang="en-DE" sz="1400" dirty="0"/>
              <a:t>e</a:t>
            </a:r>
            <a:r>
              <a:rPr lang="en-US" sz="1400" dirty="0"/>
              <a:t>l</a:t>
            </a:r>
            <a:r>
              <a:rPr lang="en-DE" sz="1400" dirty="0"/>
              <a:t>= 0.05; </a:t>
            </a:r>
            <a:r>
              <a:rPr lang="en-US" sz="1400" dirty="0"/>
              <a:t>g</a:t>
            </a:r>
            <a:r>
              <a:rPr lang="en-DE" sz="1400" dirty="0"/>
              <a:t>r</a:t>
            </a:r>
            <a:r>
              <a:rPr lang="en-US" sz="1400" dirty="0"/>
              <a:t>e</a:t>
            </a:r>
            <a:r>
              <a:rPr lang="en-DE" sz="1400" dirty="0"/>
              <a:t>e</a:t>
            </a:r>
            <a:r>
              <a:rPr lang="en-US" sz="1400" dirty="0"/>
              <a:t>n</a:t>
            </a:r>
            <a:r>
              <a:rPr lang="en-DE" sz="1400" dirty="0"/>
              <a:t>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l</a:t>
            </a:r>
            <a:r>
              <a:rPr lang="en-DE" sz="1400" dirty="0"/>
              <a:t>o</a:t>
            </a:r>
            <a:r>
              <a:rPr lang="en-US" sz="1400" dirty="0"/>
              <a:t>r</a:t>
            </a:r>
            <a:r>
              <a:rPr lang="en-DE" sz="1400" dirty="0"/>
              <a:t> </a:t>
            </a:r>
            <a:r>
              <a:rPr lang="en-US" sz="1400" dirty="0"/>
              <a:t>r</a:t>
            </a:r>
            <a:r>
              <a:rPr lang="en-DE" sz="1400" dirty="0"/>
              <a:t>e</a:t>
            </a:r>
            <a:r>
              <a:rPr lang="en-US" sz="1400" dirty="0"/>
              <a:t>f</a:t>
            </a:r>
            <a:r>
              <a:rPr lang="en-DE" sz="1400" dirty="0"/>
              <a:t>e</a:t>
            </a:r>
            <a:r>
              <a:rPr lang="en-US" sz="1400" dirty="0"/>
              <a:t>r</a:t>
            </a:r>
            <a:r>
              <a:rPr lang="en-DE" sz="1400" dirty="0"/>
              <a:t>s </a:t>
            </a:r>
            <a:r>
              <a:rPr lang="en-US" sz="1400" dirty="0"/>
              <a:t>t</a:t>
            </a:r>
            <a:r>
              <a:rPr lang="en-DE" sz="1400" dirty="0"/>
              <a:t>o </a:t>
            </a:r>
            <a:r>
              <a:rPr lang="en-US" sz="1400" dirty="0"/>
              <a:t>s</a:t>
            </a:r>
            <a:r>
              <a:rPr lang="en-DE" sz="1400" dirty="0" err="1"/>
              <a:t>i</a:t>
            </a:r>
            <a:r>
              <a:rPr lang="en-US" sz="1400" dirty="0"/>
              <a:t>g</a:t>
            </a:r>
            <a:r>
              <a:rPr lang="en-DE" sz="1400" dirty="0"/>
              <a:t>n</a:t>
            </a:r>
            <a:r>
              <a:rPr lang="en-US" sz="1400" dirty="0" err="1"/>
              <a:t>i</a:t>
            </a:r>
            <a:r>
              <a:rPr lang="en-DE" sz="1400" dirty="0"/>
              <a:t>f</a:t>
            </a:r>
            <a:r>
              <a:rPr lang="en-US" sz="1400" dirty="0" err="1"/>
              <a:t>i</a:t>
            </a:r>
            <a:r>
              <a:rPr lang="en-DE" sz="1400" dirty="0"/>
              <a:t>c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t</a:t>
            </a:r>
            <a:r>
              <a:rPr lang="en-DE" sz="1400" dirty="0"/>
              <a:t>l</a:t>
            </a:r>
            <a:r>
              <a:rPr lang="en-US" sz="1400" dirty="0"/>
              <a:t>y</a:t>
            </a:r>
            <a:r>
              <a:rPr lang="en-DE" sz="1400" dirty="0"/>
              <a:t> </a:t>
            </a:r>
            <a:r>
              <a:rPr lang="en-US" sz="1400" dirty="0"/>
              <a:t>p</a:t>
            </a:r>
            <a:r>
              <a:rPr lang="en-DE" sz="1400" dirty="0"/>
              <a:t>o</a:t>
            </a:r>
            <a:r>
              <a:rPr lang="en-US" sz="1400" dirty="0"/>
              <a:t>s</a:t>
            </a:r>
            <a:r>
              <a:rPr lang="en-DE" sz="1400" dirty="0" err="1"/>
              <a:t>i</a:t>
            </a:r>
            <a:r>
              <a:rPr lang="en-US" sz="1400" dirty="0"/>
              <a:t>t</a:t>
            </a:r>
            <a:r>
              <a:rPr lang="en-DE" sz="1400" dirty="0" err="1"/>
              <a:t>i</a:t>
            </a:r>
            <a:r>
              <a:rPr lang="en-US" sz="1400" dirty="0"/>
              <a:t>v</a:t>
            </a:r>
            <a:r>
              <a:rPr lang="en-DE" sz="1400" dirty="0"/>
              <a:t>e correlation </a:t>
            </a:r>
            <a:r>
              <a:rPr lang="en-DE" sz="1400" dirty="0" err="1"/>
              <a:t>coeff</a:t>
            </a:r>
            <a:r>
              <a:rPr lang="en-US" sz="1400" dirty="0" err="1"/>
              <a:t>i</a:t>
            </a:r>
            <a:r>
              <a:rPr lang="en-DE" sz="1400" dirty="0"/>
              <a:t>c</a:t>
            </a:r>
            <a:r>
              <a:rPr lang="en-US" sz="1400" dirty="0" err="1"/>
              <a:t>i</a:t>
            </a:r>
            <a:r>
              <a:rPr lang="en-DE" sz="1400" dirty="0"/>
              <a:t>e</a:t>
            </a:r>
            <a:r>
              <a:rPr lang="en-US" sz="1400" dirty="0"/>
              <a:t>n</a:t>
            </a:r>
            <a:r>
              <a:rPr lang="en-DE" sz="1400" dirty="0"/>
              <a:t>t; </a:t>
            </a:r>
            <a:r>
              <a:rPr lang="en-US" sz="1400" dirty="0"/>
              <a:t>o</a:t>
            </a:r>
            <a:r>
              <a:rPr lang="en-DE" sz="1400" dirty="0"/>
              <a:t>r</a:t>
            </a:r>
            <a:r>
              <a:rPr lang="en-US" sz="1400" dirty="0"/>
              <a:t>a</a:t>
            </a:r>
            <a:r>
              <a:rPr lang="en-DE" sz="1400" dirty="0"/>
              <a:t>n</a:t>
            </a:r>
            <a:r>
              <a:rPr lang="en-US" sz="1400" dirty="0"/>
              <a:t>g</a:t>
            </a:r>
            <a:r>
              <a:rPr lang="en-DE" sz="1400" dirty="0"/>
              <a:t>e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l</a:t>
            </a:r>
            <a:r>
              <a:rPr lang="en-DE" sz="1400" dirty="0"/>
              <a:t>o</a:t>
            </a:r>
            <a:r>
              <a:rPr lang="en-US" sz="1400" dirty="0"/>
              <a:t>r</a:t>
            </a:r>
            <a:r>
              <a:rPr lang="en-DE" sz="1400" dirty="0"/>
              <a:t> </a:t>
            </a:r>
            <a:r>
              <a:rPr lang="en-US" sz="1400" dirty="0"/>
              <a:t>r</a:t>
            </a:r>
            <a:r>
              <a:rPr lang="en-DE" sz="1400" dirty="0"/>
              <a:t>e</a:t>
            </a:r>
            <a:r>
              <a:rPr lang="en-US" sz="1400" dirty="0"/>
              <a:t>p</a:t>
            </a:r>
            <a:r>
              <a:rPr lang="en-DE" sz="1400" dirty="0"/>
              <a:t>r</a:t>
            </a:r>
            <a:r>
              <a:rPr lang="en-US" sz="1400" dirty="0"/>
              <a:t>e</a:t>
            </a:r>
            <a:r>
              <a:rPr lang="en-DE" sz="1400" dirty="0"/>
              <a:t>s</a:t>
            </a:r>
            <a:r>
              <a:rPr lang="en-US" sz="1400" dirty="0"/>
              <a:t>e</a:t>
            </a:r>
            <a:r>
              <a:rPr lang="en-DE" sz="1400" dirty="0"/>
              <a:t>n</a:t>
            </a:r>
            <a:r>
              <a:rPr lang="en-US" sz="1400" dirty="0"/>
              <a:t>t</a:t>
            </a:r>
            <a:r>
              <a:rPr lang="en-DE" sz="1400" dirty="0"/>
              <a:t>s </a:t>
            </a:r>
            <a:r>
              <a:rPr lang="en-US" sz="1400" dirty="0"/>
              <a:t>s</a:t>
            </a:r>
            <a:r>
              <a:rPr lang="en-DE" sz="1400" dirty="0" err="1"/>
              <a:t>i</a:t>
            </a:r>
            <a:r>
              <a:rPr lang="en-US" sz="1400" dirty="0"/>
              <a:t>g</a:t>
            </a:r>
            <a:r>
              <a:rPr lang="en-DE" sz="1400" dirty="0"/>
              <a:t>n</a:t>
            </a:r>
            <a:r>
              <a:rPr lang="en-US" sz="1400" dirty="0" err="1"/>
              <a:t>i</a:t>
            </a:r>
            <a:r>
              <a:rPr lang="en-DE" sz="1400" dirty="0"/>
              <a:t>fi</a:t>
            </a:r>
            <a:r>
              <a:rPr lang="en-US" sz="1400" dirty="0"/>
              <a:t>c</a:t>
            </a:r>
            <a:r>
              <a:rPr lang="en-DE" sz="1400" dirty="0" err="1"/>
              <a:t>antly</a:t>
            </a:r>
            <a:r>
              <a:rPr lang="en-DE" sz="1400" dirty="0"/>
              <a:t> negative </a:t>
            </a:r>
            <a:r>
              <a:rPr lang="en-DE" sz="1400" dirty="0" err="1"/>
              <a:t>correlatio</a:t>
            </a:r>
            <a:r>
              <a:rPr lang="en-US" sz="1400" dirty="0"/>
              <a:t>n</a:t>
            </a:r>
            <a:r>
              <a:rPr lang="en-DE" sz="1400" dirty="0"/>
              <a:t>, while the blank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l</a:t>
            </a:r>
            <a:r>
              <a:rPr lang="en-DE" sz="1400" dirty="0"/>
              <a:t>o</a:t>
            </a:r>
            <a:r>
              <a:rPr lang="en-US" sz="1400" dirty="0"/>
              <a:t>r</a:t>
            </a:r>
            <a:r>
              <a:rPr lang="en-DE" sz="1400" dirty="0"/>
              <a:t> represent</a:t>
            </a:r>
            <a:r>
              <a:rPr lang="en-US" sz="1400" dirty="0"/>
              <a:t>s</a:t>
            </a:r>
            <a:r>
              <a:rPr lang="en-DE" sz="1400" dirty="0"/>
              <a:t> the insignificant </a:t>
            </a:r>
            <a:r>
              <a:rPr lang="en-US" sz="1400" dirty="0"/>
              <a:t>v</a:t>
            </a:r>
            <a:r>
              <a:rPr lang="en-DE" sz="1400" dirty="0"/>
              <a:t>a</a:t>
            </a:r>
            <a:r>
              <a:rPr lang="en-US" sz="1400" dirty="0"/>
              <a:t>l</a:t>
            </a:r>
            <a:r>
              <a:rPr lang="en-DE" sz="1400" dirty="0"/>
              <a:t>u</a:t>
            </a:r>
            <a:r>
              <a:rPr lang="en-US" sz="1400" dirty="0"/>
              <a:t>e</a:t>
            </a:r>
            <a:r>
              <a:rPr lang="en-DE" sz="1400" dirty="0"/>
              <a:t>s </a:t>
            </a:r>
            <a:r>
              <a:rPr lang="en-US" sz="1400" dirty="0"/>
              <a:t>o</a:t>
            </a:r>
            <a:r>
              <a:rPr lang="en-DE" sz="1400" dirty="0"/>
              <a:t>f correlation </a:t>
            </a:r>
            <a:r>
              <a:rPr lang="en-US" sz="1400" dirty="0"/>
              <a:t>c</a:t>
            </a:r>
            <a:r>
              <a:rPr lang="en-DE" sz="1400" dirty="0"/>
              <a:t>o</a:t>
            </a:r>
            <a:r>
              <a:rPr lang="en-US" sz="1400" dirty="0"/>
              <a:t>e</a:t>
            </a:r>
            <a:r>
              <a:rPr lang="en-DE" sz="1400" dirty="0"/>
              <a:t>f</a:t>
            </a:r>
            <a:r>
              <a:rPr lang="en-US" sz="1400" dirty="0"/>
              <a:t>f</a:t>
            </a:r>
            <a:r>
              <a:rPr lang="en-DE" sz="1400" dirty="0" err="1"/>
              <a:t>i</a:t>
            </a:r>
            <a:r>
              <a:rPr lang="en-US" sz="1400" dirty="0"/>
              <a:t>c</a:t>
            </a:r>
            <a:r>
              <a:rPr lang="en-DE" sz="1400" dirty="0" err="1"/>
              <a:t>i</a:t>
            </a:r>
            <a:r>
              <a:rPr lang="en-US" sz="1400" dirty="0"/>
              <a:t>e</a:t>
            </a:r>
            <a:r>
              <a:rPr lang="en-DE" sz="1400" dirty="0"/>
              <a:t>n</a:t>
            </a:r>
            <a:r>
              <a:rPr lang="en-US" sz="1400" dirty="0"/>
              <a:t>t</a:t>
            </a:r>
            <a:r>
              <a:rPr lang="en-DE" sz="1400" dirty="0"/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32357B-1BE3-4570-A29D-C4C0D634162B}"/>
              </a:ext>
            </a:extLst>
          </p:cNvPr>
          <p:cNvSpPr txBox="1"/>
          <p:nvPr/>
        </p:nvSpPr>
        <p:spPr>
          <a:xfrm>
            <a:off x="1187282" y="893139"/>
            <a:ext cx="316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1400" b="1" dirty="0"/>
              <a:t>b) Fu</a:t>
            </a:r>
            <a:r>
              <a:rPr lang="en-US" sz="1400" b="1" dirty="0"/>
              <a:t>n</a:t>
            </a:r>
            <a:r>
              <a:rPr lang="en-DE" sz="1400" b="1" dirty="0" err="1"/>
              <a:t>gi</a:t>
            </a:r>
            <a:r>
              <a:rPr lang="en-DE" sz="1400" b="1" dirty="0"/>
              <a:t> </a:t>
            </a:r>
            <a:r>
              <a:rPr lang="en-US" sz="1400" b="1" dirty="0"/>
              <a:t>d</a:t>
            </a:r>
            <a:r>
              <a:rPr lang="en-DE" sz="1400" b="1" dirty="0" err="1"/>
              <a:t>i</a:t>
            </a:r>
            <a:r>
              <a:rPr lang="en-US" sz="1400" b="1" dirty="0"/>
              <a:t>v</a:t>
            </a:r>
            <a:r>
              <a:rPr lang="en-DE" sz="1400" b="1" dirty="0"/>
              <a:t>e</a:t>
            </a:r>
            <a:r>
              <a:rPr lang="en-US" sz="1400" b="1" dirty="0"/>
              <a:t>r</a:t>
            </a:r>
            <a:r>
              <a:rPr lang="en-DE" sz="1400" b="1" dirty="0"/>
              <a:t>s</a:t>
            </a:r>
            <a:r>
              <a:rPr lang="en-US" sz="1400" b="1" dirty="0" err="1"/>
              <a:t>i</a:t>
            </a:r>
            <a:r>
              <a:rPr lang="en-DE" sz="1400" b="1" dirty="0"/>
              <a:t>t</a:t>
            </a:r>
            <a:r>
              <a:rPr lang="en-US" sz="1400" b="1" dirty="0"/>
              <a:t>y</a:t>
            </a:r>
            <a:r>
              <a:rPr lang="en-DE" sz="1400" b="1" dirty="0"/>
              <a:t> </a:t>
            </a:r>
            <a:r>
              <a:rPr lang="en-US" sz="1400" b="1" dirty="0"/>
              <a:t>c</a:t>
            </a:r>
            <a:r>
              <a:rPr lang="en-DE" sz="1400" b="1" dirty="0"/>
              <a:t>o</a:t>
            </a:r>
            <a:r>
              <a:rPr lang="en-US" sz="1400" b="1" dirty="0"/>
              <a:t>r</a:t>
            </a:r>
            <a:r>
              <a:rPr lang="en-DE" sz="1400" b="1" dirty="0"/>
              <a:t>r</a:t>
            </a:r>
            <a:r>
              <a:rPr lang="en-US" sz="1400" b="1" dirty="0"/>
              <a:t>e</a:t>
            </a:r>
            <a:r>
              <a:rPr lang="en-DE" sz="1400" b="1" dirty="0"/>
              <a:t>l</a:t>
            </a:r>
            <a:r>
              <a:rPr lang="en-US" sz="1400" b="1" dirty="0"/>
              <a:t>a</a:t>
            </a:r>
            <a:r>
              <a:rPr lang="en-DE" sz="1400" b="1" dirty="0"/>
              <a:t>t</a:t>
            </a:r>
            <a:r>
              <a:rPr lang="en-US" sz="1400" b="1" dirty="0" err="1"/>
              <a:t>i</a:t>
            </a:r>
            <a:r>
              <a:rPr lang="en-DE" sz="1400" b="1" dirty="0"/>
              <a:t>o</a:t>
            </a:r>
            <a:r>
              <a:rPr lang="en-US" sz="1400" b="1" dirty="0"/>
              <a:t>n</a:t>
            </a:r>
            <a:r>
              <a:rPr lang="en-DE" sz="1400" b="1" dirty="0"/>
              <a:t>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350680-BF58-783F-7C11-661F82D52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21" y="1234611"/>
            <a:ext cx="4810161" cy="3834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6FAADC-B6F2-84CE-44DE-BD0925CC8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784" y="1475652"/>
            <a:ext cx="4676037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15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1319</Words>
  <Application>Microsoft Office PowerPoint</Application>
  <PresentationFormat>Widescreen</PresentationFormat>
  <Paragraphs>224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</vt:lpstr>
      <vt:lpstr>Calibri Light</vt:lpstr>
      <vt:lpstr>Office Theme</vt:lpstr>
      <vt:lpstr>Supplementary figures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Khattab, Islam (IBG)</dc:creator>
  <cp:lastModifiedBy>Khattab, Islam (JKIP)</cp:lastModifiedBy>
  <cp:revision>19</cp:revision>
  <dcterms:created xsi:type="dcterms:W3CDTF">2025-07-27T14:06:49Z</dcterms:created>
  <dcterms:modified xsi:type="dcterms:W3CDTF">2025-11-18T14:16:40Z</dcterms:modified>
</cp:coreProperties>
</file>