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058400" cy="5741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884" autoAdjust="0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>
        <p:guide orient="horz" pos="180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890ED-11B8-4800-B8B2-72C7F4E9947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143000"/>
            <a:ext cx="5407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101A8-4275-45CB-8E2F-D2818FB7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01A8-4275-45CB-8E2F-D2818FB704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939720"/>
            <a:ext cx="7543800" cy="1999062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015873"/>
            <a:ext cx="7543800" cy="1386318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4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305708"/>
            <a:ext cx="2168843" cy="4866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05708"/>
            <a:ext cx="6380798" cy="48660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431510"/>
            <a:ext cx="8675370" cy="2388507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3842614"/>
            <a:ext cx="8675370" cy="1256059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528538"/>
            <a:ext cx="4274820" cy="3643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528538"/>
            <a:ext cx="4274820" cy="3643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05708"/>
            <a:ext cx="8675370" cy="11098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407585"/>
            <a:ext cx="4255174" cy="689836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097421"/>
            <a:ext cx="4255174" cy="3084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407585"/>
            <a:ext cx="4276130" cy="689836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097421"/>
            <a:ext cx="4276130" cy="3084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7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2799"/>
            <a:ext cx="3244096" cy="1339797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826740"/>
            <a:ext cx="5092065" cy="4080533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722596"/>
            <a:ext cx="3244096" cy="3191323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2799"/>
            <a:ext cx="3244096" cy="1339797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826740"/>
            <a:ext cx="5092065" cy="4080533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722596"/>
            <a:ext cx="3244096" cy="3191323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05708"/>
            <a:ext cx="8675370" cy="110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528538"/>
            <a:ext cx="8675370" cy="364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321972"/>
            <a:ext cx="2263140" cy="305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59BE-96A6-4C40-8576-E268AFCD6E8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5321972"/>
            <a:ext cx="3394710" cy="305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5321972"/>
            <a:ext cx="2263140" cy="305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9F8E-990F-4238-8271-63298BABD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1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" y="229215"/>
            <a:ext cx="9528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Predictive Value of Quantitative MRI Parameters for Clinically Significant Prostate Cancer: A Comparison Between PI-RADS v2.1 Category 4 and 5 Lesions on </a:t>
            </a:r>
            <a:r>
              <a:rPr lang="en-US" altLang="zh-CN" sz="2800" dirty="0" err="1"/>
              <a:t>Biparametric</a:t>
            </a:r>
            <a:r>
              <a:rPr lang="en-US" altLang="zh-CN" sz="2800" dirty="0"/>
              <a:t> MRI</a:t>
            </a:r>
            <a:r>
              <a:rPr lang="en-US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1335" y="1803584"/>
            <a:ext cx="4439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</a:rPr>
              <a:t>The maximum diameter, mean diameter, nodule area, and nodule volume of prostate nodules all demonstrate high diagnostic value in distinguishing benign from malignant lesions in PI-RADS v2.1 category 4-5 nodules, with nodule volume showing the optimal diagnostic efficacy.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30" y="4774424"/>
            <a:ext cx="3940150" cy="85759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14CC7B2-937D-4983-64AF-E43A13F8C5A7}"/>
              </a:ext>
            </a:extLst>
          </p:cNvPr>
          <p:cNvPicPr>
            <a:picLocks/>
          </p:cNvPicPr>
          <p:nvPr/>
        </p:nvPicPr>
        <p:blipFill>
          <a:blip r:embed="rId4"/>
          <a:srcRect l="27866" t="30149" r="31472" b="34761"/>
          <a:stretch>
            <a:fillRect/>
          </a:stretch>
        </p:blipFill>
        <p:spPr>
          <a:xfrm>
            <a:off x="462289" y="1630251"/>
            <a:ext cx="2334827" cy="201484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89EAE9F-2969-84B4-6956-9B7FEF44010D}"/>
              </a:ext>
            </a:extLst>
          </p:cNvPr>
          <p:cNvPicPr>
            <a:picLocks/>
          </p:cNvPicPr>
          <p:nvPr/>
        </p:nvPicPr>
        <p:blipFill>
          <a:blip r:embed="rId5"/>
          <a:srcRect l="30155" t="36847" r="30419" b="29163"/>
          <a:stretch>
            <a:fillRect/>
          </a:stretch>
        </p:blipFill>
        <p:spPr>
          <a:xfrm>
            <a:off x="2811472" y="1630251"/>
            <a:ext cx="2232084" cy="201484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83B2221-5504-6391-8B4D-54C223F61EB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30612" r="24644" b="31823"/>
          <a:stretch>
            <a:fillRect/>
          </a:stretch>
        </p:blipFill>
        <p:spPr>
          <a:xfrm>
            <a:off x="462288" y="3661134"/>
            <a:ext cx="2334827" cy="2080854"/>
          </a:xfrm>
          <a:prstGeom prst="rect">
            <a:avLst/>
          </a:prstGeom>
        </p:spPr>
      </p:pic>
      <p:pic>
        <p:nvPicPr>
          <p:cNvPr id="29" name="图片 28" descr="DWI">
            <a:extLst>
              <a:ext uri="{FF2B5EF4-FFF2-40B4-BE49-F238E27FC236}">
                <a16:creationId xmlns:a16="http://schemas.microsoft.com/office/drawing/2014/main" id="{3391B438-398C-11F5-8DFE-0E7EF6C5E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472" y="3661136"/>
            <a:ext cx="2232084" cy="2080852"/>
          </a:xfrm>
          <a:prstGeom prst="rect">
            <a:avLst/>
          </a:prstGeom>
        </p:spPr>
      </p:pic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3318C0D6-BD5B-48A1-F466-34EAC4D0C27C}"/>
              </a:ext>
            </a:extLst>
          </p:cNvPr>
          <p:cNvSpPr/>
          <p:nvPr/>
        </p:nvSpPr>
        <p:spPr>
          <a:xfrm rot="14173974">
            <a:off x="1457343" y="2555121"/>
            <a:ext cx="133350" cy="1651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55C1CCA6-E5D3-D163-B9D4-956963375A7E}"/>
              </a:ext>
            </a:extLst>
          </p:cNvPr>
          <p:cNvSpPr/>
          <p:nvPr/>
        </p:nvSpPr>
        <p:spPr>
          <a:xfrm rot="14173974">
            <a:off x="3686486" y="2555121"/>
            <a:ext cx="133350" cy="1651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39BD9C76-BBF9-B7C0-67A6-F5BFE5C987D2}"/>
              </a:ext>
            </a:extLst>
          </p:cNvPr>
          <p:cNvSpPr/>
          <p:nvPr/>
        </p:nvSpPr>
        <p:spPr>
          <a:xfrm rot="8959157">
            <a:off x="1475975" y="4605484"/>
            <a:ext cx="133350" cy="1651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等腰三角形 36">
            <a:extLst>
              <a:ext uri="{FF2B5EF4-FFF2-40B4-BE49-F238E27FC236}">
                <a16:creationId xmlns:a16="http://schemas.microsoft.com/office/drawing/2014/main" id="{0A89D3CA-6D60-AA6E-0BF9-2825F410B7DE}"/>
              </a:ext>
            </a:extLst>
          </p:cNvPr>
          <p:cNvSpPr/>
          <p:nvPr/>
        </p:nvSpPr>
        <p:spPr>
          <a:xfrm rot="14173974">
            <a:off x="3686485" y="4517701"/>
            <a:ext cx="133350" cy="165100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629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72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演示文稿</vt:lpstr>
    </vt:vector>
  </TitlesOfParts>
  <Company>BIDMC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Brook,Olga R. (HMFP - Radiology)</dc:creator>
  <cp:lastModifiedBy>慧敏 尹</cp:lastModifiedBy>
  <cp:revision>28</cp:revision>
  <dcterms:created xsi:type="dcterms:W3CDTF">2020-06-22T01:49:04Z</dcterms:created>
  <dcterms:modified xsi:type="dcterms:W3CDTF">2025-11-18T08:44:43Z</dcterms:modified>
</cp:coreProperties>
</file>