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18.xml"/><Relationship Id="rId8" Type="http://schemas.openxmlformats.org/officeDocument/2006/relationships/tags" Target="../tags/tag217.xml"/><Relationship Id="rId7" Type="http://schemas.openxmlformats.org/officeDocument/2006/relationships/tags" Target="../tags/tag216.xml"/><Relationship Id="rId6" Type="http://schemas.openxmlformats.org/officeDocument/2006/relationships/tags" Target="../tags/tag215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image" Target="../media/image121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19.xml"/><Relationship Id="rId14" Type="http://schemas.openxmlformats.org/officeDocument/2006/relationships/image" Target="../media/image126.png"/><Relationship Id="rId13" Type="http://schemas.openxmlformats.org/officeDocument/2006/relationships/image" Target="../media/image125.png"/><Relationship Id="rId12" Type="http://schemas.openxmlformats.org/officeDocument/2006/relationships/image" Target="../media/image124.png"/><Relationship Id="rId11" Type="http://schemas.openxmlformats.org/officeDocument/2006/relationships/image" Target="../media/image123.png"/><Relationship Id="rId10" Type="http://schemas.openxmlformats.org/officeDocument/2006/relationships/image" Target="../media/image122.png"/><Relationship Id="rId1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0.xml"/><Relationship Id="rId4" Type="http://schemas.openxmlformats.org/officeDocument/2006/relationships/image" Target="../media/image130.png"/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image" Target="../media/image132.png"/><Relationship Id="rId7" Type="http://schemas.openxmlformats.org/officeDocument/2006/relationships/tags" Target="../tags/tag226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232.xml"/><Relationship Id="rId21" Type="http://schemas.openxmlformats.org/officeDocument/2006/relationships/image" Target="../media/image140.png"/><Relationship Id="rId20" Type="http://schemas.openxmlformats.org/officeDocument/2006/relationships/image" Target="../media/image139.png"/><Relationship Id="rId2" Type="http://schemas.openxmlformats.org/officeDocument/2006/relationships/image" Target="../media/image131.png"/><Relationship Id="rId19" Type="http://schemas.openxmlformats.org/officeDocument/2006/relationships/image" Target="../media/image138.png"/><Relationship Id="rId18" Type="http://schemas.openxmlformats.org/officeDocument/2006/relationships/image" Target="../media/image137.png"/><Relationship Id="rId17" Type="http://schemas.openxmlformats.org/officeDocument/2006/relationships/image" Target="../media/image136.png"/><Relationship Id="rId16" Type="http://schemas.openxmlformats.org/officeDocument/2006/relationships/image" Target="../media/image135.png"/><Relationship Id="rId15" Type="http://schemas.openxmlformats.org/officeDocument/2006/relationships/image" Target="../media/image134.png"/><Relationship Id="rId14" Type="http://schemas.openxmlformats.org/officeDocument/2006/relationships/image" Target="../media/image133.png"/><Relationship Id="rId13" Type="http://schemas.openxmlformats.org/officeDocument/2006/relationships/tags" Target="../tags/tag231.xml"/><Relationship Id="rId12" Type="http://schemas.openxmlformats.org/officeDocument/2006/relationships/tags" Target="../tags/tag230.xml"/><Relationship Id="rId11" Type="http://schemas.openxmlformats.org/officeDocument/2006/relationships/tags" Target="../tags/tag229.xml"/><Relationship Id="rId10" Type="http://schemas.openxmlformats.org/officeDocument/2006/relationships/tags" Target="../tags/tag228.xml"/><Relationship Id="rId1" Type="http://schemas.openxmlformats.org/officeDocument/2006/relationships/tags" Target="../tags/tag22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6" Type="http://schemas.openxmlformats.org/officeDocument/2006/relationships/slideLayout" Target="../slideLayouts/slideLayout1.xml"/><Relationship Id="rId35" Type="http://schemas.openxmlformats.org/officeDocument/2006/relationships/tags" Target="../tags/tag87.xml"/><Relationship Id="rId34" Type="http://schemas.openxmlformats.org/officeDocument/2006/relationships/image" Target="../media/image12.png"/><Relationship Id="rId33" Type="http://schemas.openxmlformats.org/officeDocument/2006/relationships/image" Target="../media/image11.png"/><Relationship Id="rId32" Type="http://schemas.openxmlformats.org/officeDocument/2006/relationships/image" Target="../media/image10.png"/><Relationship Id="rId31" Type="http://schemas.openxmlformats.org/officeDocument/2006/relationships/image" Target="../media/image9.png"/><Relationship Id="rId30" Type="http://schemas.openxmlformats.org/officeDocument/2006/relationships/image" Target="../media/image8.png"/><Relationship Id="rId3" Type="http://schemas.openxmlformats.org/officeDocument/2006/relationships/tags" Target="../tags/tag67.xml"/><Relationship Id="rId29" Type="http://schemas.openxmlformats.org/officeDocument/2006/relationships/image" Target="../media/image7.png"/><Relationship Id="rId28" Type="http://schemas.openxmlformats.org/officeDocument/2006/relationships/image" Target="../media/image6.png"/><Relationship Id="rId27" Type="http://schemas.openxmlformats.org/officeDocument/2006/relationships/image" Target="../media/image5.png"/><Relationship Id="rId26" Type="http://schemas.openxmlformats.org/officeDocument/2006/relationships/image" Target="../media/image4.png"/><Relationship Id="rId25" Type="http://schemas.openxmlformats.org/officeDocument/2006/relationships/image" Target="../media/image3.png"/><Relationship Id="rId24" Type="http://schemas.openxmlformats.org/officeDocument/2006/relationships/tags" Target="../tags/tag86.xml"/><Relationship Id="rId23" Type="http://schemas.openxmlformats.org/officeDocument/2006/relationships/tags" Target="../tags/tag85.xml"/><Relationship Id="rId22" Type="http://schemas.openxmlformats.org/officeDocument/2006/relationships/tags" Target="../tags/tag84.xml"/><Relationship Id="rId21" Type="http://schemas.openxmlformats.org/officeDocument/2006/relationships/tags" Target="../tags/tag83.xml"/><Relationship Id="rId20" Type="http://schemas.openxmlformats.org/officeDocument/2006/relationships/tags" Target="../tags/tag82.xml"/><Relationship Id="rId2" Type="http://schemas.openxmlformats.org/officeDocument/2006/relationships/tags" Target="../tags/tag66.xml"/><Relationship Id="rId19" Type="http://schemas.openxmlformats.org/officeDocument/2006/relationships/tags" Target="../tags/tag81.xml"/><Relationship Id="rId18" Type="http://schemas.openxmlformats.org/officeDocument/2006/relationships/tags" Target="../tags/tag80.xml"/><Relationship Id="rId17" Type="http://schemas.openxmlformats.org/officeDocument/2006/relationships/image" Target="../media/image2.png"/><Relationship Id="rId16" Type="http://schemas.openxmlformats.org/officeDocument/2006/relationships/tags" Target="../tags/tag79.xml"/><Relationship Id="rId15" Type="http://schemas.openxmlformats.org/officeDocument/2006/relationships/image" Target="../media/image1.png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107.xml"/><Relationship Id="rId30" Type="http://schemas.openxmlformats.org/officeDocument/2006/relationships/image" Target="../media/image23.png"/><Relationship Id="rId3" Type="http://schemas.openxmlformats.org/officeDocument/2006/relationships/tags" Target="../tags/tag90.xml"/><Relationship Id="rId29" Type="http://schemas.openxmlformats.org/officeDocument/2006/relationships/image" Target="../media/image22.png"/><Relationship Id="rId28" Type="http://schemas.openxmlformats.org/officeDocument/2006/relationships/image" Target="../media/image21.png"/><Relationship Id="rId27" Type="http://schemas.openxmlformats.org/officeDocument/2006/relationships/image" Target="../media/image20.png"/><Relationship Id="rId26" Type="http://schemas.openxmlformats.org/officeDocument/2006/relationships/image" Target="../media/image19.png"/><Relationship Id="rId25" Type="http://schemas.openxmlformats.org/officeDocument/2006/relationships/image" Target="../media/image18.png"/><Relationship Id="rId24" Type="http://schemas.openxmlformats.org/officeDocument/2006/relationships/image" Target="../media/image17.png"/><Relationship Id="rId23" Type="http://schemas.openxmlformats.org/officeDocument/2006/relationships/image" Target="../media/image16.png"/><Relationship Id="rId22" Type="http://schemas.openxmlformats.org/officeDocument/2006/relationships/image" Target="../media/image15.png"/><Relationship Id="rId21" Type="http://schemas.openxmlformats.org/officeDocument/2006/relationships/image" Target="../media/image14.png"/><Relationship Id="rId20" Type="http://schemas.openxmlformats.org/officeDocument/2006/relationships/image" Target="../media/image13.png"/><Relationship Id="rId2" Type="http://schemas.openxmlformats.org/officeDocument/2006/relationships/tags" Target="../tags/tag89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120.xml"/><Relationship Id="rId22" Type="http://schemas.openxmlformats.org/officeDocument/2006/relationships/image" Target="../media/image33.png"/><Relationship Id="rId21" Type="http://schemas.openxmlformats.org/officeDocument/2006/relationships/image" Target="../media/image32.png"/><Relationship Id="rId20" Type="http://schemas.openxmlformats.org/officeDocument/2006/relationships/image" Target="../media/image31.png"/><Relationship Id="rId2" Type="http://schemas.openxmlformats.org/officeDocument/2006/relationships/image" Target="../media/image25.png"/><Relationship Id="rId19" Type="http://schemas.openxmlformats.org/officeDocument/2006/relationships/image" Target="../media/image30.png"/><Relationship Id="rId18" Type="http://schemas.openxmlformats.org/officeDocument/2006/relationships/image" Target="../media/image29.png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7" Type="http://schemas.openxmlformats.org/officeDocument/2006/relationships/slideLayout" Target="../slideLayouts/slideLayout2.xml"/><Relationship Id="rId76" Type="http://schemas.openxmlformats.org/officeDocument/2006/relationships/tags" Target="../tags/tag165.xml"/><Relationship Id="rId75" Type="http://schemas.openxmlformats.org/officeDocument/2006/relationships/image" Target="../media/image64.png"/><Relationship Id="rId74" Type="http://schemas.openxmlformats.org/officeDocument/2006/relationships/image" Target="../media/image63.png"/><Relationship Id="rId73" Type="http://schemas.openxmlformats.org/officeDocument/2006/relationships/image" Target="../media/image62.png"/><Relationship Id="rId72" Type="http://schemas.openxmlformats.org/officeDocument/2006/relationships/image" Target="../media/image61.png"/><Relationship Id="rId71" Type="http://schemas.openxmlformats.org/officeDocument/2006/relationships/image" Target="../media/image60.png"/><Relationship Id="rId70" Type="http://schemas.openxmlformats.org/officeDocument/2006/relationships/image" Target="../media/image59.png"/><Relationship Id="rId7" Type="http://schemas.openxmlformats.org/officeDocument/2006/relationships/tags" Target="../tags/tag124.xml"/><Relationship Id="rId69" Type="http://schemas.openxmlformats.org/officeDocument/2006/relationships/image" Target="../media/image58.png"/><Relationship Id="rId68" Type="http://schemas.openxmlformats.org/officeDocument/2006/relationships/image" Target="../media/image57.png"/><Relationship Id="rId67" Type="http://schemas.openxmlformats.org/officeDocument/2006/relationships/image" Target="../media/image56.png"/><Relationship Id="rId66" Type="http://schemas.openxmlformats.org/officeDocument/2006/relationships/image" Target="../media/image55.png"/><Relationship Id="rId65" Type="http://schemas.openxmlformats.org/officeDocument/2006/relationships/image" Target="../media/image54.png"/><Relationship Id="rId64" Type="http://schemas.openxmlformats.org/officeDocument/2006/relationships/image" Target="../media/image53.png"/><Relationship Id="rId63" Type="http://schemas.openxmlformats.org/officeDocument/2006/relationships/image" Target="../media/image52.png"/><Relationship Id="rId62" Type="http://schemas.openxmlformats.org/officeDocument/2006/relationships/tags" Target="../tags/tag164.xml"/><Relationship Id="rId61" Type="http://schemas.openxmlformats.org/officeDocument/2006/relationships/image" Target="../media/image51.png"/><Relationship Id="rId60" Type="http://schemas.openxmlformats.org/officeDocument/2006/relationships/tags" Target="../tags/tag163.xml"/><Relationship Id="rId6" Type="http://schemas.openxmlformats.org/officeDocument/2006/relationships/image" Target="../media/image36.png"/><Relationship Id="rId59" Type="http://schemas.openxmlformats.org/officeDocument/2006/relationships/tags" Target="../tags/tag162.xml"/><Relationship Id="rId58" Type="http://schemas.openxmlformats.org/officeDocument/2006/relationships/image" Target="../media/image50.png"/><Relationship Id="rId57" Type="http://schemas.openxmlformats.org/officeDocument/2006/relationships/tags" Target="../tags/tag161.xml"/><Relationship Id="rId56" Type="http://schemas.openxmlformats.org/officeDocument/2006/relationships/tags" Target="../tags/tag160.xml"/><Relationship Id="rId55" Type="http://schemas.openxmlformats.org/officeDocument/2006/relationships/tags" Target="../tags/tag159.xml"/><Relationship Id="rId54" Type="http://schemas.openxmlformats.org/officeDocument/2006/relationships/tags" Target="../tags/tag158.xml"/><Relationship Id="rId53" Type="http://schemas.openxmlformats.org/officeDocument/2006/relationships/tags" Target="../tags/tag157.xml"/><Relationship Id="rId52" Type="http://schemas.openxmlformats.org/officeDocument/2006/relationships/tags" Target="../tags/tag156.xml"/><Relationship Id="rId51" Type="http://schemas.openxmlformats.org/officeDocument/2006/relationships/image" Target="../media/image49.png"/><Relationship Id="rId50" Type="http://schemas.openxmlformats.org/officeDocument/2006/relationships/tags" Target="../tags/tag155.xml"/><Relationship Id="rId5" Type="http://schemas.openxmlformats.org/officeDocument/2006/relationships/tags" Target="../tags/tag123.xml"/><Relationship Id="rId49" Type="http://schemas.openxmlformats.org/officeDocument/2006/relationships/tags" Target="../tags/tag154.xml"/><Relationship Id="rId48" Type="http://schemas.openxmlformats.org/officeDocument/2006/relationships/image" Target="../media/image48.png"/><Relationship Id="rId47" Type="http://schemas.openxmlformats.org/officeDocument/2006/relationships/tags" Target="../tags/tag153.xml"/><Relationship Id="rId46" Type="http://schemas.openxmlformats.org/officeDocument/2006/relationships/tags" Target="../tags/tag152.xml"/><Relationship Id="rId45" Type="http://schemas.openxmlformats.org/officeDocument/2006/relationships/image" Target="../media/image47.png"/><Relationship Id="rId44" Type="http://schemas.openxmlformats.org/officeDocument/2006/relationships/tags" Target="../tags/tag151.xml"/><Relationship Id="rId43" Type="http://schemas.openxmlformats.org/officeDocument/2006/relationships/image" Target="../media/image46.png"/><Relationship Id="rId42" Type="http://schemas.openxmlformats.org/officeDocument/2006/relationships/tags" Target="../tags/tag150.xml"/><Relationship Id="rId41" Type="http://schemas.openxmlformats.org/officeDocument/2006/relationships/tags" Target="../tags/tag149.xml"/><Relationship Id="rId40" Type="http://schemas.openxmlformats.org/officeDocument/2006/relationships/image" Target="../media/image45.png"/><Relationship Id="rId4" Type="http://schemas.openxmlformats.org/officeDocument/2006/relationships/image" Target="../media/image35.png"/><Relationship Id="rId39" Type="http://schemas.openxmlformats.org/officeDocument/2006/relationships/image" Target="../media/image44.png"/><Relationship Id="rId38" Type="http://schemas.openxmlformats.org/officeDocument/2006/relationships/tags" Target="../tags/tag148.xml"/><Relationship Id="rId37" Type="http://schemas.openxmlformats.org/officeDocument/2006/relationships/image" Target="../media/image43.png"/><Relationship Id="rId36" Type="http://schemas.openxmlformats.org/officeDocument/2006/relationships/tags" Target="../tags/tag147.xml"/><Relationship Id="rId35" Type="http://schemas.openxmlformats.org/officeDocument/2006/relationships/tags" Target="../tags/tag146.xml"/><Relationship Id="rId34" Type="http://schemas.openxmlformats.org/officeDocument/2006/relationships/tags" Target="../tags/tag145.xml"/><Relationship Id="rId33" Type="http://schemas.openxmlformats.org/officeDocument/2006/relationships/tags" Target="../tags/tag144.xml"/><Relationship Id="rId32" Type="http://schemas.openxmlformats.org/officeDocument/2006/relationships/tags" Target="../tags/tag143.xml"/><Relationship Id="rId31" Type="http://schemas.openxmlformats.org/officeDocument/2006/relationships/tags" Target="../tags/tag142.xml"/><Relationship Id="rId30" Type="http://schemas.openxmlformats.org/officeDocument/2006/relationships/tags" Target="../tags/tag141.xml"/><Relationship Id="rId3" Type="http://schemas.openxmlformats.org/officeDocument/2006/relationships/tags" Target="../tags/tag122.xml"/><Relationship Id="rId29" Type="http://schemas.openxmlformats.org/officeDocument/2006/relationships/tags" Target="../tags/tag140.xml"/><Relationship Id="rId28" Type="http://schemas.openxmlformats.org/officeDocument/2006/relationships/image" Target="../media/image42.png"/><Relationship Id="rId27" Type="http://schemas.openxmlformats.org/officeDocument/2006/relationships/image" Target="../media/image41.png"/><Relationship Id="rId26" Type="http://schemas.openxmlformats.org/officeDocument/2006/relationships/tags" Target="../tags/tag139.xml"/><Relationship Id="rId25" Type="http://schemas.openxmlformats.org/officeDocument/2006/relationships/image" Target="../media/image40.png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image" Target="../media/image34.png"/><Relationship Id="rId19" Type="http://schemas.openxmlformats.org/officeDocument/2006/relationships/tags" Target="../tags/tag133.xml"/><Relationship Id="rId18" Type="http://schemas.openxmlformats.org/officeDocument/2006/relationships/tags" Target="../tags/tag132.xml"/><Relationship Id="rId17" Type="http://schemas.openxmlformats.org/officeDocument/2006/relationships/image" Target="../media/image39.png"/><Relationship Id="rId16" Type="http://schemas.openxmlformats.org/officeDocument/2006/relationships/tags" Target="../tags/tag131.xml"/><Relationship Id="rId15" Type="http://schemas.openxmlformats.org/officeDocument/2006/relationships/image" Target="../media/image38.png"/><Relationship Id="rId14" Type="http://schemas.openxmlformats.org/officeDocument/2006/relationships/tags" Target="../tags/tag130.xml"/><Relationship Id="rId13" Type="http://schemas.openxmlformats.org/officeDocument/2006/relationships/tags" Target="../tags/tag129.xml"/><Relationship Id="rId12" Type="http://schemas.openxmlformats.org/officeDocument/2006/relationships/image" Target="../media/image37.png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2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2" Type="http://schemas.openxmlformats.org/officeDocument/2006/relationships/slideLayout" Target="../slideLayouts/slideLayout2.xml"/><Relationship Id="rId61" Type="http://schemas.openxmlformats.org/officeDocument/2006/relationships/tags" Target="../tags/tag195.xml"/><Relationship Id="rId60" Type="http://schemas.openxmlformats.org/officeDocument/2006/relationships/image" Target="../media/image95.png"/><Relationship Id="rId6" Type="http://schemas.openxmlformats.org/officeDocument/2006/relationships/image" Target="../media/image66.png"/><Relationship Id="rId59" Type="http://schemas.openxmlformats.org/officeDocument/2006/relationships/image" Target="../media/image94.png"/><Relationship Id="rId58" Type="http://schemas.openxmlformats.org/officeDocument/2006/relationships/image" Target="../media/image93.png"/><Relationship Id="rId57" Type="http://schemas.openxmlformats.org/officeDocument/2006/relationships/image" Target="../media/image92.png"/><Relationship Id="rId56" Type="http://schemas.openxmlformats.org/officeDocument/2006/relationships/image" Target="../media/image91.png"/><Relationship Id="rId55" Type="http://schemas.openxmlformats.org/officeDocument/2006/relationships/image" Target="../media/image90.png"/><Relationship Id="rId54" Type="http://schemas.openxmlformats.org/officeDocument/2006/relationships/image" Target="../media/image89.png"/><Relationship Id="rId53" Type="http://schemas.openxmlformats.org/officeDocument/2006/relationships/image" Target="../media/image88.png"/><Relationship Id="rId52" Type="http://schemas.openxmlformats.org/officeDocument/2006/relationships/image" Target="../media/image87.png"/><Relationship Id="rId51" Type="http://schemas.openxmlformats.org/officeDocument/2006/relationships/image" Target="../media/image86.png"/><Relationship Id="rId50" Type="http://schemas.openxmlformats.org/officeDocument/2006/relationships/image" Target="../media/image85.png"/><Relationship Id="rId5" Type="http://schemas.openxmlformats.org/officeDocument/2006/relationships/tags" Target="../tags/tag169.xml"/><Relationship Id="rId49" Type="http://schemas.openxmlformats.org/officeDocument/2006/relationships/image" Target="../media/image84.png"/><Relationship Id="rId48" Type="http://schemas.openxmlformats.org/officeDocument/2006/relationships/image" Target="../media/image83.png"/><Relationship Id="rId47" Type="http://schemas.openxmlformats.org/officeDocument/2006/relationships/image" Target="../media/image82.png"/><Relationship Id="rId46" Type="http://schemas.openxmlformats.org/officeDocument/2006/relationships/image" Target="../media/image81.png"/><Relationship Id="rId45" Type="http://schemas.openxmlformats.org/officeDocument/2006/relationships/image" Target="../media/image80.png"/><Relationship Id="rId44" Type="http://schemas.openxmlformats.org/officeDocument/2006/relationships/image" Target="../media/image79.png"/><Relationship Id="rId43" Type="http://schemas.openxmlformats.org/officeDocument/2006/relationships/image" Target="../media/image78.png"/><Relationship Id="rId42" Type="http://schemas.openxmlformats.org/officeDocument/2006/relationships/image" Target="../media/image77.png"/><Relationship Id="rId41" Type="http://schemas.openxmlformats.org/officeDocument/2006/relationships/image" Target="../media/image76.png"/><Relationship Id="rId40" Type="http://schemas.openxmlformats.org/officeDocument/2006/relationships/image" Target="../media/image75.png"/><Relationship Id="rId4" Type="http://schemas.openxmlformats.org/officeDocument/2006/relationships/tags" Target="../tags/tag168.xml"/><Relationship Id="rId39" Type="http://schemas.openxmlformats.org/officeDocument/2006/relationships/image" Target="../media/image74.png"/><Relationship Id="rId38" Type="http://schemas.openxmlformats.org/officeDocument/2006/relationships/image" Target="../media/image73.png"/><Relationship Id="rId37" Type="http://schemas.openxmlformats.org/officeDocument/2006/relationships/image" Target="../media/image72.png"/><Relationship Id="rId36" Type="http://schemas.openxmlformats.org/officeDocument/2006/relationships/image" Target="../media/image71.png"/><Relationship Id="rId35" Type="http://schemas.openxmlformats.org/officeDocument/2006/relationships/tags" Target="../tags/tag194.xml"/><Relationship Id="rId34" Type="http://schemas.openxmlformats.org/officeDocument/2006/relationships/tags" Target="../tags/tag193.xml"/><Relationship Id="rId33" Type="http://schemas.openxmlformats.org/officeDocument/2006/relationships/tags" Target="../tags/tag192.xml"/><Relationship Id="rId32" Type="http://schemas.openxmlformats.org/officeDocument/2006/relationships/tags" Target="../tags/tag191.xml"/><Relationship Id="rId31" Type="http://schemas.openxmlformats.org/officeDocument/2006/relationships/tags" Target="../tags/tag190.xml"/><Relationship Id="rId30" Type="http://schemas.openxmlformats.org/officeDocument/2006/relationships/tags" Target="../tags/tag189.xml"/><Relationship Id="rId3" Type="http://schemas.openxmlformats.org/officeDocument/2006/relationships/tags" Target="../tags/tag167.xml"/><Relationship Id="rId29" Type="http://schemas.openxmlformats.org/officeDocument/2006/relationships/tags" Target="../tags/tag188.xml"/><Relationship Id="rId28" Type="http://schemas.openxmlformats.org/officeDocument/2006/relationships/tags" Target="../tags/tag187.xml"/><Relationship Id="rId27" Type="http://schemas.openxmlformats.org/officeDocument/2006/relationships/tags" Target="../tags/tag186.xml"/><Relationship Id="rId26" Type="http://schemas.openxmlformats.org/officeDocument/2006/relationships/tags" Target="../tags/tag185.xml"/><Relationship Id="rId25" Type="http://schemas.openxmlformats.org/officeDocument/2006/relationships/image" Target="../media/image70.png"/><Relationship Id="rId24" Type="http://schemas.openxmlformats.org/officeDocument/2006/relationships/image" Target="../media/image69.png"/><Relationship Id="rId23" Type="http://schemas.openxmlformats.org/officeDocument/2006/relationships/image" Target="../media/image68.png"/><Relationship Id="rId22" Type="http://schemas.openxmlformats.org/officeDocument/2006/relationships/image" Target="../media/image67.png"/><Relationship Id="rId21" Type="http://schemas.openxmlformats.org/officeDocument/2006/relationships/tags" Target="../tags/tag184.xml"/><Relationship Id="rId20" Type="http://schemas.openxmlformats.org/officeDocument/2006/relationships/tags" Target="../tags/tag183.xml"/><Relationship Id="rId2" Type="http://schemas.openxmlformats.org/officeDocument/2006/relationships/tags" Target="../tags/tag166.xml"/><Relationship Id="rId19" Type="http://schemas.openxmlformats.org/officeDocument/2006/relationships/tags" Target="../tags/tag182.xml"/><Relationship Id="rId18" Type="http://schemas.openxmlformats.org/officeDocument/2006/relationships/tags" Target="../tags/tag181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image" Target="../media/image103.png"/><Relationship Id="rId7" Type="http://schemas.openxmlformats.org/officeDocument/2006/relationships/image" Target="../media/image102.png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image" Target="../media/image111.png"/><Relationship Id="rId7" Type="http://schemas.openxmlformats.org/officeDocument/2006/relationships/image" Target="../media/image110.png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image" Target="../media/image114.png"/><Relationship Id="rId5" Type="http://schemas.openxmlformats.org/officeDocument/2006/relationships/tags" Target="../tags/tag200.xml"/><Relationship Id="rId4" Type="http://schemas.openxmlformats.org/officeDocument/2006/relationships/image" Target="../media/image113.png"/><Relationship Id="rId3" Type="http://schemas.openxmlformats.org/officeDocument/2006/relationships/tags" Target="../tags/tag199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211.xml"/><Relationship Id="rId21" Type="http://schemas.openxmlformats.org/officeDocument/2006/relationships/image" Target="../media/image119.png"/><Relationship Id="rId20" Type="http://schemas.openxmlformats.org/officeDocument/2006/relationships/image" Target="../media/image118.png"/><Relationship Id="rId2" Type="http://schemas.openxmlformats.org/officeDocument/2006/relationships/image" Target="../media/image112.png"/><Relationship Id="rId19" Type="http://schemas.openxmlformats.org/officeDocument/2006/relationships/tags" Target="../tags/tag210.xml"/><Relationship Id="rId18" Type="http://schemas.openxmlformats.org/officeDocument/2006/relationships/tags" Target="../tags/tag209.xml"/><Relationship Id="rId17" Type="http://schemas.openxmlformats.org/officeDocument/2006/relationships/tags" Target="../tags/tag208.xml"/><Relationship Id="rId16" Type="http://schemas.openxmlformats.org/officeDocument/2006/relationships/tags" Target="../tags/tag207.xml"/><Relationship Id="rId15" Type="http://schemas.openxmlformats.org/officeDocument/2006/relationships/image" Target="../media/image117.png"/><Relationship Id="rId14" Type="http://schemas.openxmlformats.org/officeDocument/2006/relationships/tags" Target="../tags/tag206.xml"/><Relationship Id="rId13" Type="http://schemas.openxmlformats.org/officeDocument/2006/relationships/image" Target="../media/image116.png"/><Relationship Id="rId12" Type="http://schemas.openxmlformats.org/officeDocument/2006/relationships/tags" Target="../tags/tag205.xml"/><Relationship Id="rId11" Type="http://schemas.openxmlformats.org/officeDocument/2006/relationships/image" Target="../media/image115.png"/><Relationship Id="rId10" Type="http://schemas.openxmlformats.org/officeDocument/2006/relationships/tags" Target="../tags/tag204.xml"/><Relationship Id="rId1" Type="http://schemas.openxmlformats.org/officeDocument/2006/relationships/tags" Target="../tags/tag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 sz="5400">
                <a:latin typeface="Times New Roman" panose="02020603050405020304" charset="0"/>
                <a:cs typeface="Times New Roman" panose="02020603050405020304" charset="0"/>
              </a:rPr>
              <a:t>Full uncropped western blots </a:t>
            </a:r>
            <a:endParaRPr lang="en-US" altLang="zh-CN" sz="5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245" y="4515485"/>
            <a:ext cx="1851025" cy="623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5605" t="969"/>
          <a:stretch>
            <a:fillRect/>
          </a:stretch>
        </p:blipFill>
        <p:spPr>
          <a:xfrm flipH="1" flipV="1">
            <a:off x="9195435" y="3811905"/>
            <a:ext cx="1730375" cy="52387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9762490" y="1488440"/>
            <a:ext cx="73850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PC-9</a:t>
            </a:r>
            <a:endParaRPr lang="en-US" altLang="zh-CN"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127240" y="2416175"/>
            <a:ext cx="1916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r">
              <a:buClrTx/>
              <a:buSzTx/>
              <a:buFontTx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si-1</a:t>
            </a:r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7478395" y="4531995"/>
            <a:ext cx="1565275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Vimentin</a:t>
            </a:r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5"/>
            </p:custDataLst>
          </p:nvPr>
        </p:nvSpPr>
        <p:spPr>
          <a:xfrm>
            <a:off x="7478395" y="3261995"/>
            <a:ext cx="1565275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E-cadherin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r">
              <a:buClrTx/>
              <a:buSzTx/>
              <a:buFontTx/>
            </a:pPr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6"/>
            </p:custDataLst>
          </p:nvPr>
        </p:nvSpPr>
        <p:spPr>
          <a:xfrm>
            <a:off x="7478395" y="3900170"/>
            <a:ext cx="1565275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N-cadherin</a:t>
            </a:r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r">
              <a:buClrTx/>
              <a:buSzTx/>
              <a:buFontTx/>
            </a:pPr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6" name="文本框 45"/>
          <p:cNvSpPr txBox="1"/>
          <p:nvPr>
            <p:custDataLst>
              <p:tags r:id="rId7"/>
            </p:custDataLst>
          </p:nvPr>
        </p:nvSpPr>
        <p:spPr>
          <a:xfrm>
            <a:off x="7478395" y="5219700"/>
            <a:ext cx="1564640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β-Actin</a:t>
            </a:r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r">
              <a:buClrTx/>
              <a:buSzTx/>
              <a:buFontTx/>
            </a:pPr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477125" y="2019300"/>
            <a:ext cx="1566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NC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244715" y="2839720"/>
            <a:ext cx="1799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r">
              <a:buClrTx/>
              <a:buSzTx/>
              <a:buFontTx/>
            </a:pPr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si-2</a:t>
            </a:r>
            <a:endParaRPr lang="en-US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48445" y="24403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  -       +        -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48445" y="28086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  -       -        +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148445" y="203517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  +       -        -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9098915" y="1919605"/>
            <a:ext cx="187261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>
            <p:custDataLst>
              <p:tags r:id="rId8"/>
            </p:custDataLst>
          </p:nvPr>
        </p:nvSpPr>
        <p:spPr>
          <a:xfrm>
            <a:off x="2065020" y="3564255"/>
            <a:ext cx="711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PC-9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8" name="直接连接符 57"/>
          <p:cNvCxnSpPr/>
          <p:nvPr>
            <p:custDataLst>
              <p:tags r:id="rId9"/>
            </p:custDataLst>
          </p:nvPr>
        </p:nvCxnSpPr>
        <p:spPr>
          <a:xfrm flipV="1">
            <a:off x="1579245" y="4013200"/>
            <a:ext cx="1583690" cy="38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3430905" y="4550410"/>
            <a:ext cx="96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APOC3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430905" y="5238115"/>
            <a:ext cx="11042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GAPDH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66850" y="4101465"/>
            <a:ext cx="523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NC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122170" y="4101465"/>
            <a:ext cx="59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si-1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740660" y="4097655"/>
            <a:ext cx="60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si-2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9245" y="5313045"/>
            <a:ext cx="1845945" cy="299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96070" y="5139055"/>
            <a:ext cx="1729740" cy="467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5435" y="3176905"/>
            <a:ext cx="1731010" cy="563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9195435" y="4550410"/>
            <a:ext cx="1731010" cy="4953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21945" y="861695"/>
            <a:ext cx="6411595" cy="1873885"/>
            <a:chOff x="503" y="3144"/>
            <a:chExt cx="10097" cy="2951"/>
          </a:xfrm>
        </p:grpSpPr>
        <p:grpSp>
          <p:nvGrpSpPr>
            <p:cNvPr id="8" name="组合 7"/>
            <p:cNvGrpSpPr/>
            <p:nvPr/>
          </p:nvGrpSpPr>
          <p:grpSpPr>
            <a:xfrm>
              <a:off x="1032" y="3603"/>
              <a:ext cx="9568" cy="2492"/>
              <a:chOff x="983" y="2644"/>
              <a:chExt cx="9568" cy="2492"/>
            </a:xfrm>
          </p:grpSpPr>
          <p:sp>
            <p:nvSpPr>
              <p:cNvPr id="24" name="文本框 29"/>
              <p:cNvSpPr txBox="1"/>
              <p:nvPr/>
            </p:nvSpPr>
            <p:spPr>
              <a:xfrm rot="20040000">
                <a:off x="983" y="2669"/>
                <a:ext cx="1154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H358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29" name="文本框 29"/>
              <p:cNvSpPr txBox="1"/>
              <p:nvPr/>
            </p:nvSpPr>
            <p:spPr>
              <a:xfrm rot="20040000">
                <a:off x="2218" y="2646"/>
                <a:ext cx="1154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A549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rot="20040000">
                <a:off x="3351" y="2646"/>
                <a:ext cx="1154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PC-9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1" name="文本框 29"/>
              <p:cNvSpPr txBox="1"/>
              <p:nvPr/>
            </p:nvSpPr>
            <p:spPr>
              <a:xfrm rot="20040000">
                <a:off x="4360" y="2656"/>
                <a:ext cx="1300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H1975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2" name="文本框 29"/>
              <p:cNvSpPr txBox="1"/>
              <p:nvPr/>
            </p:nvSpPr>
            <p:spPr>
              <a:xfrm rot="20040000">
                <a:off x="5561" y="2644"/>
                <a:ext cx="1300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H1299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3" name="文本框 29"/>
              <p:cNvSpPr txBox="1"/>
              <p:nvPr/>
            </p:nvSpPr>
            <p:spPr>
              <a:xfrm rot="20040000">
                <a:off x="6539" y="2651"/>
                <a:ext cx="1795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CALU</a:t>
                </a:r>
                <a:r>
                  <a:rPr lang="en-US" altLang="zh-CN" sz="1500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-3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4" name="文本框 29"/>
              <p:cNvSpPr txBox="1"/>
              <p:nvPr/>
            </p:nvSpPr>
            <p:spPr>
              <a:xfrm rot="20040000">
                <a:off x="7775" y="2652"/>
                <a:ext cx="1082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B2B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27" name="文本框 29"/>
              <p:cNvSpPr txBox="1"/>
              <p:nvPr/>
            </p:nvSpPr>
            <p:spPr>
              <a:xfrm>
                <a:off x="8882" y="4447"/>
                <a:ext cx="1496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GAPDH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7" name="文本框 29"/>
              <p:cNvSpPr txBox="1"/>
              <p:nvPr/>
            </p:nvSpPr>
            <p:spPr>
              <a:xfrm>
                <a:off x="8884" y="3437"/>
                <a:ext cx="1667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APOC3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503" y="3144"/>
              <a:ext cx="109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A</a:t>
              </a:r>
              <a:endParaRPr lang="en-US" altLang="zh-CN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V="1">
            <a:off x="248920" y="1731645"/>
            <a:ext cx="5511165" cy="1019810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19405" y="307340"/>
            <a:ext cx="1147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Fig S3</a:t>
            </a:r>
            <a:endParaRPr lang="en-US" altLang="zh-CN" b="1"/>
          </a:p>
        </p:txBody>
      </p:sp>
      <p:grpSp>
        <p:nvGrpSpPr>
          <p:cNvPr id="13" name="组合 12"/>
          <p:cNvGrpSpPr/>
          <p:nvPr/>
        </p:nvGrpSpPr>
        <p:grpSpPr>
          <a:xfrm>
            <a:off x="1764665" y="1798955"/>
            <a:ext cx="2240915" cy="1725930"/>
            <a:chOff x="3442" y="2109"/>
            <a:chExt cx="3529" cy="2718"/>
          </a:xfrm>
        </p:grpSpPr>
        <p:sp>
          <p:nvSpPr>
            <p:cNvPr id="5" name="文本框 4"/>
            <p:cNvSpPr txBox="1"/>
            <p:nvPr/>
          </p:nvSpPr>
          <p:spPr>
            <a:xfrm>
              <a:off x="5321" y="3583"/>
              <a:ext cx="16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CPT1A</a:t>
              </a:r>
              <a:endParaRPr lang="en-US" alt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21" y="4247"/>
              <a:ext cx="16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GAPDH</a:t>
              </a:r>
              <a:endParaRPr lang="en-US" altLang="zh-CN"/>
            </a:p>
          </p:txBody>
        </p:sp>
        <p:sp>
          <p:nvSpPr>
            <p:cNvPr id="8" name="文本框 7"/>
            <p:cNvSpPr txBox="1"/>
            <p:nvPr/>
          </p:nvSpPr>
          <p:spPr>
            <a:xfrm rot="19080000">
              <a:off x="3442" y="2813"/>
              <a:ext cx="94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NC</a:t>
              </a:r>
              <a:endParaRPr lang="en-US" altLang="zh-CN"/>
            </a:p>
          </p:txBody>
        </p:sp>
        <p:sp>
          <p:nvSpPr>
            <p:cNvPr id="9" name="文本框 8"/>
            <p:cNvSpPr txBox="1"/>
            <p:nvPr/>
          </p:nvSpPr>
          <p:spPr>
            <a:xfrm rot="19080000">
              <a:off x="4049" y="2814"/>
              <a:ext cx="94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si-1</a:t>
              </a:r>
              <a:endParaRPr lang="en-US" altLang="zh-CN"/>
            </a:p>
          </p:txBody>
        </p:sp>
        <p:sp>
          <p:nvSpPr>
            <p:cNvPr id="10" name="文本框 9"/>
            <p:cNvSpPr txBox="1"/>
            <p:nvPr/>
          </p:nvSpPr>
          <p:spPr>
            <a:xfrm rot="19080000">
              <a:off x="4657" y="2814"/>
              <a:ext cx="94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si-2</a:t>
              </a:r>
              <a:endParaRPr lang="en-US" altLang="zh-CN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685" y="2689"/>
              <a:ext cx="180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4036" y="2109"/>
              <a:ext cx="13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PC-9</a:t>
              </a:r>
              <a:endParaRPr lang="en-US" alt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96025" y="1694815"/>
            <a:ext cx="2240915" cy="1725930"/>
            <a:chOff x="3442" y="2109"/>
            <a:chExt cx="3529" cy="2718"/>
          </a:xfrm>
        </p:grpSpPr>
        <p:sp>
          <p:nvSpPr>
            <p:cNvPr id="15" name="文本框 14"/>
            <p:cNvSpPr txBox="1"/>
            <p:nvPr/>
          </p:nvSpPr>
          <p:spPr>
            <a:xfrm>
              <a:off x="5321" y="3583"/>
              <a:ext cx="16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CPT1A</a:t>
              </a:r>
              <a:endParaRPr lang="en-US" altLang="zh-CN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321" y="4247"/>
              <a:ext cx="16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GAPDH</a:t>
              </a:r>
              <a:endParaRPr lang="en-US" altLang="zh-CN"/>
            </a:p>
          </p:txBody>
        </p:sp>
        <p:sp>
          <p:nvSpPr>
            <p:cNvPr id="17" name="文本框 16"/>
            <p:cNvSpPr txBox="1"/>
            <p:nvPr/>
          </p:nvSpPr>
          <p:spPr>
            <a:xfrm rot="19080000">
              <a:off x="3442" y="2813"/>
              <a:ext cx="94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NC</a:t>
              </a:r>
              <a:endParaRPr lang="en-US" altLang="zh-CN"/>
            </a:p>
          </p:txBody>
        </p:sp>
        <p:sp>
          <p:nvSpPr>
            <p:cNvPr id="18" name="文本框 17"/>
            <p:cNvSpPr txBox="1"/>
            <p:nvPr/>
          </p:nvSpPr>
          <p:spPr>
            <a:xfrm rot="19080000">
              <a:off x="4049" y="2814"/>
              <a:ext cx="94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si-1</a:t>
              </a:r>
              <a:endParaRPr lang="en-US" altLang="zh-CN"/>
            </a:p>
          </p:txBody>
        </p:sp>
        <p:sp>
          <p:nvSpPr>
            <p:cNvPr id="19" name="文本框 18"/>
            <p:cNvSpPr txBox="1"/>
            <p:nvPr/>
          </p:nvSpPr>
          <p:spPr>
            <a:xfrm rot="19080000">
              <a:off x="4657" y="2814"/>
              <a:ext cx="94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si-2</a:t>
              </a:r>
              <a:endParaRPr lang="en-US" altLang="zh-CN"/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685" y="2689"/>
              <a:ext cx="180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4036" y="2109"/>
              <a:ext cx="13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PC-9</a:t>
              </a:r>
              <a:endParaRPr lang="en-US" altLang="zh-CN"/>
            </a:p>
          </p:txBody>
        </p:sp>
      </p:grpSp>
      <p:pic>
        <p:nvPicPr>
          <p:cNvPr id="3" name="图片 2"/>
          <p:cNvPicPr/>
          <p:nvPr/>
        </p:nvPicPr>
        <p:blipFill>
          <a:blip r:embed="rId1">
            <a:grayscl/>
            <a:lum bright="18000" contrast="24000"/>
          </a:blip>
          <a:stretch>
            <a:fillRect/>
          </a:stretch>
        </p:blipFill>
        <p:spPr>
          <a:xfrm>
            <a:off x="1718310" y="2734945"/>
            <a:ext cx="1238400" cy="34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53050" y="2663825"/>
            <a:ext cx="2074545" cy="35623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3103245"/>
            <a:ext cx="2074545" cy="317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grayscl/>
            <a:lum bright="12000" contrast="6000"/>
          </a:blip>
          <a:stretch>
            <a:fillRect/>
          </a:stretch>
        </p:blipFill>
        <p:spPr>
          <a:xfrm>
            <a:off x="1718310" y="3204210"/>
            <a:ext cx="1238400" cy="3207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19405" y="307340"/>
            <a:ext cx="1147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Fig S4</a:t>
            </a:r>
            <a:endParaRPr lang="en-US" altLang="zh-CN" b="1"/>
          </a:p>
        </p:txBody>
      </p:sp>
      <p:grpSp>
        <p:nvGrpSpPr>
          <p:cNvPr id="40" name="组合 39"/>
          <p:cNvGrpSpPr/>
          <p:nvPr/>
        </p:nvGrpSpPr>
        <p:grpSpPr>
          <a:xfrm>
            <a:off x="1809750" y="1793240"/>
            <a:ext cx="2794000" cy="2400935"/>
            <a:chOff x="11352" y="1900"/>
            <a:chExt cx="4400" cy="3781"/>
          </a:xfrm>
        </p:grpSpPr>
        <p:pic>
          <p:nvPicPr>
            <p:cNvPr id="58" name="图片 57"/>
            <p:cNvPicPr/>
            <p:nvPr>
              <p:custDataLst>
                <p:tags r:id="rId1"/>
              </p:custDataLst>
            </p:nvPr>
          </p:nvPicPr>
          <p:blipFill>
            <a:blip r:embed="rId2">
              <a:grayscl/>
              <a:lum bright="12000" contrast="6000"/>
            </a:blip>
            <a:srcRect l="6204" t="5140"/>
            <a:stretch>
              <a:fillRect/>
            </a:stretch>
          </p:blipFill>
          <p:spPr>
            <a:xfrm>
              <a:off x="11352" y="2952"/>
              <a:ext cx="2454" cy="442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</p:pic>
        <p:sp>
          <p:nvSpPr>
            <p:cNvPr id="27" name="文本框 26"/>
            <p:cNvSpPr txBox="1"/>
            <p:nvPr/>
          </p:nvSpPr>
          <p:spPr>
            <a:xfrm>
              <a:off x="12157" y="1900"/>
              <a:ext cx="1286" cy="6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en-US" altLang="zh-CN" sz="1600">
                  <a:latin typeface="+mj-lt"/>
                  <a:cs typeface="+mj-lt"/>
                </a:rPr>
                <a:t>PC9</a:t>
              </a:r>
              <a:endParaRPr lang="en-US" altLang="zh-CN" sz="1600">
                <a:latin typeface="+mj-lt"/>
                <a:cs typeface="+mj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401" y="2430"/>
              <a:ext cx="85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+mj-lt"/>
                  <a:cs typeface="+mj-lt"/>
                </a:rPr>
                <a:t>NC</a:t>
              </a:r>
              <a:endParaRPr lang="en-US" altLang="zh-CN" sz="1400">
                <a:latin typeface="+mj-lt"/>
                <a:cs typeface="+mj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196" y="2430"/>
              <a:ext cx="79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+mj-lt"/>
                  <a:cs typeface="+mj-lt"/>
                </a:rPr>
                <a:t>si-1</a:t>
              </a:r>
              <a:endParaRPr lang="en-US" altLang="zh-CN" sz="1400">
                <a:latin typeface="+mj-lt"/>
                <a:cs typeface="+mj-lt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3"/>
              </p:custDataLst>
            </p:nvPr>
          </p:nvSpPr>
          <p:spPr>
            <a:xfrm>
              <a:off x="13879" y="2919"/>
              <a:ext cx="187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+mj-lt"/>
                  <a:cs typeface="+mj-lt"/>
                </a:rPr>
                <a:t>p-PKA</a:t>
              </a:r>
              <a:endParaRPr lang="en-US" altLang="zh-CN" sz="1400">
                <a:latin typeface="+mj-lt"/>
                <a:cs typeface="+mj-lt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4"/>
              </p:custDataLst>
            </p:nvPr>
          </p:nvSpPr>
          <p:spPr>
            <a:xfrm>
              <a:off x="13879" y="3519"/>
              <a:ext cx="187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+mj-lt"/>
                  <a:cs typeface="+mj-lt"/>
                </a:rPr>
                <a:t>PKA</a:t>
              </a:r>
              <a:endParaRPr lang="en-US" altLang="zh-CN" sz="1400">
                <a:latin typeface="+mj-lt"/>
                <a:cs typeface="+mj-lt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5"/>
              </p:custDataLst>
            </p:nvPr>
          </p:nvSpPr>
          <p:spPr>
            <a:xfrm>
              <a:off x="13879" y="4100"/>
              <a:ext cx="187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+mj-lt"/>
                  <a:cs typeface="+mj-lt"/>
                </a:rPr>
                <a:t>p-CREB</a:t>
              </a:r>
              <a:endParaRPr lang="en-US" altLang="zh-CN" sz="1400">
                <a:latin typeface="+mj-lt"/>
                <a:cs typeface="+mj-lt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6"/>
              </p:custDataLst>
            </p:nvPr>
          </p:nvSpPr>
          <p:spPr>
            <a:xfrm>
              <a:off x="13879" y="4692"/>
              <a:ext cx="187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+mj-lt"/>
                  <a:cs typeface="+mj-lt"/>
                </a:rPr>
                <a:t>CREB</a:t>
              </a:r>
              <a:endParaRPr lang="en-US" altLang="zh-CN" sz="1400">
                <a:latin typeface="+mj-lt"/>
                <a:cs typeface="+mj-lt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7"/>
              </p:custDataLst>
            </p:nvPr>
          </p:nvSpPr>
          <p:spPr>
            <a:xfrm>
              <a:off x="13879" y="5198"/>
              <a:ext cx="1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+mj-lt"/>
                  <a:cs typeface="+mj-lt"/>
                </a:rPr>
                <a:t>GAPDH</a:t>
              </a:r>
              <a:endParaRPr lang="en-US" altLang="zh-CN" sz="1400">
                <a:latin typeface="+mj-lt"/>
                <a:cs typeface="+mj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1479" y="2411"/>
              <a:ext cx="213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2990" y="2393"/>
              <a:ext cx="79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+mj-lt"/>
                  <a:cs typeface="+mj-lt"/>
                </a:rPr>
                <a:t>si-2</a:t>
              </a:r>
              <a:endParaRPr lang="en-US" altLang="zh-CN" sz="1400">
                <a:latin typeface="+mj-lt"/>
                <a:cs typeface="+mj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2495" y="2256790"/>
            <a:ext cx="1677035" cy="346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576060" y="1613535"/>
            <a:ext cx="816610" cy="401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latin typeface="+mj-lt"/>
                <a:cs typeface="+mj-lt"/>
              </a:rPr>
              <a:t>PC9</a:t>
            </a:r>
            <a:endParaRPr lang="en-US" altLang="zh-CN" sz="1600">
              <a:latin typeface="+mj-lt"/>
              <a:cs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6000" y="1950085"/>
            <a:ext cx="5454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NC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00825" y="1950085"/>
            <a:ext cx="5073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si-1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6" name="文本框 5"/>
          <p:cNvSpPr txBox="1"/>
          <p:nvPr>
            <p:custDataLst>
              <p:tags r:id="rId9"/>
            </p:custDataLst>
          </p:nvPr>
        </p:nvSpPr>
        <p:spPr>
          <a:xfrm>
            <a:off x="7669530" y="2260600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p-PKA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8" name="文本框 7"/>
          <p:cNvSpPr txBox="1"/>
          <p:nvPr>
            <p:custDataLst>
              <p:tags r:id="rId10"/>
            </p:custDataLst>
          </p:nvPr>
        </p:nvSpPr>
        <p:spPr>
          <a:xfrm>
            <a:off x="7669530" y="2641600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PKA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7669530" y="3010535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p-CREB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0" name="文本框 9"/>
          <p:cNvSpPr txBox="1"/>
          <p:nvPr>
            <p:custDataLst>
              <p:tags r:id="rId12"/>
            </p:custDataLst>
          </p:nvPr>
        </p:nvSpPr>
        <p:spPr>
          <a:xfrm>
            <a:off x="7669530" y="3386455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CREB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7669530" y="3707765"/>
            <a:ext cx="10807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GAPDH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05015" y="1926590"/>
            <a:ext cx="5073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si-2</a:t>
            </a:r>
            <a:endParaRPr lang="en-US" altLang="zh-CN" sz="1400">
              <a:latin typeface="+mj-lt"/>
              <a:cs typeface="+mj-lt"/>
            </a:endParaRPr>
          </a:p>
        </p:txBody>
      </p:sp>
      <p:pic>
        <p:nvPicPr>
          <p:cNvPr id="14" name="图片 13"/>
          <p:cNvPicPr/>
          <p:nvPr/>
        </p:nvPicPr>
        <p:blipFill>
          <a:blip r:embed="rId14">
            <a:grayscl/>
            <a:lum bright="18000" contrast="30000"/>
          </a:blip>
          <a:stretch>
            <a:fillRect/>
          </a:stretch>
        </p:blipFill>
        <p:spPr>
          <a:xfrm>
            <a:off x="1798320" y="2809240"/>
            <a:ext cx="1558800" cy="28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1860" y="2683510"/>
            <a:ext cx="1677670" cy="3124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2495" y="3038475"/>
            <a:ext cx="1677035" cy="32893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17">
            <a:grayscl/>
            <a:lum bright="12000" contrast="12000"/>
          </a:blip>
          <a:stretch>
            <a:fillRect/>
          </a:stretch>
        </p:blipFill>
        <p:spPr>
          <a:xfrm>
            <a:off x="1809750" y="3188335"/>
            <a:ext cx="1558800" cy="28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8">
            <a:grayscl/>
            <a:lum bright="12000" contrast="18000"/>
          </a:blip>
          <a:stretch>
            <a:fillRect/>
          </a:stretch>
        </p:blipFill>
        <p:spPr>
          <a:xfrm>
            <a:off x="1821815" y="3552190"/>
            <a:ext cx="1558800" cy="3413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92495" y="3409950"/>
            <a:ext cx="1677035" cy="334010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20">
            <a:grayscl/>
            <a:lum bright="6000" contrast="6000"/>
          </a:blip>
          <a:srcRect l="5214"/>
          <a:stretch>
            <a:fillRect/>
          </a:stretch>
        </p:blipFill>
        <p:spPr>
          <a:xfrm>
            <a:off x="1798955" y="3977005"/>
            <a:ext cx="1616075" cy="280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91860" y="3858260"/>
            <a:ext cx="1677670" cy="348615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9405" y="307340"/>
            <a:ext cx="1087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Fig 2</a:t>
            </a:r>
            <a:endParaRPr lang="en-US" altLang="zh-CN" b="1"/>
          </a:p>
        </p:txBody>
      </p:sp>
      <p:grpSp>
        <p:nvGrpSpPr>
          <p:cNvPr id="23" name="组合 22"/>
          <p:cNvGrpSpPr/>
          <p:nvPr/>
        </p:nvGrpSpPr>
        <p:grpSpPr>
          <a:xfrm>
            <a:off x="173990" y="2454275"/>
            <a:ext cx="5153660" cy="2154555"/>
            <a:chOff x="2215" y="1478"/>
            <a:chExt cx="8116" cy="3393"/>
          </a:xfrm>
        </p:grpSpPr>
        <p:grpSp>
          <p:nvGrpSpPr>
            <p:cNvPr id="19" name="组合 18"/>
            <p:cNvGrpSpPr/>
            <p:nvPr/>
          </p:nvGrpSpPr>
          <p:grpSpPr>
            <a:xfrm rot="0">
              <a:off x="5799" y="1638"/>
              <a:ext cx="4532" cy="3233"/>
              <a:chOff x="5612" y="1769"/>
              <a:chExt cx="4532" cy="3233"/>
            </a:xfrm>
          </p:grpSpPr>
          <p:sp>
            <p:nvSpPr>
              <p:cNvPr id="20" name="文本框 19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365" y="1769"/>
                <a:ext cx="131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H1975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36" name="直接连接符 35"/>
              <p:cNvCxnSpPr/>
              <p:nvPr>
                <p:custDataLst>
                  <p:tags r:id="rId2"/>
                </p:custDataLst>
              </p:nvPr>
            </p:nvCxnSpPr>
            <p:spPr>
              <a:xfrm flipV="1">
                <a:off x="5848" y="2477"/>
                <a:ext cx="2158" cy="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文本框 37"/>
              <p:cNvSpPr txBox="1"/>
              <p:nvPr/>
            </p:nvSpPr>
            <p:spPr>
              <a:xfrm>
                <a:off x="5612" y="2594"/>
                <a:ext cx="129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Vector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6806" y="2584"/>
                <a:ext cx="152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APOC3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8405" y="3339"/>
                <a:ext cx="152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APOC3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8405" y="4422"/>
                <a:ext cx="173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GAPDH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rot="0">
              <a:off x="2951" y="1643"/>
              <a:ext cx="2716" cy="1410"/>
              <a:chOff x="584" y="1774"/>
              <a:chExt cx="2716" cy="1410"/>
            </a:xfrm>
          </p:grpSpPr>
          <p:sp>
            <p:nvSpPr>
              <p:cNvPr id="8" name="文本框 7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29" y="1774"/>
                <a:ext cx="109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A549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84" y="2604"/>
                <a:ext cx="129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Vector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778" y="2594"/>
                <a:ext cx="152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APOC3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16" name="直接连接符 15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899" y="2471"/>
                <a:ext cx="2158" cy="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2215" y="1478"/>
              <a:ext cx="7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A</a:t>
              </a:r>
              <a:endParaRPr lang="en-US" alt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58130" y="1546225"/>
            <a:ext cx="6541135" cy="4015105"/>
            <a:chOff x="8661" y="2435"/>
            <a:chExt cx="10301" cy="6323"/>
          </a:xfrm>
        </p:grpSpPr>
        <p:grpSp>
          <p:nvGrpSpPr>
            <p:cNvPr id="104" name="组合 103"/>
            <p:cNvGrpSpPr/>
            <p:nvPr/>
          </p:nvGrpSpPr>
          <p:grpSpPr>
            <a:xfrm>
              <a:off x="8661" y="2600"/>
              <a:ext cx="4972" cy="6158"/>
              <a:chOff x="350" y="2524"/>
              <a:chExt cx="4972" cy="6158"/>
            </a:xfrm>
          </p:grpSpPr>
          <p:sp>
            <p:nvSpPr>
              <p:cNvPr id="61" name="文本框 60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51" y="6890"/>
                <a:ext cx="2226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Vimentin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11" name="文本框 10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24" y="3205"/>
                <a:ext cx="195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Vector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12" name="文本框 1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21" y="3886"/>
                <a:ext cx="195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APOC3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cxnSp>
            <p:nvCxnSpPr>
              <p:cNvPr id="57" name="直接连接符 56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2832" y="3213"/>
                <a:ext cx="2158" cy="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文本框 5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430" y="2524"/>
                <a:ext cx="1260" cy="63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A549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51" y="4680"/>
                <a:ext cx="2226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E-cadherin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algn="r">
                  <a:buClrTx/>
                  <a:buSzTx/>
                  <a:buFontTx/>
                </a:pP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37" name="文本框 3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50" y="5805"/>
                <a:ext cx="2228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N-cadherin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lvl="0" algn="r">
                  <a:buClrTx/>
                  <a:buSzTx/>
                  <a:buFontTx/>
                </a:pP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0" y="8063"/>
                <a:ext cx="2228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β-Actin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lvl="0" algn="r">
                  <a:buClrTx/>
                  <a:buSzTx/>
                  <a:buFontTx/>
                </a:pP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2720" y="3317"/>
                <a:ext cx="259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  +           -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3" name="文本框 92"/>
              <p:cNvSpPr txBox="1"/>
              <p:nvPr/>
            </p:nvSpPr>
            <p:spPr>
              <a:xfrm>
                <a:off x="2727" y="3837"/>
                <a:ext cx="259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   -          +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14062" y="2584"/>
              <a:ext cx="4900" cy="6152"/>
              <a:chOff x="5591" y="2551"/>
              <a:chExt cx="4900" cy="6152"/>
            </a:xfrm>
          </p:grpSpPr>
          <p:sp>
            <p:nvSpPr>
              <p:cNvPr id="24" name="文本框 2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8451" y="2551"/>
                <a:ext cx="1373" cy="5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H1975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pic>
            <p:nvPicPr>
              <p:cNvPr id="25" name="图片 24"/>
              <p:cNvPicPr/>
              <p:nvPr>
                <p:custDataLst>
                  <p:tags r:id="rId14"/>
                </p:custDataLst>
              </p:nvPr>
            </p:nvPicPr>
            <p:blipFill>
              <a:blip r:embed="rId15">
                <a:grayscl/>
                <a:lum bright="6000"/>
              </a:blip>
              <a:srcRect l="23092" t="28737" r="17199" b="17030"/>
              <a:stretch>
                <a:fillRect/>
              </a:stretch>
            </p:blipFill>
            <p:spPr>
              <a:xfrm rot="10800000">
                <a:off x="7889" y="4606"/>
                <a:ext cx="2602" cy="799"/>
              </a:xfrm>
              <a:prstGeom prst="rect">
                <a:avLst/>
              </a:prstGeom>
              <a:ln w="9525">
                <a:solidFill>
                  <a:schemeClr val="tx2"/>
                </a:solidFill>
              </a:ln>
            </p:spPr>
          </p:pic>
          <p:pic>
            <p:nvPicPr>
              <p:cNvPr id="27" name="图片 26"/>
              <p:cNvPicPr/>
              <p:nvPr>
                <p:custDataLst>
                  <p:tags r:id="rId16"/>
                </p:custDataLst>
              </p:nvPr>
            </p:nvPicPr>
            <p:blipFill>
              <a:blip r:embed="rId17">
                <a:grayscl/>
                <a:lum bright="6000"/>
              </a:blip>
              <a:srcRect t="15213" r="11389" b="13838"/>
              <a:stretch>
                <a:fillRect/>
              </a:stretch>
            </p:blipFill>
            <p:spPr>
              <a:xfrm>
                <a:off x="7889" y="6856"/>
                <a:ext cx="2602" cy="799"/>
              </a:xfrm>
              <a:prstGeom prst="rect">
                <a:avLst/>
              </a:prstGeom>
              <a:ln w="9525">
                <a:solidFill>
                  <a:schemeClr val="tx2"/>
                </a:solidFill>
              </a:ln>
            </p:spPr>
          </p:pic>
          <p:sp>
            <p:nvSpPr>
              <p:cNvPr id="87" name="文本框 86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592" y="6911"/>
                <a:ext cx="2149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Vimentin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88" name="文本框 8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592" y="4701"/>
                <a:ext cx="2149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E-cadherin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algn="r">
                  <a:buClrTx/>
                  <a:buSzTx/>
                  <a:buFontTx/>
                </a:pP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89" name="文本框 88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5591" y="5826"/>
                <a:ext cx="2151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N-cadherin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lvl="0" algn="r">
                  <a:buClrTx/>
                  <a:buSzTx/>
                  <a:buFontTx/>
                </a:pP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90" name="文本框 8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5591" y="8084"/>
                <a:ext cx="2151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β-Actin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lvl="0" algn="r">
                  <a:buClrTx/>
                  <a:buSzTx/>
                  <a:buFontTx/>
                </a:pP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94" name="文本框 93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853" y="3205"/>
                <a:ext cx="188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Vector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95" name="文本框 94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5851" y="3886"/>
                <a:ext cx="189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APOC3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96" name="文本框 95"/>
              <p:cNvSpPr txBox="1"/>
              <p:nvPr/>
            </p:nvSpPr>
            <p:spPr>
              <a:xfrm>
                <a:off x="7882" y="3317"/>
                <a:ext cx="259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  +           -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7889" y="3837"/>
                <a:ext cx="259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   -          +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98" name="直接连接符 97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8002" y="3219"/>
                <a:ext cx="2158" cy="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文本框 28"/>
            <p:cNvSpPr txBox="1"/>
            <p:nvPr/>
          </p:nvSpPr>
          <p:spPr>
            <a:xfrm>
              <a:off x="8662" y="2435"/>
              <a:ext cx="72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F</a:t>
              </a:r>
              <a:endParaRPr lang="en-US" altLang="zh-CN"/>
            </a:p>
          </p:txBody>
        </p:sp>
      </p:grpSp>
      <p:pic>
        <p:nvPicPr>
          <p:cNvPr id="43" name="图片 42"/>
          <p:cNvPicPr/>
          <p:nvPr/>
        </p:nvPicPr>
        <p:blipFill>
          <a:blip r:embed="rId25">
            <a:grayscl/>
            <a:lum bright="12000" contrast="6000"/>
          </a:blip>
          <a:stretch>
            <a:fillRect/>
          </a:stretch>
        </p:blipFill>
        <p:spPr>
          <a:xfrm>
            <a:off x="10219690" y="5039995"/>
            <a:ext cx="1652400" cy="50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图片 1"/>
          <p:cNvPicPr/>
          <p:nvPr/>
        </p:nvPicPr>
        <p:blipFill>
          <a:blip r:embed="rId26">
            <a:grayscl/>
            <a:lum bright="6000" contrast="6000"/>
          </a:blip>
          <a:stretch>
            <a:fillRect/>
          </a:stretch>
        </p:blipFill>
        <p:spPr>
          <a:xfrm>
            <a:off x="641350" y="3512820"/>
            <a:ext cx="1670685" cy="408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/>
          <p:nvPr/>
        </p:nvPicPr>
        <p:blipFill>
          <a:blip r:embed="rId27">
            <a:grayscl/>
            <a:lum bright="6000" contrast="6000"/>
          </a:blip>
          <a:stretch>
            <a:fillRect/>
          </a:stretch>
        </p:blipFill>
        <p:spPr>
          <a:xfrm>
            <a:off x="2503805" y="3512820"/>
            <a:ext cx="1670685" cy="408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图片 16"/>
          <p:cNvPicPr/>
          <p:nvPr/>
        </p:nvPicPr>
        <p:blipFill>
          <a:blip r:embed="rId28">
            <a:grayscl/>
            <a:lum bright="12000" contrast="6000"/>
          </a:blip>
          <a:stretch>
            <a:fillRect/>
          </a:stretch>
        </p:blipFill>
        <p:spPr>
          <a:xfrm>
            <a:off x="633730" y="4113530"/>
            <a:ext cx="1670400" cy="4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/>
          <p:cNvPicPr/>
          <p:nvPr/>
        </p:nvPicPr>
        <p:blipFill>
          <a:blip r:embed="rId29">
            <a:grayscl/>
            <a:lum bright="12000" contrast="6000"/>
          </a:blip>
          <a:stretch>
            <a:fillRect/>
          </a:stretch>
        </p:blipFill>
        <p:spPr>
          <a:xfrm>
            <a:off x="2503805" y="4113530"/>
            <a:ext cx="1670400" cy="4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图片 27"/>
          <p:cNvPicPr/>
          <p:nvPr/>
        </p:nvPicPr>
        <p:blipFill>
          <a:blip r:embed="rId30">
            <a:grayscl/>
            <a:lum bright="12000" contrast="6000"/>
          </a:blip>
          <a:stretch>
            <a:fillRect/>
          </a:stretch>
        </p:blipFill>
        <p:spPr>
          <a:xfrm>
            <a:off x="6840855" y="3662680"/>
            <a:ext cx="1670400" cy="4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图片 41"/>
          <p:cNvPicPr/>
          <p:nvPr/>
        </p:nvPicPr>
        <p:blipFill>
          <a:blip r:embed="rId31">
            <a:grayscl/>
            <a:lum bright="12000" contrast="6000"/>
          </a:blip>
          <a:stretch>
            <a:fillRect/>
          </a:stretch>
        </p:blipFill>
        <p:spPr>
          <a:xfrm>
            <a:off x="10228580" y="3662680"/>
            <a:ext cx="1670400" cy="40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/>
          <p:nvPr/>
        </p:nvPicPr>
        <p:blipFill>
          <a:blip r:embed="rId32">
            <a:grayscl/>
            <a:lum bright="12000" contrast="6000"/>
          </a:blip>
          <a:stretch>
            <a:fillRect/>
          </a:stretch>
        </p:blipFill>
        <p:spPr>
          <a:xfrm>
            <a:off x="6840220" y="3001645"/>
            <a:ext cx="1652400" cy="507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图片 4"/>
          <p:cNvPicPr/>
          <p:nvPr/>
        </p:nvPicPr>
        <p:blipFill>
          <a:blip r:embed="rId33">
            <a:grayscl/>
            <a:lum bright="18000" contrast="12000"/>
          </a:blip>
          <a:stretch>
            <a:fillRect/>
          </a:stretch>
        </p:blipFill>
        <p:spPr>
          <a:xfrm flipH="1">
            <a:off x="6844665" y="4322445"/>
            <a:ext cx="1652270" cy="4800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/>
          <p:cNvPicPr/>
          <p:nvPr/>
        </p:nvPicPr>
        <p:blipFill>
          <a:blip r:embed="rId34">
            <a:grayscl/>
            <a:lum bright="12000" contrast="6000"/>
          </a:blip>
          <a:stretch>
            <a:fillRect/>
          </a:stretch>
        </p:blipFill>
        <p:spPr>
          <a:xfrm>
            <a:off x="6844665" y="5039995"/>
            <a:ext cx="1652400" cy="50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2569210" y="1096645"/>
            <a:ext cx="8331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H1975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091055" y="1620520"/>
            <a:ext cx="8216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Vector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849245" y="1614170"/>
            <a:ext cx="96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APOC3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616960" y="2093595"/>
            <a:ext cx="96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APOC3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616960" y="2641600"/>
            <a:ext cx="11042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GAPDH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882650" y="1099820"/>
            <a:ext cx="6972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A549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2575" y="1626870"/>
            <a:ext cx="8216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Vector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40765" y="1620520"/>
            <a:ext cx="9664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APOC3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3"/>
            </p:custDataLst>
          </p:nvPr>
        </p:nvCxnSpPr>
        <p:spPr>
          <a:xfrm flipV="1">
            <a:off x="482600" y="1542415"/>
            <a:ext cx="1370330" cy="38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>
            <p:custDataLst>
              <p:tags r:id="rId4"/>
            </p:custDataLst>
          </p:nvPr>
        </p:nvSpPr>
        <p:spPr>
          <a:xfrm>
            <a:off x="4584065" y="3567430"/>
            <a:ext cx="1413510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Vimentin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4757420" y="1227455"/>
            <a:ext cx="1241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Vector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755515" y="1659890"/>
            <a:ext cx="12433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APOC3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57" name="直接连接符 56"/>
          <p:cNvCxnSpPr/>
          <p:nvPr>
            <p:custDataLst>
              <p:tags r:id="rId7"/>
            </p:custDataLst>
          </p:nvPr>
        </p:nvCxnSpPr>
        <p:spPr>
          <a:xfrm flipV="1">
            <a:off x="6159500" y="1232535"/>
            <a:ext cx="1370330" cy="38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>
            <p:custDataLst>
              <p:tags r:id="rId8"/>
            </p:custDataLst>
          </p:nvPr>
        </p:nvSpPr>
        <p:spPr>
          <a:xfrm>
            <a:off x="6539230" y="795020"/>
            <a:ext cx="800100" cy="405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A549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584065" y="2164080"/>
            <a:ext cx="1413510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E-cadherin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r">
              <a:buClrTx/>
              <a:buSzTx/>
              <a:buFontTx/>
            </a:pP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10"/>
            </p:custDataLst>
          </p:nvPr>
        </p:nvSpPr>
        <p:spPr>
          <a:xfrm>
            <a:off x="4583430" y="2878455"/>
            <a:ext cx="1414780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N-cadherin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r">
              <a:buClrTx/>
              <a:buSzTx/>
              <a:buFontTx/>
            </a:pP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4583430" y="4312285"/>
            <a:ext cx="1414780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β-Actin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r">
              <a:buClrTx/>
              <a:buSzTx/>
              <a:buFontTx/>
            </a:pP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6088380" y="1298575"/>
            <a:ext cx="16478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   +           -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092825" y="1628775"/>
            <a:ext cx="16478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    -          +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6" name="直接连接符 5"/>
          <p:cNvCxnSpPr/>
          <p:nvPr>
            <p:custDataLst>
              <p:tags r:id="rId12"/>
            </p:custDataLst>
          </p:nvPr>
        </p:nvCxnSpPr>
        <p:spPr>
          <a:xfrm flipV="1">
            <a:off x="2224405" y="1541145"/>
            <a:ext cx="1370330" cy="38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9805670" y="923925"/>
            <a:ext cx="871855" cy="356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H1975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7" name="文本框 86"/>
          <p:cNvSpPr txBox="1"/>
          <p:nvPr>
            <p:custDataLst>
              <p:tags r:id="rId14"/>
            </p:custDataLst>
          </p:nvPr>
        </p:nvSpPr>
        <p:spPr>
          <a:xfrm>
            <a:off x="7990205" y="3692525"/>
            <a:ext cx="1364615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Vimentin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8" name="文本框 87"/>
          <p:cNvSpPr txBox="1"/>
          <p:nvPr>
            <p:custDataLst>
              <p:tags r:id="rId15"/>
            </p:custDataLst>
          </p:nvPr>
        </p:nvSpPr>
        <p:spPr>
          <a:xfrm>
            <a:off x="7990205" y="2289175"/>
            <a:ext cx="1364615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E-cadherin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r">
              <a:buClrTx/>
              <a:buSzTx/>
              <a:buFontTx/>
            </a:pP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9" name="文本框 88"/>
          <p:cNvSpPr txBox="1"/>
          <p:nvPr>
            <p:custDataLst>
              <p:tags r:id="rId16"/>
            </p:custDataLst>
          </p:nvPr>
        </p:nvSpPr>
        <p:spPr>
          <a:xfrm>
            <a:off x="7989570" y="3003550"/>
            <a:ext cx="1365885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N-cadherin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r">
              <a:buClrTx/>
              <a:buSzTx/>
              <a:buFontTx/>
            </a:pP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0" name="文本框 89"/>
          <p:cNvSpPr txBox="1"/>
          <p:nvPr>
            <p:custDataLst>
              <p:tags r:id="rId17"/>
            </p:custDataLst>
          </p:nvPr>
        </p:nvSpPr>
        <p:spPr>
          <a:xfrm>
            <a:off x="7989570" y="4437380"/>
            <a:ext cx="1365885" cy="393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β-Actin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r">
              <a:buClrTx/>
              <a:buSzTx/>
              <a:buFontTx/>
            </a:pP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4" name="文本框 93"/>
          <p:cNvSpPr txBox="1"/>
          <p:nvPr>
            <p:custDataLst>
              <p:tags r:id="rId18"/>
            </p:custDataLst>
          </p:nvPr>
        </p:nvSpPr>
        <p:spPr>
          <a:xfrm>
            <a:off x="8155940" y="1339215"/>
            <a:ext cx="11988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Vector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5" name="文本框 94"/>
          <p:cNvSpPr txBox="1"/>
          <p:nvPr>
            <p:custDataLst>
              <p:tags r:id="rId19"/>
            </p:custDataLst>
          </p:nvPr>
        </p:nvSpPr>
        <p:spPr>
          <a:xfrm>
            <a:off x="8154670" y="1771650"/>
            <a:ext cx="1200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r">
              <a:buClrTx/>
              <a:buSzTx/>
              <a:buFontTx/>
            </a:pP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APOC3</a:t>
            </a:r>
            <a:endParaRPr lang="en-US" altLang="zh-CN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9432290" y="4342765"/>
            <a:ext cx="1618615" cy="4876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7825" y="2153920"/>
            <a:ext cx="1579245" cy="27368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2"/>
          <a:stretch>
            <a:fillRect/>
          </a:stretch>
        </p:blipFill>
        <p:spPr>
          <a:xfrm>
            <a:off x="2091055" y="2159635"/>
            <a:ext cx="1580400" cy="273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7825" y="2635250"/>
            <a:ext cx="3293110" cy="4057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98845" y="2845435"/>
            <a:ext cx="1464945" cy="4260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432290" y="2919730"/>
            <a:ext cx="1571625" cy="414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9431655" y="2294255"/>
            <a:ext cx="1572260" cy="38798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997575" y="2142490"/>
            <a:ext cx="1466850" cy="4400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flipH="1">
            <a:off x="5997575" y="3592830"/>
            <a:ext cx="1465580" cy="5137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flipH="1">
            <a:off x="9432290" y="3571875"/>
            <a:ext cx="1571625" cy="4889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flipH="1">
            <a:off x="5998845" y="4371975"/>
            <a:ext cx="1464945" cy="389255"/>
          </a:xfrm>
          <a:prstGeom prst="rect">
            <a:avLst/>
          </a:prstGeom>
        </p:spPr>
      </p:pic>
    </p:spTree>
    <p:custDataLst>
      <p:tags r:id="rId3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319405" y="307340"/>
            <a:ext cx="1087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Fig 3</a:t>
            </a:r>
            <a:endParaRPr lang="en-US" altLang="zh-CN" b="1"/>
          </a:p>
        </p:txBody>
      </p:sp>
      <p:grpSp>
        <p:nvGrpSpPr>
          <p:cNvPr id="27" name="组合 26"/>
          <p:cNvGrpSpPr/>
          <p:nvPr/>
        </p:nvGrpSpPr>
        <p:grpSpPr>
          <a:xfrm>
            <a:off x="417830" y="1774825"/>
            <a:ext cx="4451350" cy="2074545"/>
            <a:chOff x="658" y="1775"/>
            <a:chExt cx="7010" cy="3267"/>
          </a:xfrm>
        </p:grpSpPr>
        <p:grpSp>
          <p:nvGrpSpPr>
            <p:cNvPr id="16" name="组合 15"/>
            <p:cNvGrpSpPr/>
            <p:nvPr/>
          </p:nvGrpSpPr>
          <p:grpSpPr>
            <a:xfrm>
              <a:off x="1510" y="1775"/>
              <a:ext cx="6158" cy="3267"/>
              <a:chOff x="2248" y="1773"/>
              <a:chExt cx="6158" cy="3267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2248" y="1773"/>
                <a:ext cx="5146" cy="1453"/>
                <a:chOff x="2900" y="1324"/>
                <a:chExt cx="5146" cy="1453"/>
              </a:xfrm>
            </p:grpSpPr>
            <p:sp>
              <p:nvSpPr>
                <p:cNvPr id="4" name="文本框 3"/>
                <p:cNvSpPr txBox="1"/>
                <p:nvPr/>
              </p:nvSpPr>
              <p:spPr>
                <a:xfrm rot="19140000">
                  <a:off x="2900" y="2197"/>
                  <a:ext cx="1628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V</a:t>
                  </a:r>
                  <a:r>
                    <a:rPr lang="en-US" altLang="zh-CN"/>
                    <a:t>ector</a:t>
                  </a:r>
                  <a:endParaRPr lang="en-US" altLang="zh-CN"/>
                </a:p>
              </p:txBody>
            </p:sp>
            <p:sp>
              <p:nvSpPr>
                <p:cNvPr id="5" name="文本框 4"/>
                <p:cNvSpPr txBox="1"/>
                <p:nvPr/>
              </p:nvSpPr>
              <p:spPr>
                <a:xfrm rot="19140000">
                  <a:off x="3894" y="2197"/>
                  <a:ext cx="1628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APOC3</a:t>
                  </a:r>
                  <a:endParaRPr lang="en-US" altLang="zh-CN"/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 rot="19140000">
                  <a:off x="5329" y="2197"/>
                  <a:ext cx="1628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V</a:t>
                  </a:r>
                  <a:r>
                    <a:rPr lang="en-US" altLang="zh-CN"/>
                    <a:t>ector</a:t>
                  </a:r>
                  <a:endParaRPr lang="en-US" altLang="zh-CN"/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 rot="19140000">
                  <a:off x="6356" y="2197"/>
                  <a:ext cx="1628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APOC3</a:t>
                  </a:r>
                  <a:endParaRPr lang="en-US" altLang="zh-CN"/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3326" y="1904"/>
                  <a:ext cx="201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5963" y="1904"/>
                  <a:ext cx="201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sp>
              <p:nvSpPr>
                <p:cNvPr id="11" name="文本框 10"/>
                <p:cNvSpPr txBox="1"/>
                <p:nvPr/>
              </p:nvSpPr>
              <p:spPr>
                <a:xfrm>
                  <a:off x="3862" y="1324"/>
                  <a:ext cx="1242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A549</a:t>
                  </a:r>
                  <a:endParaRPr lang="en-US" altLang="zh-CN"/>
                </a:p>
              </p:txBody>
            </p:sp>
            <p:sp>
              <p:nvSpPr>
                <p:cNvPr id="12" name="文本框 11"/>
                <p:cNvSpPr txBox="1"/>
                <p:nvPr/>
              </p:nvSpPr>
              <p:spPr>
                <a:xfrm>
                  <a:off x="6365" y="1324"/>
                  <a:ext cx="1681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/>
                    <a:t>H1975</a:t>
                  </a:r>
                  <a:endParaRPr lang="en-US" altLang="zh-CN"/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6649" y="4460"/>
                <a:ext cx="175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GAPDH</a:t>
                </a:r>
                <a:endParaRPr lang="en-US" altLang="zh-CN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6649" y="3709"/>
                <a:ext cx="175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CPT1A</a:t>
                </a:r>
                <a:endParaRPr lang="en-US" altLang="zh-CN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658" y="1775"/>
              <a:ext cx="65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F</a:t>
              </a:r>
              <a:endParaRPr lang="en-US" alt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70015" y="1746885"/>
            <a:ext cx="4632960" cy="2150110"/>
            <a:chOff x="10392" y="2708"/>
            <a:chExt cx="7296" cy="3386"/>
          </a:xfrm>
        </p:grpSpPr>
        <p:grpSp>
          <p:nvGrpSpPr>
            <p:cNvPr id="19" name="组合 18"/>
            <p:cNvGrpSpPr/>
            <p:nvPr/>
          </p:nvGrpSpPr>
          <p:grpSpPr>
            <a:xfrm>
              <a:off x="11314" y="2824"/>
              <a:ext cx="6374" cy="3271"/>
              <a:chOff x="11347" y="6078"/>
              <a:chExt cx="6374" cy="3271"/>
            </a:xfrm>
          </p:grpSpPr>
          <p:pic>
            <p:nvPicPr>
              <p:cNvPr id="20" name="图片 19"/>
              <p:cNvPicPr/>
              <p:nvPr/>
            </p:nvPicPr>
            <p:blipFill>
              <a:blip r:embed="rId1">
                <a:grayscl/>
                <a:lum bright="6000" contrast="6000"/>
              </a:blip>
              <a:stretch>
                <a:fillRect/>
              </a:stretch>
            </p:blipFill>
            <p:spPr>
              <a:xfrm>
                <a:off x="11380" y="8708"/>
                <a:ext cx="4371" cy="64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21" name="图片 20"/>
              <p:cNvPicPr/>
              <p:nvPr/>
            </p:nvPicPr>
            <p:blipFill>
              <a:blip r:embed="rId2">
                <a:grayscl/>
                <a:lum bright="12000" contrast="6000"/>
              </a:blip>
              <a:stretch>
                <a:fillRect/>
              </a:stretch>
            </p:blipFill>
            <p:spPr>
              <a:xfrm>
                <a:off x="11380" y="7678"/>
                <a:ext cx="4371" cy="641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22" name="文本框 21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5848" y="8769"/>
                <a:ext cx="170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>
                    <a:latin typeface="Times New Roman" panose="02020603050405020304" charset="0"/>
                    <a:cs typeface="Times New Roman" panose="02020603050405020304" charset="0"/>
                  </a:rPr>
                  <a:t>GAPDH</a:t>
                </a:r>
                <a:endParaRPr lang="en-US" altLang="zh-CN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90" name="文本框 8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5848" y="7793"/>
                <a:ext cx="187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>
                    <a:latin typeface="Times New Roman" panose="02020603050405020304" charset="0"/>
                    <a:cs typeface="Times New Roman" panose="02020603050405020304" charset="0"/>
                  </a:rPr>
                  <a:t>CPT1A</a:t>
                </a:r>
                <a:endParaRPr lang="en-US" altLang="zh-CN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5848" y="6095"/>
                <a:ext cx="176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>
                    <a:latin typeface="Times New Roman" panose="02020603050405020304" charset="0"/>
                    <a:cs typeface="Times New Roman" panose="02020603050405020304" charset="0"/>
                  </a:rPr>
                  <a:t>V</a:t>
                </a:r>
                <a:r>
                  <a:rPr lang="en-US" altLang="zh-CN" b="1">
                    <a:latin typeface="Times New Roman" panose="02020603050405020304" charset="0"/>
                    <a:cs typeface="Times New Roman" panose="02020603050405020304" charset="0"/>
                  </a:rPr>
                  <a:t>ector</a:t>
                </a:r>
                <a:endParaRPr lang="en-US" altLang="zh-CN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5848" y="6817"/>
                <a:ext cx="175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b="1">
                    <a:latin typeface="Times New Roman" panose="02020603050405020304" charset="0"/>
                    <a:cs typeface="Times New Roman" panose="02020603050405020304" charset="0"/>
                  </a:rPr>
                  <a:t>APOC3</a:t>
                </a:r>
                <a:endParaRPr lang="en-US" altLang="zh-CN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347" y="6709"/>
                <a:ext cx="450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 -      +       -      +      -      +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445" y="6078"/>
                <a:ext cx="448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+      -      +       -      +      -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392" y="2708"/>
              <a:ext cx="58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K</a:t>
              </a:r>
              <a:endParaRPr lang="en-US" altLang="zh-CN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7275" y="5117465"/>
            <a:ext cx="2444750" cy="39941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9962515" y="5768340"/>
            <a:ext cx="1083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GAPDH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11"/>
            </p:custDataLst>
          </p:nvPr>
        </p:nvSpPr>
        <p:spPr>
          <a:xfrm>
            <a:off x="9962515" y="5148580"/>
            <a:ext cx="1189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CPT1A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2"/>
            </p:custDataLst>
          </p:nvPr>
        </p:nvSpPr>
        <p:spPr>
          <a:xfrm>
            <a:off x="9962515" y="4070350"/>
            <a:ext cx="1119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V</a:t>
            </a:r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ector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文本框 33"/>
          <p:cNvSpPr txBox="1"/>
          <p:nvPr>
            <p:custDataLst>
              <p:tags r:id="rId13"/>
            </p:custDataLst>
          </p:nvPr>
        </p:nvSpPr>
        <p:spPr>
          <a:xfrm>
            <a:off x="9962515" y="4528820"/>
            <a:ext cx="1112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APOC3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14"/>
            </p:custDataLst>
          </p:nvPr>
        </p:nvSpPr>
        <p:spPr>
          <a:xfrm>
            <a:off x="7104380" y="4460240"/>
            <a:ext cx="28581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 -      +       -      +      -      +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文本框 35"/>
          <p:cNvSpPr txBox="1"/>
          <p:nvPr>
            <p:custDataLst>
              <p:tags r:id="rId15"/>
            </p:custDataLst>
          </p:nvPr>
        </p:nvSpPr>
        <p:spPr>
          <a:xfrm>
            <a:off x="7166610" y="4059555"/>
            <a:ext cx="2844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+      -      +       -      +      -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8545" y="5728335"/>
            <a:ext cx="2443480" cy="40830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549140" y="5920105"/>
            <a:ext cx="111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GAPDH</a:t>
            </a:r>
            <a:endParaRPr lang="en-US" altLang="zh-CN"/>
          </a:p>
        </p:txBody>
      </p:sp>
      <p:sp>
        <p:nvSpPr>
          <p:cNvPr id="42" name="文本框 41"/>
          <p:cNvSpPr txBox="1"/>
          <p:nvPr/>
        </p:nvSpPr>
        <p:spPr>
          <a:xfrm>
            <a:off x="4549140" y="5284470"/>
            <a:ext cx="1115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CPT1A</a:t>
            </a:r>
            <a:endParaRPr lang="en-US" altLang="zh-CN"/>
          </a:p>
        </p:txBody>
      </p:sp>
      <p:sp>
        <p:nvSpPr>
          <p:cNvPr id="43" name="文本框 42"/>
          <p:cNvSpPr txBox="1"/>
          <p:nvPr/>
        </p:nvSpPr>
        <p:spPr>
          <a:xfrm rot="19140000">
            <a:off x="2231390" y="4559300"/>
            <a:ext cx="103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V</a:t>
            </a:r>
            <a:r>
              <a:rPr lang="en-US" altLang="zh-CN"/>
              <a:t>ector</a:t>
            </a:r>
            <a:endParaRPr lang="en-US" altLang="zh-CN"/>
          </a:p>
        </p:txBody>
      </p:sp>
      <p:sp>
        <p:nvSpPr>
          <p:cNvPr id="44" name="文本框 43"/>
          <p:cNvSpPr txBox="1"/>
          <p:nvPr/>
        </p:nvSpPr>
        <p:spPr>
          <a:xfrm rot="19140000">
            <a:off x="2595880" y="4559300"/>
            <a:ext cx="103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APOC3</a:t>
            </a:r>
            <a:endParaRPr lang="en-US" altLang="zh-CN"/>
          </a:p>
        </p:txBody>
      </p:sp>
      <p:sp>
        <p:nvSpPr>
          <p:cNvPr id="45" name="文本框 44"/>
          <p:cNvSpPr txBox="1"/>
          <p:nvPr/>
        </p:nvSpPr>
        <p:spPr>
          <a:xfrm rot="19140000">
            <a:off x="3068955" y="4559300"/>
            <a:ext cx="103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V</a:t>
            </a:r>
            <a:r>
              <a:rPr lang="en-US" altLang="zh-CN"/>
              <a:t>ector</a:t>
            </a:r>
            <a:endParaRPr lang="en-US" altLang="zh-CN"/>
          </a:p>
        </p:txBody>
      </p:sp>
      <p:sp>
        <p:nvSpPr>
          <p:cNvPr id="46" name="文本框 45"/>
          <p:cNvSpPr txBox="1"/>
          <p:nvPr/>
        </p:nvSpPr>
        <p:spPr>
          <a:xfrm rot="19140000">
            <a:off x="3517900" y="4559300"/>
            <a:ext cx="1033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APOC3</a:t>
            </a:r>
            <a:endParaRPr lang="en-US" altLang="zh-CN"/>
          </a:p>
        </p:txBody>
      </p:sp>
      <p:sp>
        <p:nvSpPr>
          <p:cNvPr id="48" name="文本框 47"/>
          <p:cNvSpPr txBox="1"/>
          <p:nvPr/>
        </p:nvSpPr>
        <p:spPr>
          <a:xfrm>
            <a:off x="2715260" y="4043045"/>
            <a:ext cx="788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A549</a:t>
            </a:r>
            <a:endParaRPr lang="en-US" altLang="zh-CN"/>
          </a:p>
        </p:txBody>
      </p:sp>
      <p:sp>
        <p:nvSpPr>
          <p:cNvPr id="49" name="文本框 48"/>
          <p:cNvSpPr txBox="1"/>
          <p:nvPr/>
        </p:nvSpPr>
        <p:spPr>
          <a:xfrm>
            <a:off x="3726815" y="3992245"/>
            <a:ext cx="1067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H1975</a:t>
            </a:r>
            <a:endParaRPr lang="en-US" altLang="zh-CN"/>
          </a:p>
        </p:txBody>
      </p:sp>
      <p:cxnSp>
        <p:nvCxnSpPr>
          <p:cNvPr id="50" name="直接连接符 49"/>
          <p:cNvCxnSpPr/>
          <p:nvPr/>
        </p:nvCxnSpPr>
        <p:spPr>
          <a:xfrm>
            <a:off x="2650490" y="4390390"/>
            <a:ext cx="8286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703320" y="4377690"/>
            <a:ext cx="7283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2" name="图片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7830" y="5033010"/>
            <a:ext cx="3943350" cy="69532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99005" y="5876925"/>
            <a:ext cx="2426970" cy="612140"/>
          </a:xfrm>
          <a:prstGeom prst="rect">
            <a:avLst/>
          </a:prstGeom>
        </p:spPr>
      </p:pic>
      <p:pic>
        <p:nvPicPr>
          <p:cNvPr id="55" name="图片 54"/>
          <p:cNvPicPr/>
          <p:nvPr/>
        </p:nvPicPr>
        <p:blipFill>
          <a:blip r:embed="rId19">
            <a:grayscl/>
            <a:lum bright="18000" contrast="6000"/>
          </a:blip>
          <a:stretch>
            <a:fillRect/>
          </a:stretch>
        </p:blipFill>
        <p:spPr>
          <a:xfrm>
            <a:off x="832485" y="3490595"/>
            <a:ext cx="1364400" cy="361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图片 55"/>
          <p:cNvPicPr/>
          <p:nvPr/>
        </p:nvPicPr>
        <p:blipFill>
          <a:blip r:embed="rId20">
            <a:grayscl/>
            <a:lum bright="18000" contrast="18000"/>
          </a:blip>
          <a:stretch>
            <a:fillRect/>
          </a:stretch>
        </p:blipFill>
        <p:spPr>
          <a:xfrm>
            <a:off x="2400935" y="3481070"/>
            <a:ext cx="1364400" cy="361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图片 56"/>
          <p:cNvPicPr/>
          <p:nvPr/>
        </p:nvPicPr>
        <p:blipFill>
          <a:blip r:embed="rId21">
            <a:grayscl/>
            <a:lum bright="12000" contrast="6000"/>
          </a:blip>
          <a:stretch>
            <a:fillRect/>
          </a:stretch>
        </p:blipFill>
        <p:spPr>
          <a:xfrm>
            <a:off x="834390" y="3008630"/>
            <a:ext cx="1364400" cy="36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图片 57"/>
          <p:cNvPicPr/>
          <p:nvPr/>
        </p:nvPicPr>
        <p:blipFill>
          <a:blip r:embed="rId22">
            <a:grayscl/>
            <a:lum bright="12000" contrast="6000"/>
          </a:blip>
          <a:stretch>
            <a:fillRect/>
          </a:stretch>
        </p:blipFill>
        <p:spPr>
          <a:xfrm>
            <a:off x="2400935" y="3008630"/>
            <a:ext cx="1364400" cy="36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19405" y="307340"/>
            <a:ext cx="1087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Fig 4</a:t>
            </a:r>
            <a:endParaRPr lang="en-US" altLang="zh-CN" b="1"/>
          </a:p>
        </p:txBody>
      </p:sp>
      <p:grpSp>
        <p:nvGrpSpPr>
          <p:cNvPr id="15" name="组合 14"/>
          <p:cNvGrpSpPr/>
          <p:nvPr/>
        </p:nvGrpSpPr>
        <p:grpSpPr>
          <a:xfrm>
            <a:off x="26670" y="845820"/>
            <a:ext cx="2903220" cy="2406650"/>
            <a:chOff x="884" y="2347"/>
            <a:chExt cx="4572" cy="3790"/>
          </a:xfrm>
        </p:grpSpPr>
        <p:grpSp>
          <p:nvGrpSpPr>
            <p:cNvPr id="42" name="组合 41"/>
            <p:cNvGrpSpPr/>
            <p:nvPr/>
          </p:nvGrpSpPr>
          <p:grpSpPr>
            <a:xfrm>
              <a:off x="1495" y="2347"/>
              <a:ext cx="3961" cy="3790"/>
              <a:chOff x="1580" y="1900"/>
              <a:chExt cx="3961" cy="3790"/>
            </a:xfrm>
          </p:grpSpPr>
          <p:pic>
            <p:nvPicPr>
              <p:cNvPr id="32" name="图片 31"/>
              <p:cNvPicPr/>
              <p:nvPr>
                <p:custDataLst>
                  <p:tags r:id="rId1"/>
                </p:custDataLst>
              </p:nvPr>
            </p:nvPicPr>
            <p:blipFill>
              <a:blip r:embed="rId2">
                <a:grayscl/>
                <a:lum bright="18000" contrast="12000"/>
              </a:blip>
              <a:srcRect l="2543" t="-1815" r="54946" b="7290"/>
              <a:stretch>
                <a:fillRect/>
              </a:stretch>
            </p:blipFill>
            <p:spPr>
              <a:xfrm>
                <a:off x="1674" y="4116"/>
                <a:ext cx="1911" cy="44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8" name="图片 7"/>
              <p:cNvPicPr/>
              <p:nvPr>
                <p:custDataLst>
                  <p:tags r:id="rId3"/>
                </p:custDataLst>
              </p:nvPr>
            </p:nvPicPr>
            <p:blipFill>
              <a:blip r:embed="rId4">
                <a:grayscl/>
                <a:lum bright="18000" contrast="6000"/>
              </a:blip>
              <a:stretch>
                <a:fillRect/>
              </a:stretch>
            </p:blipFill>
            <p:spPr>
              <a:xfrm>
                <a:off x="1674" y="3559"/>
                <a:ext cx="1911" cy="44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10" name="图片 9"/>
              <p:cNvPicPr/>
              <p:nvPr>
                <p:custDataLst>
                  <p:tags r:id="rId5"/>
                </p:custDataLst>
              </p:nvPr>
            </p:nvPicPr>
            <p:blipFill>
              <a:blip r:embed="rId6">
                <a:grayscl/>
                <a:lum bright="18000" contrast="6000"/>
              </a:blip>
              <a:stretch>
                <a:fillRect/>
              </a:stretch>
            </p:blipFill>
            <p:spPr>
              <a:xfrm>
                <a:off x="1674" y="4679"/>
                <a:ext cx="1911" cy="44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99" name="文本框 98"/>
              <p:cNvSpPr txBox="1"/>
              <p:nvPr/>
            </p:nvSpPr>
            <p:spPr>
              <a:xfrm>
                <a:off x="2121" y="1900"/>
                <a:ext cx="1134" cy="6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1600">
                    <a:latin typeface="+mj-lt"/>
                    <a:cs typeface="+mj-lt"/>
                  </a:rPr>
                  <a:t>A549</a:t>
                </a:r>
                <a:endParaRPr lang="en-US" altLang="zh-CN" sz="1600">
                  <a:latin typeface="+mj-lt"/>
                  <a:cs typeface="+mj-lt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580" y="2422"/>
                <a:ext cx="1164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Vector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2545" y="2422"/>
                <a:ext cx="1275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APOC3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85" name="文本框 8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3668" y="2911"/>
                <a:ext cx="187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p-PKA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86" name="文本框 85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668" y="3511"/>
                <a:ext cx="187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PKA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87" name="文本框 8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668" y="4092"/>
                <a:ext cx="187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p-CREB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88" name="文本框 87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3668" y="4684"/>
                <a:ext cx="187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CREB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93" name="文本框 92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3668" y="5190"/>
                <a:ext cx="1702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GAPDH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pic>
            <p:nvPicPr>
              <p:cNvPr id="4" name="图片 3"/>
              <p:cNvPicPr/>
              <p:nvPr/>
            </p:nvPicPr>
            <p:blipFill>
              <a:blip r:embed="rId12">
                <a:grayscl/>
                <a:lum bright="12000" contrast="6000"/>
              </a:blip>
              <a:srcRect l="3816" r="7306"/>
              <a:stretch>
                <a:fillRect/>
              </a:stretch>
            </p:blipFill>
            <p:spPr>
              <a:xfrm>
                <a:off x="1673" y="5248"/>
                <a:ext cx="1910" cy="44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cxnSp>
            <p:nvCxnSpPr>
              <p:cNvPr id="26" name="直接连接符 25"/>
              <p:cNvCxnSpPr/>
              <p:nvPr/>
            </p:nvCxnSpPr>
            <p:spPr>
              <a:xfrm>
                <a:off x="1749" y="2411"/>
                <a:ext cx="1789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11" name="文本框 10"/>
            <p:cNvSpPr txBox="1"/>
            <p:nvPr/>
          </p:nvSpPr>
          <p:spPr>
            <a:xfrm>
              <a:off x="884" y="2372"/>
              <a:ext cx="7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E</a:t>
              </a:r>
              <a:endParaRPr lang="en-US" alt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50" y="3663950"/>
            <a:ext cx="2820035" cy="2406650"/>
            <a:chOff x="4760" y="2372"/>
            <a:chExt cx="4441" cy="3790"/>
          </a:xfrm>
        </p:grpSpPr>
        <p:grpSp>
          <p:nvGrpSpPr>
            <p:cNvPr id="41" name="组合 40"/>
            <p:cNvGrpSpPr/>
            <p:nvPr/>
          </p:nvGrpSpPr>
          <p:grpSpPr>
            <a:xfrm>
              <a:off x="5240" y="2372"/>
              <a:ext cx="3961" cy="3790"/>
              <a:chOff x="6645" y="1900"/>
              <a:chExt cx="3961" cy="3790"/>
            </a:xfrm>
          </p:grpSpPr>
          <p:pic>
            <p:nvPicPr>
              <p:cNvPr id="61" name="图片 60"/>
              <p:cNvPicPr/>
              <p:nvPr>
                <p:custDataLst>
                  <p:tags r:id="rId13"/>
                </p:custDataLst>
              </p:nvPr>
            </p:nvPicPr>
            <p:blipFill>
              <a:blip r:embed="rId2">
                <a:grayscl/>
                <a:lum bright="18000" contrast="12000"/>
              </a:blip>
              <a:srcRect l="43460" t="8956" r="15775" b="10074"/>
              <a:stretch>
                <a:fillRect/>
              </a:stretch>
            </p:blipFill>
            <p:spPr>
              <a:xfrm>
                <a:off x="6775" y="4116"/>
                <a:ext cx="1911" cy="44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5" name="图片 4"/>
              <p:cNvPicPr/>
              <p:nvPr>
                <p:custDataLst>
                  <p:tags r:id="rId14"/>
                </p:custDataLst>
              </p:nvPr>
            </p:nvPicPr>
            <p:blipFill>
              <a:blip r:embed="rId15">
                <a:grayscl/>
                <a:lum bright="12000" contrast="6000"/>
              </a:blip>
              <a:stretch>
                <a:fillRect/>
              </a:stretch>
            </p:blipFill>
            <p:spPr>
              <a:xfrm>
                <a:off x="6775" y="3539"/>
                <a:ext cx="1911" cy="44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6" name="图片 5"/>
              <p:cNvPicPr/>
              <p:nvPr>
                <p:custDataLst>
                  <p:tags r:id="rId16"/>
                </p:custDataLst>
              </p:nvPr>
            </p:nvPicPr>
            <p:blipFill>
              <a:blip r:embed="rId17">
                <a:grayscl/>
                <a:lum bright="12000" contrast="12000"/>
              </a:blip>
              <a:stretch>
                <a:fillRect/>
              </a:stretch>
            </p:blipFill>
            <p:spPr>
              <a:xfrm>
                <a:off x="6775" y="4668"/>
                <a:ext cx="1911" cy="442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7122" y="1900"/>
                <a:ext cx="1286" cy="6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1600">
                    <a:latin typeface="+mj-lt"/>
                    <a:cs typeface="+mj-lt"/>
                  </a:rPr>
                  <a:t>H1975</a:t>
                </a:r>
                <a:endParaRPr lang="en-US" altLang="zh-CN" sz="1600">
                  <a:latin typeface="+mj-lt"/>
                  <a:cs typeface="+mj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645" y="2439"/>
                <a:ext cx="1164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Vector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610" y="2439"/>
                <a:ext cx="1275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APOC3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19" name="文本框 18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8733" y="2928"/>
                <a:ext cx="187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p-PKA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8733" y="3528"/>
                <a:ext cx="187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PKA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8733" y="4109"/>
                <a:ext cx="187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p-CREB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8733" y="4701"/>
                <a:ext cx="187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CREB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8733" y="5207"/>
                <a:ext cx="1702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+mj-lt"/>
                    <a:cs typeface="+mj-lt"/>
                  </a:rPr>
                  <a:t>GAPDH</a:t>
                </a:r>
                <a:endParaRPr lang="en-US" altLang="zh-CN" sz="1400">
                  <a:latin typeface="+mj-lt"/>
                  <a:cs typeface="+mj-lt"/>
                </a:endParaRPr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6855" y="2411"/>
                <a:ext cx="1789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12" name="文本框 11"/>
            <p:cNvSpPr txBox="1"/>
            <p:nvPr/>
          </p:nvSpPr>
          <p:spPr>
            <a:xfrm>
              <a:off x="4760" y="2372"/>
              <a:ext cx="57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F</a:t>
              </a:r>
              <a:endParaRPr lang="en-US" altLang="zh-CN"/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5479415" y="999490"/>
            <a:ext cx="2914650" cy="4942840"/>
            <a:chOff x="11050" y="687"/>
            <a:chExt cx="4590" cy="7784"/>
          </a:xfrm>
        </p:grpSpPr>
        <p:sp>
          <p:nvSpPr>
            <p:cNvPr id="113" name="文本框 112"/>
            <p:cNvSpPr txBox="1"/>
            <p:nvPr/>
          </p:nvSpPr>
          <p:spPr>
            <a:xfrm>
              <a:off x="13862" y="1342"/>
              <a:ext cx="173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NC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13862" y="1837"/>
              <a:ext cx="173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si-1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3862" y="2349"/>
              <a:ext cx="173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si-2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3862" y="2827"/>
              <a:ext cx="1733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SQ22536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文本框 117"/>
            <p:cNvSpPr txBox="1"/>
            <p:nvPr>
              <p:custDataLst>
                <p:tags r:id="rId23"/>
              </p:custDataLst>
            </p:nvPr>
          </p:nvSpPr>
          <p:spPr>
            <a:xfrm>
              <a:off x="12484" y="687"/>
              <a:ext cx="120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PC-9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1234" y="1333"/>
              <a:ext cx="3176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   +         -          -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11271" y="1832"/>
              <a:ext cx="317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   -         +          -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1271" y="2344"/>
              <a:ext cx="317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   -         -          +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11141" y="2785"/>
              <a:ext cx="317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    +         +         +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>
            <a:xfrm>
              <a:off x="11050" y="1170"/>
              <a:ext cx="3857" cy="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pic>
          <p:nvPicPr>
            <p:cNvPr id="126" name="图片 125"/>
            <p:cNvPicPr/>
            <p:nvPr>
              <p:custDataLst>
                <p:tags r:id="rId24"/>
              </p:custDataLst>
            </p:nvPr>
          </p:nvPicPr>
          <p:blipFill>
            <a:blip r:embed="rId25">
              <a:grayscl/>
              <a:lum bright="6000"/>
            </a:blip>
            <a:srcRect r="27954"/>
            <a:stretch>
              <a:fillRect/>
            </a:stretch>
          </p:blipFill>
          <p:spPr>
            <a:xfrm>
              <a:off x="11141" y="7361"/>
              <a:ext cx="2721" cy="49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8" name="图片 127"/>
            <p:cNvPicPr/>
            <p:nvPr>
              <p:custDataLst>
                <p:tags r:id="rId26"/>
              </p:custDataLst>
            </p:nvPr>
          </p:nvPicPr>
          <p:blipFill>
            <a:blip r:embed="rId27">
              <a:grayscl/>
              <a:lum bright="6000"/>
            </a:blip>
            <a:stretch>
              <a:fillRect/>
            </a:stretch>
          </p:blipFill>
          <p:spPr>
            <a:xfrm rot="10800000">
              <a:off x="11141" y="3364"/>
              <a:ext cx="2721" cy="49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9" name="图片 128"/>
            <p:cNvPicPr/>
            <p:nvPr/>
          </p:nvPicPr>
          <p:blipFill>
            <a:blip r:embed="rId28">
              <a:grayscl/>
              <a:lum bright="12000" contrast="-6000"/>
            </a:blip>
            <a:stretch>
              <a:fillRect/>
            </a:stretch>
          </p:blipFill>
          <p:spPr>
            <a:xfrm rot="10800000">
              <a:off x="11141" y="4708"/>
              <a:ext cx="2721" cy="49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3" name="文本框 142"/>
            <p:cNvSpPr txBox="1"/>
            <p:nvPr>
              <p:custDataLst>
                <p:tags r:id="rId29"/>
              </p:custDataLst>
            </p:nvPr>
          </p:nvSpPr>
          <p:spPr>
            <a:xfrm>
              <a:off x="13929" y="3381"/>
              <a:ext cx="163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p-PKA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文本框 143"/>
            <p:cNvSpPr txBox="1"/>
            <p:nvPr>
              <p:custDataLst>
                <p:tags r:id="rId30"/>
              </p:custDataLst>
            </p:nvPr>
          </p:nvSpPr>
          <p:spPr>
            <a:xfrm>
              <a:off x="13930" y="4708"/>
              <a:ext cx="171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p-CREB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文本框 144"/>
            <p:cNvSpPr txBox="1"/>
            <p:nvPr>
              <p:custDataLst>
                <p:tags r:id="rId31"/>
              </p:custDataLst>
            </p:nvPr>
          </p:nvSpPr>
          <p:spPr>
            <a:xfrm>
              <a:off x="13930" y="7361"/>
              <a:ext cx="163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PGC-1α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文本框 145"/>
            <p:cNvSpPr txBox="1"/>
            <p:nvPr>
              <p:custDataLst>
                <p:tags r:id="rId32"/>
              </p:custDataLst>
            </p:nvPr>
          </p:nvSpPr>
          <p:spPr>
            <a:xfrm>
              <a:off x="13885" y="7988"/>
              <a:ext cx="171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GAPDH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13930" y="4021"/>
              <a:ext cx="137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PKA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文本框 147"/>
            <p:cNvSpPr txBox="1"/>
            <p:nvPr/>
          </p:nvSpPr>
          <p:spPr>
            <a:xfrm>
              <a:off x="13930" y="5388"/>
              <a:ext cx="137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CREB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13931" y="5948"/>
              <a:ext cx="137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p-HSL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13930" y="6689"/>
              <a:ext cx="1375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latin typeface="Arial" panose="020B0604020202020204" pitchFamily="34" charset="0"/>
                  <a:cs typeface="Arial" panose="020B0604020202020204" pitchFamily="34" charset="0"/>
                </a:rPr>
                <a:t>HSL</a:t>
              </a:r>
              <a:endParaRPr lang="en-US" altLang="zh-CN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2543175" y="1049655"/>
            <a:ext cx="3068320" cy="5028565"/>
            <a:chOff x="4936" y="1199"/>
            <a:chExt cx="4832" cy="7919"/>
          </a:xfrm>
        </p:grpSpPr>
        <p:grpSp>
          <p:nvGrpSpPr>
            <p:cNvPr id="152" name="组合 151"/>
            <p:cNvGrpSpPr/>
            <p:nvPr/>
          </p:nvGrpSpPr>
          <p:grpSpPr>
            <a:xfrm>
              <a:off x="5136" y="1815"/>
              <a:ext cx="4632" cy="7303"/>
              <a:chOff x="5144" y="1206"/>
              <a:chExt cx="4632" cy="7303"/>
            </a:xfrm>
          </p:grpSpPr>
          <p:sp>
            <p:nvSpPr>
              <p:cNvPr id="79" name="文本框 78"/>
              <p:cNvSpPr txBox="1"/>
              <p:nvPr/>
            </p:nvSpPr>
            <p:spPr>
              <a:xfrm>
                <a:off x="8021" y="2880"/>
                <a:ext cx="1549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Forskolin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8036" y="1917"/>
                <a:ext cx="120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8047" y="2380"/>
                <a:ext cx="139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APOC3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2" name="组合 141"/>
              <p:cNvGrpSpPr/>
              <p:nvPr/>
            </p:nvGrpSpPr>
            <p:grpSpPr>
              <a:xfrm>
                <a:off x="5144" y="1206"/>
                <a:ext cx="4632" cy="7303"/>
                <a:chOff x="5144" y="1206"/>
                <a:chExt cx="4632" cy="7303"/>
              </a:xfrm>
            </p:grpSpPr>
            <p:sp>
              <p:nvSpPr>
                <p:cNvPr id="84" name="文本框 83"/>
                <p:cNvSpPr txBox="1"/>
                <p:nvPr/>
              </p:nvSpPr>
              <p:spPr>
                <a:xfrm>
                  <a:off x="6760" y="1206"/>
                  <a:ext cx="1189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A549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文本框 88"/>
                <p:cNvSpPr txBox="1"/>
                <p:nvPr/>
              </p:nvSpPr>
              <p:spPr>
                <a:xfrm>
                  <a:off x="5144" y="2785"/>
                  <a:ext cx="3336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   -        -       +      +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文本框 89"/>
                <p:cNvSpPr txBox="1"/>
                <p:nvPr/>
              </p:nvSpPr>
              <p:spPr>
                <a:xfrm>
                  <a:off x="5146" y="2289"/>
                  <a:ext cx="3336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   -       +       +       -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文本框 90"/>
                <p:cNvSpPr txBox="1"/>
                <p:nvPr/>
              </p:nvSpPr>
              <p:spPr>
                <a:xfrm>
                  <a:off x="5253" y="1816"/>
                  <a:ext cx="2902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  +       -        -      +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2" name="直接连接符 91"/>
                <p:cNvCxnSpPr/>
                <p:nvPr/>
              </p:nvCxnSpPr>
              <p:spPr>
                <a:xfrm>
                  <a:off x="5253" y="1807"/>
                  <a:ext cx="3986" cy="1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sp>
              <p:nvSpPr>
                <p:cNvPr id="98" name="文本框 97"/>
                <p:cNvSpPr txBox="1"/>
                <p:nvPr>
                  <p:custDataLst>
                    <p:tags r:id="rId33"/>
                  </p:custDataLst>
                </p:nvPr>
              </p:nvSpPr>
              <p:spPr>
                <a:xfrm>
                  <a:off x="8065" y="3486"/>
                  <a:ext cx="1630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p-PKA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文本框 99"/>
                <p:cNvSpPr txBox="1"/>
                <p:nvPr>
                  <p:custDataLst>
                    <p:tags r:id="rId34"/>
                  </p:custDataLst>
                </p:nvPr>
              </p:nvSpPr>
              <p:spPr>
                <a:xfrm>
                  <a:off x="8066" y="4796"/>
                  <a:ext cx="1710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p-CREB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文本框 100"/>
                <p:cNvSpPr txBox="1"/>
                <p:nvPr>
                  <p:custDataLst>
                    <p:tags r:id="rId35"/>
                  </p:custDataLst>
                </p:nvPr>
              </p:nvSpPr>
              <p:spPr>
                <a:xfrm>
                  <a:off x="8066" y="7295"/>
                  <a:ext cx="1630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PGC-1α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02" name="图片 101"/>
                <p:cNvPicPr/>
                <p:nvPr>
                  <p:custDataLst>
                    <p:tags r:id="rId36"/>
                  </p:custDataLst>
                </p:nvPr>
              </p:nvPicPr>
              <p:blipFill>
                <a:blip r:embed="rId37">
                  <a:grayscl/>
                  <a:lum bright="18000" contrast="12000"/>
                </a:blip>
                <a:srcRect l="5218" t="1621" b="-1621"/>
                <a:stretch>
                  <a:fillRect/>
                </a:stretch>
              </p:blipFill>
              <p:spPr>
                <a:xfrm>
                  <a:off x="5208" y="8016"/>
                  <a:ext cx="2721" cy="493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103" name="文本框 102"/>
                <p:cNvSpPr txBox="1"/>
                <p:nvPr>
                  <p:custDataLst>
                    <p:tags r:id="rId38"/>
                  </p:custDataLst>
                </p:nvPr>
              </p:nvSpPr>
              <p:spPr>
                <a:xfrm>
                  <a:off x="7985" y="8002"/>
                  <a:ext cx="1711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GAPDH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04" name="图片 103"/>
                <p:cNvPicPr/>
                <p:nvPr/>
              </p:nvPicPr>
              <p:blipFill>
                <a:blip r:embed="rId39">
                  <a:grayscl/>
                  <a:lum bright="18000" contrast="6000"/>
                </a:blip>
                <a:stretch>
                  <a:fillRect/>
                </a:stretch>
              </p:blipFill>
              <p:spPr>
                <a:xfrm>
                  <a:off x="5208" y="4044"/>
                  <a:ext cx="2721" cy="493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106" name="文本框 105"/>
                <p:cNvSpPr txBox="1"/>
                <p:nvPr/>
              </p:nvSpPr>
              <p:spPr>
                <a:xfrm>
                  <a:off x="8066" y="4123"/>
                  <a:ext cx="1375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PKA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文本框 106"/>
                <p:cNvSpPr txBox="1"/>
                <p:nvPr/>
              </p:nvSpPr>
              <p:spPr>
                <a:xfrm>
                  <a:off x="8066" y="5433"/>
                  <a:ext cx="1375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l"/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CREB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文本框 107"/>
                <p:cNvSpPr txBox="1"/>
                <p:nvPr/>
              </p:nvSpPr>
              <p:spPr>
                <a:xfrm>
                  <a:off x="8067" y="5992"/>
                  <a:ext cx="1375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p-HSL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09" name="图片 108"/>
                <p:cNvPicPr/>
                <p:nvPr/>
              </p:nvPicPr>
              <p:blipFill>
                <a:blip r:embed="rId40">
                  <a:grayscl/>
                  <a:lum bright="6000" contrast="12000"/>
                </a:blip>
                <a:srcRect r="7497" b="7505"/>
                <a:stretch>
                  <a:fillRect/>
                </a:stretch>
              </p:blipFill>
              <p:spPr>
                <a:xfrm>
                  <a:off x="5195" y="5994"/>
                  <a:ext cx="2733" cy="45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111" name="文本框 110"/>
                <p:cNvSpPr txBox="1"/>
                <p:nvPr/>
              </p:nvSpPr>
              <p:spPr>
                <a:xfrm>
                  <a:off x="8066" y="6673"/>
                  <a:ext cx="1375" cy="4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400">
                      <a:latin typeface="Arial" panose="020B0604020202020204" pitchFamily="34" charset="0"/>
                      <a:cs typeface="Arial" panose="020B0604020202020204" pitchFamily="34" charset="0"/>
                    </a:rPr>
                    <a:t>HSL</a:t>
                  </a:r>
                  <a:endParaRPr lang="en-US" altLang="zh-CN" sz="1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53" name="文本框 152"/>
            <p:cNvSpPr txBox="1"/>
            <p:nvPr/>
          </p:nvSpPr>
          <p:spPr>
            <a:xfrm>
              <a:off x="4936" y="1199"/>
              <a:ext cx="71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G</a:t>
              </a:r>
              <a:endParaRPr lang="en-US" altLang="zh-CN"/>
            </a:p>
          </p:txBody>
        </p:sp>
      </p:grpSp>
      <p:sp>
        <p:nvSpPr>
          <p:cNvPr id="154" name="文本框 153"/>
          <p:cNvSpPr txBox="1"/>
          <p:nvPr/>
        </p:nvSpPr>
        <p:spPr>
          <a:xfrm>
            <a:off x="5915660" y="567055"/>
            <a:ext cx="537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H</a:t>
            </a:r>
            <a:endParaRPr lang="en-US" altLang="zh-CN"/>
          </a:p>
        </p:txBody>
      </p:sp>
      <p:grpSp>
        <p:nvGrpSpPr>
          <p:cNvPr id="175" name="组合 174"/>
          <p:cNvGrpSpPr/>
          <p:nvPr/>
        </p:nvGrpSpPr>
        <p:grpSpPr>
          <a:xfrm>
            <a:off x="8624570" y="2419350"/>
            <a:ext cx="3321050" cy="3547110"/>
            <a:chOff x="13582" y="3810"/>
            <a:chExt cx="5230" cy="5586"/>
          </a:xfrm>
        </p:grpSpPr>
        <p:grpSp>
          <p:nvGrpSpPr>
            <p:cNvPr id="173" name="组合 172"/>
            <p:cNvGrpSpPr/>
            <p:nvPr/>
          </p:nvGrpSpPr>
          <p:grpSpPr>
            <a:xfrm>
              <a:off x="13582" y="4591"/>
              <a:ext cx="5230" cy="4805"/>
              <a:chOff x="13175" y="4553"/>
              <a:chExt cx="5230" cy="4805"/>
            </a:xfrm>
          </p:grpSpPr>
          <p:sp>
            <p:nvSpPr>
              <p:cNvPr id="156" name="文本框 155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16632" y="8860"/>
                <a:ext cx="1706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GAPDH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7" name="图片 156"/>
              <p:cNvPicPr/>
              <p:nvPr>
                <p:custDataLst>
                  <p:tags r:id="rId42"/>
                </p:custDataLst>
              </p:nvPr>
            </p:nvPicPr>
            <p:blipFill>
              <a:blip r:embed="rId43">
                <a:lum bright="6000" contrast="6000"/>
              </a:blip>
              <a:srcRect l="46" t="14933" r="1031" b="13600"/>
              <a:stretch>
                <a:fillRect/>
              </a:stretch>
            </p:blipFill>
            <p:spPr>
              <a:xfrm>
                <a:off x="13219" y="8865"/>
                <a:ext cx="3402" cy="49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158" name="图片 157"/>
              <p:cNvPicPr/>
              <p:nvPr>
                <p:custDataLst>
                  <p:tags r:id="rId44"/>
                </p:custDataLst>
              </p:nvPr>
            </p:nvPicPr>
            <p:blipFill>
              <a:blip r:embed="rId45">
                <a:grayscl/>
                <a:lum bright="12000" contrast="18000"/>
              </a:blip>
              <a:stretch>
                <a:fillRect/>
              </a:stretch>
            </p:blipFill>
            <p:spPr>
              <a:xfrm>
                <a:off x="13218" y="6264"/>
                <a:ext cx="3402" cy="49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59" name="文本框 158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16632" y="6281"/>
                <a:ext cx="1385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p-PKA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0" name="图片 159"/>
              <p:cNvPicPr/>
              <p:nvPr>
                <p:custDataLst>
                  <p:tags r:id="rId47"/>
                </p:custDataLst>
              </p:nvPr>
            </p:nvPicPr>
            <p:blipFill>
              <a:blip r:embed="rId48">
                <a:grayscl/>
                <a:lum bright="6000" contrast="6000"/>
              </a:blip>
              <a:stretch>
                <a:fillRect/>
              </a:stretch>
            </p:blipFill>
            <p:spPr>
              <a:xfrm>
                <a:off x="13230" y="7576"/>
                <a:ext cx="3402" cy="49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61" name="文本框 160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16666" y="7586"/>
                <a:ext cx="1672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p-CREB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2" name="图片 161"/>
              <p:cNvPicPr/>
              <p:nvPr>
                <p:custDataLst>
                  <p:tags r:id="rId50"/>
                </p:custDataLst>
              </p:nvPr>
            </p:nvPicPr>
            <p:blipFill>
              <a:blip r:embed="rId51">
                <a:grayscl/>
                <a:lum bright="6000" contrast="6000"/>
              </a:blip>
              <a:srcRect r="8760" b="2028"/>
              <a:stretch>
                <a:fillRect/>
              </a:stretch>
            </p:blipFill>
            <p:spPr>
              <a:xfrm>
                <a:off x="13220" y="5585"/>
                <a:ext cx="3400" cy="48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63" name="文本框 162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16642" y="5585"/>
                <a:ext cx="1676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APOC3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文本框 163"/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16642" y="4619"/>
                <a:ext cx="1763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Vector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文本框 164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16642" y="5102"/>
                <a:ext cx="1752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APOC3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文本框 165"/>
              <p:cNvSpPr txBox="1"/>
              <p:nvPr>
                <p:custDataLst>
                  <p:tags r:id="rId55"/>
                </p:custDataLst>
              </p:nvPr>
            </p:nvSpPr>
            <p:spPr>
              <a:xfrm>
                <a:off x="13230" y="4971"/>
                <a:ext cx="3282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 -    +      -    +     -      +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文本框 166"/>
              <p:cNvSpPr txBox="1"/>
              <p:nvPr>
                <p:custDataLst>
                  <p:tags r:id="rId56"/>
                </p:custDataLst>
              </p:nvPr>
            </p:nvSpPr>
            <p:spPr>
              <a:xfrm>
                <a:off x="13175" y="4553"/>
                <a:ext cx="3458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 +    -      +    -     +      -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8" name="图片 167"/>
              <p:cNvPicPr/>
              <p:nvPr>
                <p:custDataLst>
                  <p:tags r:id="rId57"/>
                </p:custDataLst>
              </p:nvPr>
            </p:nvPicPr>
            <p:blipFill>
              <a:blip r:embed="rId58">
                <a:grayscl/>
                <a:lum bright="12000"/>
              </a:blip>
              <a:stretch>
                <a:fillRect/>
              </a:stretch>
            </p:blipFill>
            <p:spPr>
              <a:xfrm>
                <a:off x="13218" y="8219"/>
                <a:ext cx="3402" cy="49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69" name="文本框 168"/>
              <p:cNvSpPr txBox="1"/>
              <p:nvPr>
                <p:custDataLst>
                  <p:tags r:id="rId59"/>
                </p:custDataLst>
              </p:nvPr>
            </p:nvSpPr>
            <p:spPr>
              <a:xfrm>
                <a:off x="16632" y="8258"/>
                <a:ext cx="1520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CREB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0" name="图片 169"/>
              <p:cNvPicPr/>
              <p:nvPr>
                <p:custDataLst>
                  <p:tags r:id="rId60"/>
                </p:custDataLst>
              </p:nvPr>
            </p:nvPicPr>
            <p:blipFill>
              <a:blip r:embed="rId61">
                <a:grayscl/>
                <a:lum bright="12000" contrast="6000"/>
              </a:blip>
              <a:stretch>
                <a:fillRect/>
              </a:stretch>
            </p:blipFill>
            <p:spPr>
              <a:xfrm>
                <a:off x="13218" y="6916"/>
                <a:ext cx="3402" cy="493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71" name="文本框 170"/>
              <p:cNvSpPr txBox="1"/>
              <p:nvPr>
                <p:custDataLst>
                  <p:tags r:id="rId62"/>
                </p:custDataLst>
              </p:nvPr>
            </p:nvSpPr>
            <p:spPr>
              <a:xfrm>
                <a:off x="16632" y="6926"/>
                <a:ext cx="1385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latin typeface="Arial" panose="020B0604020202020204" pitchFamily="34" charset="0"/>
                    <a:cs typeface="Arial" panose="020B0604020202020204" pitchFamily="34" charset="0"/>
                  </a:rPr>
                  <a:t>PKA</a:t>
                </a:r>
                <a:endParaRPr lang="en-US" altLang="zh-CN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文本框 173"/>
            <p:cNvSpPr txBox="1"/>
            <p:nvPr/>
          </p:nvSpPr>
          <p:spPr>
            <a:xfrm>
              <a:off x="13627" y="3810"/>
              <a:ext cx="7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L</a:t>
              </a:r>
              <a:endParaRPr lang="en-US" altLang="zh-CN"/>
            </a:p>
          </p:txBody>
        </p:sp>
      </p:grpSp>
      <p:pic>
        <p:nvPicPr>
          <p:cNvPr id="47" name="图片 46"/>
          <p:cNvPicPr/>
          <p:nvPr/>
        </p:nvPicPr>
        <p:blipFill>
          <a:blip r:embed="rId63">
            <a:grayscl/>
            <a:lum bright="30000" contrast="12000"/>
          </a:blip>
          <a:stretch>
            <a:fillRect/>
          </a:stretch>
        </p:blipFill>
        <p:spPr>
          <a:xfrm>
            <a:off x="5537200" y="3977640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3" name="图片 52"/>
          <p:cNvPicPr/>
          <p:nvPr/>
        </p:nvPicPr>
        <p:blipFill>
          <a:blip r:embed="rId64">
            <a:grayscl/>
            <a:lum bright="12000" contrast="6000"/>
          </a:blip>
          <a:stretch>
            <a:fillRect/>
          </a:stretch>
        </p:blipFill>
        <p:spPr>
          <a:xfrm>
            <a:off x="5560695" y="5653405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图片 54"/>
          <p:cNvPicPr/>
          <p:nvPr/>
        </p:nvPicPr>
        <p:blipFill>
          <a:blip r:embed="rId65">
            <a:grayscl/>
            <a:lum bright="6000" contrast="6000"/>
          </a:blip>
          <a:stretch>
            <a:fillRect/>
          </a:stretch>
        </p:blipFill>
        <p:spPr>
          <a:xfrm>
            <a:off x="5537200" y="4786630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图片 61"/>
          <p:cNvPicPr/>
          <p:nvPr/>
        </p:nvPicPr>
        <p:blipFill>
          <a:blip r:embed="rId66">
            <a:grayscl/>
            <a:lum bright="6000" contrast="6000"/>
          </a:blip>
          <a:stretch>
            <a:fillRect/>
          </a:stretch>
        </p:blipFill>
        <p:spPr>
          <a:xfrm>
            <a:off x="473075" y="1483995"/>
            <a:ext cx="1213200" cy="28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5" name="图片 64"/>
          <p:cNvPicPr/>
          <p:nvPr/>
        </p:nvPicPr>
        <p:blipFill>
          <a:blip r:embed="rId67">
            <a:grayscl/>
            <a:lum bright="6000" contrast="6000"/>
          </a:blip>
          <a:stretch>
            <a:fillRect/>
          </a:stretch>
        </p:blipFill>
        <p:spPr>
          <a:xfrm>
            <a:off x="444500" y="4290695"/>
            <a:ext cx="1213200" cy="28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图片 65"/>
          <p:cNvPicPr/>
          <p:nvPr/>
        </p:nvPicPr>
        <p:blipFill>
          <a:blip r:embed="rId68">
            <a:grayscl/>
            <a:lum bright="12000" contrast="12000"/>
          </a:blip>
          <a:stretch>
            <a:fillRect/>
          </a:stretch>
        </p:blipFill>
        <p:spPr>
          <a:xfrm>
            <a:off x="444500" y="5797550"/>
            <a:ext cx="1213200" cy="28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图片 68"/>
          <p:cNvPicPr/>
          <p:nvPr/>
        </p:nvPicPr>
        <p:blipFill>
          <a:blip r:embed="rId69">
            <a:grayscl/>
            <a:lum bright="12000" contrast="12000"/>
          </a:blip>
          <a:stretch>
            <a:fillRect/>
          </a:stretch>
        </p:blipFill>
        <p:spPr>
          <a:xfrm>
            <a:off x="2710180" y="5322570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图片 70"/>
          <p:cNvPicPr/>
          <p:nvPr/>
        </p:nvPicPr>
        <p:blipFill>
          <a:blip r:embed="rId70">
            <a:grayscl/>
            <a:lum bright="6000"/>
          </a:blip>
          <a:stretch>
            <a:fillRect/>
          </a:stretch>
        </p:blipFill>
        <p:spPr>
          <a:xfrm>
            <a:off x="2700655" y="2818130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图片 72"/>
          <p:cNvPicPr/>
          <p:nvPr/>
        </p:nvPicPr>
        <p:blipFill>
          <a:blip r:embed="rId71">
            <a:grayscl/>
            <a:lum bright="6000" contrast="6000"/>
          </a:blip>
          <a:stretch>
            <a:fillRect/>
          </a:stretch>
        </p:blipFill>
        <p:spPr>
          <a:xfrm>
            <a:off x="2700655" y="4065270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图片 73"/>
          <p:cNvPicPr/>
          <p:nvPr/>
        </p:nvPicPr>
        <p:blipFill>
          <a:blip r:embed="rId72">
            <a:grayscl/>
            <a:lum bright="12000" contrast="12000"/>
          </a:blip>
          <a:stretch>
            <a:fillRect/>
          </a:stretch>
        </p:blipFill>
        <p:spPr>
          <a:xfrm>
            <a:off x="2710815" y="4912360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5" name="图片 74"/>
          <p:cNvPicPr/>
          <p:nvPr/>
        </p:nvPicPr>
        <p:blipFill>
          <a:blip r:embed="rId73">
            <a:grayscl/>
            <a:lum bright="6000" contrast="6000"/>
          </a:blip>
          <a:stretch>
            <a:fillRect/>
          </a:stretch>
        </p:blipFill>
        <p:spPr>
          <a:xfrm>
            <a:off x="5537200" y="3131185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7" name="图片 76"/>
          <p:cNvPicPr/>
          <p:nvPr/>
        </p:nvPicPr>
        <p:blipFill>
          <a:blip r:embed="rId74">
            <a:grayscl/>
            <a:lum bright="12000" contrast="6000"/>
          </a:blip>
          <a:stretch>
            <a:fillRect/>
          </a:stretch>
        </p:blipFill>
        <p:spPr>
          <a:xfrm>
            <a:off x="2700655" y="3663950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2" name="图片 81"/>
          <p:cNvPicPr/>
          <p:nvPr/>
        </p:nvPicPr>
        <p:blipFill>
          <a:blip r:embed="rId75">
            <a:grayscl/>
            <a:lum bright="12000" contrast="6000"/>
          </a:blip>
          <a:stretch>
            <a:fillRect/>
          </a:stretch>
        </p:blipFill>
        <p:spPr>
          <a:xfrm>
            <a:off x="5537200" y="4378325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7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330" y="5756275"/>
            <a:ext cx="1176020" cy="290195"/>
          </a:xfrm>
          <a:prstGeom prst="rect">
            <a:avLst/>
          </a:prstGeom>
        </p:spPr>
      </p:pic>
      <p:sp>
        <p:nvSpPr>
          <p:cNvPr id="79" name="文本框 78"/>
          <p:cNvSpPr txBox="1"/>
          <p:nvPr/>
        </p:nvSpPr>
        <p:spPr>
          <a:xfrm>
            <a:off x="4497070" y="2503805"/>
            <a:ext cx="9836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Forskolin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506595" y="1892300"/>
            <a:ext cx="7639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513580" y="2186305"/>
            <a:ext cx="8845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APOC3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696335" y="1440815"/>
            <a:ext cx="7550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A549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直接连接符 91"/>
          <p:cNvCxnSpPr/>
          <p:nvPr/>
        </p:nvCxnSpPr>
        <p:spPr>
          <a:xfrm>
            <a:off x="2739390" y="1822450"/>
            <a:ext cx="2531110" cy="8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>
            <p:custDataLst>
              <p:tags r:id="rId2"/>
            </p:custDataLst>
          </p:nvPr>
        </p:nvSpPr>
        <p:spPr>
          <a:xfrm>
            <a:off x="4525010" y="2888615"/>
            <a:ext cx="10350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p-PKA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4525645" y="3720465"/>
            <a:ext cx="1085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p-CREB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文本框 100"/>
          <p:cNvSpPr txBox="1"/>
          <p:nvPr>
            <p:custDataLst>
              <p:tags r:id="rId4"/>
            </p:custDataLst>
          </p:nvPr>
        </p:nvSpPr>
        <p:spPr>
          <a:xfrm>
            <a:off x="4525645" y="5307330"/>
            <a:ext cx="10350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PGC-1α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文本框 102"/>
          <p:cNvSpPr txBox="1"/>
          <p:nvPr>
            <p:custDataLst>
              <p:tags r:id="rId5"/>
            </p:custDataLst>
          </p:nvPr>
        </p:nvSpPr>
        <p:spPr>
          <a:xfrm>
            <a:off x="4474210" y="5756275"/>
            <a:ext cx="10864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4525645" y="3293110"/>
            <a:ext cx="873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525645" y="4124960"/>
            <a:ext cx="873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CREB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4526280" y="4479925"/>
            <a:ext cx="873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p-HSL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4525645" y="4912360"/>
            <a:ext cx="873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HSL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2670175" y="2443480"/>
            <a:ext cx="21183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   -        -       +      +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2671445" y="2128520"/>
            <a:ext cx="21183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   -       +       +       -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2739390" y="1828165"/>
            <a:ext cx="18427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  +       -        -      +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465" y="3552825"/>
            <a:ext cx="1386205" cy="306705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7265035" y="2358390"/>
            <a:ext cx="11004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SQ22536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文本框 117"/>
          <p:cNvSpPr txBox="1"/>
          <p:nvPr>
            <p:custDataLst>
              <p:tags r:id="rId7"/>
            </p:custDataLst>
          </p:nvPr>
        </p:nvSpPr>
        <p:spPr>
          <a:xfrm>
            <a:off x="6390005" y="999490"/>
            <a:ext cx="762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PC-9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5596255" y="1409700"/>
            <a:ext cx="20167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   +         -          -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5619750" y="2051685"/>
            <a:ext cx="20186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   -         -          +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5537200" y="2331720"/>
            <a:ext cx="20186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    +         +         +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5479415" y="1306195"/>
            <a:ext cx="2449195" cy="76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3" name="文本框 142"/>
          <p:cNvSpPr txBox="1"/>
          <p:nvPr>
            <p:custDataLst>
              <p:tags r:id="rId8"/>
            </p:custDataLst>
          </p:nvPr>
        </p:nvSpPr>
        <p:spPr>
          <a:xfrm>
            <a:off x="7307580" y="2710180"/>
            <a:ext cx="10350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p-PKA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文本框 143"/>
          <p:cNvSpPr txBox="1"/>
          <p:nvPr>
            <p:custDataLst>
              <p:tags r:id="rId9"/>
            </p:custDataLst>
          </p:nvPr>
        </p:nvSpPr>
        <p:spPr>
          <a:xfrm>
            <a:off x="7308215" y="3552825"/>
            <a:ext cx="10858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p-CREB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文本框 144"/>
          <p:cNvSpPr txBox="1"/>
          <p:nvPr>
            <p:custDataLst>
              <p:tags r:id="rId10"/>
            </p:custDataLst>
          </p:nvPr>
        </p:nvSpPr>
        <p:spPr>
          <a:xfrm>
            <a:off x="7308215" y="5237480"/>
            <a:ext cx="10350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PGC-1α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文本框 145"/>
          <p:cNvSpPr txBox="1"/>
          <p:nvPr>
            <p:custDataLst>
              <p:tags r:id="rId11"/>
            </p:custDataLst>
          </p:nvPr>
        </p:nvSpPr>
        <p:spPr>
          <a:xfrm>
            <a:off x="7279640" y="5635625"/>
            <a:ext cx="10864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7308215" y="3116580"/>
            <a:ext cx="873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7308215" y="3984625"/>
            <a:ext cx="873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CREB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7308850" y="4340225"/>
            <a:ext cx="873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p-HSL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7308215" y="4810760"/>
            <a:ext cx="873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HSL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1340" y="845820"/>
            <a:ext cx="720090" cy="401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latin typeface="+mj-lt"/>
                <a:cs typeface="+mj-lt"/>
              </a:rPr>
              <a:t>A549</a:t>
            </a:r>
            <a:endParaRPr lang="en-US" altLang="zh-CN" sz="1600">
              <a:latin typeface="+mj-lt"/>
              <a:cs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7805" y="1177290"/>
            <a:ext cx="7391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Vector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30580" y="1177290"/>
            <a:ext cx="8096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APOC3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1543685" y="1487805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p-PKA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1543685" y="1868805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PKA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1543685" y="2237740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p-CREB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1543685" y="2613660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CREB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1543685" y="2934970"/>
            <a:ext cx="10807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GAPDH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8330" y="3853180"/>
            <a:ext cx="836930" cy="401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latin typeface="+mj-lt"/>
                <a:cs typeface="+mj-lt"/>
              </a:rPr>
              <a:t>H1975</a:t>
            </a:r>
            <a:endParaRPr lang="en-US" altLang="zh-CN" sz="1600">
              <a:latin typeface="+mj-lt"/>
              <a:cs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4795" y="4184650"/>
            <a:ext cx="7391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Vector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7570" y="4184650"/>
            <a:ext cx="8096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APOC3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1590675" y="4495165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p-PKA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8" name="文本框 17"/>
          <p:cNvSpPr txBox="1"/>
          <p:nvPr>
            <p:custDataLst>
              <p:tags r:id="rId18"/>
            </p:custDataLst>
          </p:nvPr>
        </p:nvSpPr>
        <p:spPr>
          <a:xfrm>
            <a:off x="1590675" y="4876165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PKA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19" name="文本框 18"/>
          <p:cNvSpPr txBox="1"/>
          <p:nvPr>
            <p:custDataLst>
              <p:tags r:id="rId19"/>
            </p:custDataLst>
          </p:nvPr>
        </p:nvSpPr>
        <p:spPr>
          <a:xfrm>
            <a:off x="1590675" y="5264150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p-CREB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1590675" y="5697220"/>
            <a:ext cx="11893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CREB</a:t>
            </a:r>
            <a:endParaRPr lang="en-US" altLang="zh-CN" sz="1400">
              <a:latin typeface="+mj-lt"/>
              <a:cs typeface="+mj-lt"/>
            </a:endParaRPr>
          </a:p>
        </p:txBody>
      </p:sp>
      <p:sp>
        <p:nvSpPr>
          <p:cNvPr id="21" name="文本框 20"/>
          <p:cNvSpPr txBox="1"/>
          <p:nvPr>
            <p:custDataLst>
              <p:tags r:id="rId21"/>
            </p:custDataLst>
          </p:nvPr>
        </p:nvSpPr>
        <p:spPr>
          <a:xfrm>
            <a:off x="1590675" y="6088380"/>
            <a:ext cx="10807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+mj-lt"/>
                <a:cs typeface="+mj-lt"/>
              </a:rPr>
              <a:t>GAPDH</a:t>
            </a:r>
            <a:endParaRPr lang="en-US" altLang="zh-CN" sz="1400">
              <a:latin typeface="+mj-lt"/>
              <a:cs typeface="+mj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6370" y="5237480"/>
            <a:ext cx="1377315" cy="37592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440" y="2237740"/>
            <a:ext cx="1264920" cy="3067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7805" y="2939415"/>
            <a:ext cx="1265555" cy="35369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75330" y="4494530"/>
            <a:ext cx="1176020" cy="3162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060815" y="4842510"/>
            <a:ext cx="1765300" cy="307340"/>
          </a:xfrm>
          <a:prstGeom prst="rect">
            <a:avLst/>
          </a:prstGeom>
        </p:spPr>
      </p:pic>
      <p:sp>
        <p:nvSpPr>
          <p:cNvPr id="156" name="文本框 155"/>
          <p:cNvSpPr txBox="1"/>
          <p:nvPr>
            <p:custDataLst>
              <p:tags r:id="rId26"/>
            </p:custDataLst>
          </p:nvPr>
        </p:nvSpPr>
        <p:spPr>
          <a:xfrm>
            <a:off x="10819765" y="5650230"/>
            <a:ext cx="10833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文本框 158"/>
          <p:cNvSpPr txBox="1"/>
          <p:nvPr>
            <p:custDataLst>
              <p:tags r:id="rId27"/>
            </p:custDataLst>
          </p:nvPr>
        </p:nvSpPr>
        <p:spPr>
          <a:xfrm>
            <a:off x="10819765" y="4012565"/>
            <a:ext cx="8794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p-PKA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文本框 160"/>
          <p:cNvSpPr txBox="1"/>
          <p:nvPr>
            <p:custDataLst>
              <p:tags r:id="rId28"/>
            </p:custDataLst>
          </p:nvPr>
        </p:nvSpPr>
        <p:spPr>
          <a:xfrm>
            <a:off x="10841355" y="4841240"/>
            <a:ext cx="1061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p-CREB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文本框 162"/>
          <p:cNvSpPr txBox="1"/>
          <p:nvPr>
            <p:custDataLst>
              <p:tags r:id="rId29"/>
            </p:custDataLst>
          </p:nvPr>
        </p:nvSpPr>
        <p:spPr>
          <a:xfrm>
            <a:off x="10826115" y="3570605"/>
            <a:ext cx="106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APOC3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文本框 163"/>
          <p:cNvSpPr txBox="1"/>
          <p:nvPr>
            <p:custDataLst>
              <p:tags r:id="rId30"/>
            </p:custDataLst>
          </p:nvPr>
        </p:nvSpPr>
        <p:spPr>
          <a:xfrm>
            <a:off x="10826115" y="2957195"/>
            <a:ext cx="11195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文本框 164"/>
          <p:cNvSpPr txBox="1"/>
          <p:nvPr>
            <p:custDataLst>
              <p:tags r:id="rId31"/>
            </p:custDataLst>
          </p:nvPr>
        </p:nvSpPr>
        <p:spPr>
          <a:xfrm>
            <a:off x="10826115" y="3263900"/>
            <a:ext cx="11125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APOC3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文本框 165"/>
          <p:cNvSpPr txBox="1"/>
          <p:nvPr>
            <p:custDataLst>
              <p:tags r:id="rId32"/>
            </p:custDataLst>
          </p:nvPr>
        </p:nvSpPr>
        <p:spPr>
          <a:xfrm>
            <a:off x="8659495" y="3180715"/>
            <a:ext cx="20840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 -    +      -    +     -      +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文本框 166"/>
          <p:cNvSpPr txBox="1"/>
          <p:nvPr>
            <p:custDataLst>
              <p:tags r:id="rId33"/>
            </p:custDataLst>
          </p:nvPr>
        </p:nvSpPr>
        <p:spPr>
          <a:xfrm>
            <a:off x="8624570" y="2915285"/>
            <a:ext cx="21958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 +    -      +    -     +      -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文本框 168"/>
          <p:cNvSpPr txBox="1"/>
          <p:nvPr>
            <p:custDataLst>
              <p:tags r:id="rId34"/>
            </p:custDataLst>
          </p:nvPr>
        </p:nvSpPr>
        <p:spPr>
          <a:xfrm>
            <a:off x="10819765" y="5267960"/>
            <a:ext cx="965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CREB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文本框 170"/>
          <p:cNvSpPr txBox="1"/>
          <p:nvPr>
            <p:custDataLst>
              <p:tags r:id="rId35"/>
            </p:custDataLst>
          </p:nvPr>
        </p:nvSpPr>
        <p:spPr>
          <a:xfrm>
            <a:off x="10819765" y="4422140"/>
            <a:ext cx="8794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PKA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6"/>
          <a:srcRect l="18306" t="-8617" r="6902" b="-22902"/>
          <a:stretch>
            <a:fillRect/>
          </a:stretch>
        </p:blipFill>
        <p:spPr>
          <a:xfrm>
            <a:off x="9060815" y="5281930"/>
            <a:ext cx="1765300" cy="3683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060815" y="4046220"/>
            <a:ext cx="1780540" cy="29400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060180" y="4431665"/>
            <a:ext cx="1781175" cy="31940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9061450" y="3552825"/>
            <a:ext cx="1758315" cy="37655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060815" y="5650230"/>
            <a:ext cx="1765300" cy="32893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18440" y="1868805"/>
            <a:ext cx="1264920" cy="24955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275965" y="3263900"/>
            <a:ext cx="1175385" cy="33591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65430" y="2586355"/>
            <a:ext cx="1179830" cy="30226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65735" y="5676900"/>
            <a:ext cx="1377950" cy="30226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66370" y="4876165"/>
            <a:ext cx="1377315" cy="30289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5880100" y="3984625"/>
            <a:ext cx="1385570" cy="28638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878830" y="5186680"/>
            <a:ext cx="1428750" cy="36512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 flipH="1" flipV="1">
            <a:off x="5879465" y="2750185"/>
            <a:ext cx="1400175" cy="26924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878830" y="5662930"/>
            <a:ext cx="1430020" cy="31623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878195" y="4761230"/>
            <a:ext cx="1430655" cy="35623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7308850" y="1409700"/>
            <a:ext cx="873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NC</a:t>
            </a:r>
            <a:endParaRPr lang="en-US" altLang="zh-CN" sz="1400"/>
          </a:p>
        </p:txBody>
      </p:sp>
      <p:sp>
        <p:nvSpPr>
          <p:cNvPr id="48" name="文本框 47"/>
          <p:cNvSpPr txBox="1"/>
          <p:nvPr/>
        </p:nvSpPr>
        <p:spPr>
          <a:xfrm>
            <a:off x="7307580" y="1716405"/>
            <a:ext cx="873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si-1</a:t>
            </a:r>
            <a:endParaRPr lang="en-US" altLang="zh-CN" sz="1400"/>
          </a:p>
        </p:txBody>
      </p:sp>
      <p:sp>
        <p:nvSpPr>
          <p:cNvPr id="52" name="文本框 51"/>
          <p:cNvSpPr txBox="1"/>
          <p:nvPr/>
        </p:nvSpPr>
        <p:spPr>
          <a:xfrm>
            <a:off x="7308850" y="2023110"/>
            <a:ext cx="8731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/>
              <a:t>si-2</a:t>
            </a:r>
            <a:endParaRPr lang="en-US" altLang="zh-CN" sz="1400"/>
          </a:p>
        </p:txBody>
      </p:sp>
      <p:sp>
        <p:nvSpPr>
          <p:cNvPr id="120" name="文本框 119"/>
          <p:cNvSpPr txBox="1"/>
          <p:nvPr/>
        </p:nvSpPr>
        <p:spPr>
          <a:xfrm>
            <a:off x="5619750" y="1726565"/>
            <a:ext cx="20186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   -         +          -</a:t>
            </a:r>
            <a:endParaRPr lang="en-US" altLang="zh-CN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18440" y="1483995"/>
            <a:ext cx="1264285" cy="28638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65735" y="4453890"/>
            <a:ext cx="1377950" cy="35687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66370" y="6046470"/>
            <a:ext cx="1377950" cy="39624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 rot="180000" flipH="1">
            <a:off x="3278505" y="5337810"/>
            <a:ext cx="1162685" cy="30861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3275965" y="2888615"/>
            <a:ext cx="1198245" cy="292100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 flipH="1">
            <a:off x="3270885" y="4046220"/>
            <a:ext cx="1177290" cy="296545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 rot="180000" flipH="1">
            <a:off x="3277235" y="4942840"/>
            <a:ext cx="1167765" cy="29083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 flipH="1">
            <a:off x="5879465" y="3135630"/>
            <a:ext cx="1386205" cy="277495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3275965" y="3675380"/>
            <a:ext cx="1172845" cy="309245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 rot="21420000" flipH="1">
            <a:off x="5885180" y="4355465"/>
            <a:ext cx="1372870" cy="311150"/>
          </a:xfrm>
          <a:prstGeom prst="rect">
            <a:avLst/>
          </a:prstGeom>
        </p:spPr>
      </p:pic>
    </p:spTree>
    <p:custDataLst>
      <p:tags r:id="rId6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19405" y="307340"/>
            <a:ext cx="768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Fig 5</a:t>
            </a:r>
            <a:endParaRPr lang="en-US" altLang="zh-CN" b="1"/>
          </a:p>
        </p:txBody>
      </p:sp>
      <p:grpSp>
        <p:nvGrpSpPr>
          <p:cNvPr id="28" name="组合 27"/>
          <p:cNvGrpSpPr/>
          <p:nvPr/>
        </p:nvGrpSpPr>
        <p:grpSpPr>
          <a:xfrm>
            <a:off x="1246505" y="413385"/>
            <a:ext cx="4199890" cy="2776220"/>
            <a:chOff x="541" y="2519"/>
            <a:chExt cx="6614" cy="4372"/>
          </a:xfrm>
        </p:grpSpPr>
        <p:grpSp>
          <p:nvGrpSpPr>
            <p:cNvPr id="19" name="组合 18"/>
            <p:cNvGrpSpPr/>
            <p:nvPr/>
          </p:nvGrpSpPr>
          <p:grpSpPr>
            <a:xfrm>
              <a:off x="5475" y="5594"/>
              <a:ext cx="1680" cy="1297"/>
              <a:chOff x="5590" y="3983"/>
              <a:chExt cx="1680" cy="1297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5590" y="4700"/>
                <a:ext cx="168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GAPDH</a:t>
                </a:r>
                <a:endParaRPr lang="en-US" altLang="zh-CN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590" y="3983"/>
                <a:ext cx="146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p-HSL</a:t>
                </a:r>
                <a:endParaRPr lang="en-US" altLang="zh-CN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330" y="2519"/>
              <a:ext cx="13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/>
                <a:t>NC</a:t>
              </a:r>
              <a:endParaRPr lang="en-US" altLang="zh-CN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6" y="3178"/>
              <a:ext cx="200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/>
                <a:t>siAPOC3</a:t>
              </a:r>
              <a:endParaRPr lang="en-US" alt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41" y="3787"/>
              <a:ext cx="211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/>
                <a:t>siAPOC3+</a:t>
              </a:r>
              <a:endParaRPr lang="en-US" altLang="zh-CN"/>
            </a:p>
            <a:p>
              <a:pPr algn="r"/>
              <a:r>
                <a:rPr lang="en-US" altLang="zh-CN"/>
                <a:t>siHSL#1</a:t>
              </a:r>
              <a:endParaRPr lang="en-US" altLang="zh-CN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2" y="4813"/>
              <a:ext cx="209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/>
                <a:t>siAPOC3+</a:t>
              </a:r>
              <a:endParaRPr lang="en-US" altLang="zh-CN"/>
            </a:p>
            <a:p>
              <a:pPr algn="r"/>
              <a:r>
                <a:rPr lang="en-US" altLang="zh-CN"/>
                <a:t>siHSL#3</a:t>
              </a:r>
              <a:endParaRPr lang="en-US" altLang="zh-CN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752" y="2679"/>
              <a:ext cx="272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+     -      -      -</a:t>
              </a:r>
              <a:endParaRPr lang="en-US" alt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71" y="3338"/>
              <a:ext cx="30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 -     +      -      -</a:t>
              </a:r>
              <a:endParaRPr lang="en-US" alt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912" y="4110"/>
              <a:ext cx="269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-     -     +      -</a:t>
              </a:r>
              <a:endParaRPr lang="en-US" altLang="zh-CN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923" y="4914"/>
              <a:ext cx="25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-     -      -     +</a:t>
              </a:r>
              <a:endParaRPr lang="en-US" altLang="zh-CN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69355" y="463550"/>
            <a:ext cx="4694555" cy="2731770"/>
            <a:chOff x="6719" y="2589"/>
            <a:chExt cx="7393" cy="4302"/>
          </a:xfrm>
        </p:grpSpPr>
        <p:grpSp>
          <p:nvGrpSpPr>
            <p:cNvPr id="18" name="组合 17"/>
            <p:cNvGrpSpPr/>
            <p:nvPr/>
          </p:nvGrpSpPr>
          <p:grpSpPr>
            <a:xfrm>
              <a:off x="12432" y="5588"/>
              <a:ext cx="1680" cy="1303"/>
              <a:chOff x="11664" y="4003"/>
              <a:chExt cx="1680" cy="1303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11664" y="4003"/>
                <a:ext cx="164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PGC-1</a:t>
                </a:r>
                <a:r>
                  <a:rPr lang="en-US" altLang="zh-CN"/>
                  <a:t>α</a:t>
                </a:r>
                <a:endParaRPr lang="en-US" altLang="zh-CN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1664" y="4726"/>
                <a:ext cx="168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/>
                  <a:t>GAPDH</a:t>
                </a:r>
                <a:endParaRPr lang="en-US" altLang="zh-CN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8305" y="2589"/>
              <a:ext cx="13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/>
                <a:t>NC</a:t>
              </a:r>
              <a:endParaRPr lang="en-US" altLang="zh-CN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621" y="3248"/>
              <a:ext cx="200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/>
                <a:t>siAPOC3</a:t>
              </a:r>
              <a:endParaRPr lang="en-US" altLang="zh-CN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19" y="3857"/>
              <a:ext cx="290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/>
                <a:t>siAPOC3+</a:t>
              </a:r>
              <a:endParaRPr lang="en-US" altLang="zh-CN"/>
            </a:p>
            <a:p>
              <a:pPr algn="r"/>
              <a:r>
                <a:rPr lang="en-US" altLang="zh-CN"/>
                <a:t>si</a:t>
              </a:r>
              <a:r>
                <a:rPr lang="en-US" altLang="zh-CN">
                  <a:sym typeface="+mn-ea"/>
                </a:rPr>
                <a:t>PGC-1α</a:t>
              </a:r>
              <a:r>
                <a:rPr lang="en-US" altLang="zh-CN"/>
                <a:t>#1</a:t>
              </a:r>
              <a:endParaRPr lang="en-US" altLang="zh-CN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46" y="4883"/>
              <a:ext cx="268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/>
                <a:t>siAPOC3+</a:t>
              </a:r>
              <a:endParaRPr lang="en-US" altLang="zh-CN"/>
            </a:p>
            <a:p>
              <a:pPr algn="r"/>
              <a:r>
                <a:rPr lang="en-US" altLang="zh-CN"/>
                <a:t>si</a:t>
              </a:r>
              <a:r>
                <a:rPr lang="en-US" altLang="zh-CN">
                  <a:sym typeface="+mn-ea"/>
                </a:rPr>
                <a:t>PGC-1α</a:t>
              </a:r>
              <a:r>
                <a:rPr lang="en-US" altLang="zh-CN"/>
                <a:t>#3</a:t>
              </a:r>
              <a:endParaRPr lang="en-US" altLang="zh-CN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727" y="2749"/>
              <a:ext cx="272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+     -      -      -</a:t>
              </a:r>
              <a:endParaRPr lang="en-US" altLang="zh-CN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646" y="3408"/>
              <a:ext cx="30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  -     +      -      -</a:t>
              </a:r>
              <a:endParaRPr lang="en-US" altLang="zh-CN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887" y="4180"/>
              <a:ext cx="269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-     -     +      -</a:t>
              </a:r>
              <a:endParaRPr lang="en-US" altLang="zh-CN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898" y="4984"/>
              <a:ext cx="255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-     -      -     +</a:t>
              </a:r>
              <a:endParaRPr lang="en-US" altLang="zh-CN"/>
            </a:p>
          </p:txBody>
        </p:sp>
      </p:grpSp>
      <p:pic>
        <p:nvPicPr>
          <p:cNvPr id="39" name="图片 38"/>
          <p:cNvPicPr/>
          <p:nvPr/>
        </p:nvPicPr>
        <p:blipFill>
          <a:blip r:embed="rId1">
            <a:grayscl/>
            <a:lum bright="6000"/>
          </a:blip>
          <a:stretch>
            <a:fillRect/>
          </a:stretch>
        </p:blipFill>
        <p:spPr>
          <a:xfrm>
            <a:off x="2651760" y="2821305"/>
            <a:ext cx="1728000" cy="31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10396855" y="5153025"/>
            <a:ext cx="1046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PGC-1</a:t>
            </a:r>
            <a:r>
              <a:rPr lang="en-US" altLang="zh-CN"/>
              <a:t>α</a:t>
            </a:r>
            <a:endParaRPr lang="en-US" altLang="zh-CN"/>
          </a:p>
        </p:txBody>
      </p:sp>
      <p:sp>
        <p:nvSpPr>
          <p:cNvPr id="38" name="文本框 37"/>
          <p:cNvSpPr txBox="1"/>
          <p:nvPr/>
        </p:nvSpPr>
        <p:spPr>
          <a:xfrm>
            <a:off x="10396855" y="5612130"/>
            <a:ext cx="106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GAPDH</a:t>
            </a:r>
            <a:endParaRPr lang="en-US" altLang="zh-CN"/>
          </a:p>
        </p:txBody>
      </p:sp>
      <p:sp>
        <p:nvSpPr>
          <p:cNvPr id="40" name="文本框 39"/>
          <p:cNvSpPr txBox="1"/>
          <p:nvPr/>
        </p:nvSpPr>
        <p:spPr>
          <a:xfrm>
            <a:off x="7776210" y="3248660"/>
            <a:ext cx="838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NC</a:t>
            </a:r>
            <a:endParaRPr lang="en-US" altLang="zh-CN"/>
          </a:p>
        </p:txBody>
      </p:sp>
      <p:sp>
        <p:nvSpPr>
          <p:cNvPr id="41" name="文本框 40"/>
          <p:cNvSpPr txBox="1"/>
          <p:nvPr/>
        </p:nvSpPr>
        <p:spPr>
          <a:xfrm>
            <a:off x="7341870" y="3667125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siAPOC3</a:t>
            </a:r>
            <a:endParaRPr lang="en-US" altLang="zh-CN"/>
          </a:p>
        </p:txBody>
      </p:sp>
      <p:sp>
        <p:nvSpPr>
          <p:cNvPr id="42" name="文本框 41"/>
          <p:cNvSpPr txBox="1"/>
          <p:nvPr/>
        </p:nvSpPr>
        <p:spPr>
          <a:xfrm>
            <a:off x="6769100" y="4053840"/>
            <a:ext cx="1845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siAPOC3+</a:t>
            </a:r>
            <a:endParaRPr lang="en-US" altLang="zh-CN"/>
          </a:p>
          <a:p>
            <a:pPr algn="r"/>
            <a:r>
              <a:rPr lang="en-US" altLang="zh-CN"/>
              <a:t>si</a:t>
            </a:r>
            <a:r>
              <a:rPr lang="en-US" altLang="zh-CN">
                <a:sym typeface="+mn-ea"/>
              </a:rPr>
              <a:t>PGC-1α</a:t>
            </a:r>
            <a:r>
              <a:rPr lang="en-US" altLang="zh-CN"/>
              <a:t>#1</a:t>
            </a:r>
            <a:endParaRPr lang="en-US" altLang="zh-CN"/>
          </a:p>
        </p:txBody>
      </p:sp>
      <p:sp>
        <p:nvSpPr>
          <p:cNvPr id="43" name="文本框 42"/>
          <p:cNvSpPr txBox="1"/>
          <p:nvPr/>
        </p:nvSpPr>
        <p:spPr>
          <a:xfrm>
            <a:off x="6913245" y="4705350"/>
            <a:ext cx="1701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siAPOC3+</a:t>
            </a:r>
            <a:endParaRPr lang="en-US" altLang="zh-CN"/>
          </a:p>
          <a:p>
            <a:pPr algn="r"/>
            <a:r>
              <a:rPr lang="en-US" altLang="zh-CN"/>
              <a:t>si</a:t>
            </a:r>
            <a:r>
              <a:rPr lang="en-US" altLang="zh-CN">
                <a:sym typeface="+mn-ea"/>
              </a:rPr>
              <a:t>PGC-1α</a:t>
            </a:r>
            <a:r>
              <a:rPr lang="en-US" altLang="zh-CN"/>
              <a:t>#3</a:t>
            </a:r>
            <a:endParaRPr lang="en-US" altLang="zh-CN"/>
          </a:p>
        </p:txBody>
      </p:sp>
      <p:sp>
        <p:nvSpPr>
          <p:cNvPr id="44" name="文本框 43"/>
          <p:cNvSpPr txBox="1"/>
          <p:nvPr/>
        </p:nvSpPr>
        <p:spPr>
          <a:xfrm>
            <a:off x="8679180" y="3350260"/>
            <a:ext cx="1728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+     -      -      -</a:t>
            </a:r>
            <a:endParaRPr lang="en-US" altLang="zh-CN"/>
          </a:p>
        </p:txBody>
      </p:sp>
      <p:sp>
        <p:nvSpPr>
          <p:cNvPr id="45" name="文本框 44"/>
          <p:cNvSpPr txBox="1"/>
          <p:nvPr/>
        </p:nvSpPr>
        <p:spPr>
          <a:xfrm>
            <a:off x="8627745" y="3768725"/>
            <a:ext cx="1929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-     +      -      -</a:t>
            </a:r>
            <a:endParaRPr lang="en-US" altLang="zh-CN"/>
          </a:p>
        </p:txBody>
      </p:sp>
      <p:sp>
        <p:nvSpPr>
          <p:cNvPr id="46" name="文本框 45"/>
          <p:cNvSpPr txBox="1"/>
          <p:nvPr/>
        </p:nvSpPr>
        <p:spPr>
          <a:xfrm>
            <a:off x="8780780" y="4258945"/>
            <a:ext cx="1708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     -     +      -</a:t>
            </a:r>
            <a:endParaRPr lang="en-US" altLang="zh-CN"/>
          </a:p>
        </p:txBody>
      </p:sp>
      <p:sp>
        <p:nvSpPr>
          <p:cNvPr id="47" name="文本框 46"/>
          <p:cNvSpPr txBox="1"/>
          <p:nvPr/>
        </p:nvSpPr>
        <p:spPr>
          <a:xfrm>
            <a:off x="8787765" y="4769485"/>
            <a:ext cx="1619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     -      -     +</a:t>
            </a:r>
            <a:endParaRPr lang="en-US" altLang="zh-CN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5796280"/>
            <a:ext cx="1478915" cy="40894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202555" y="5836920"/>
            <a:ext cx="106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GAPDH</a:t>
            </a:r>
            <a:endParaRPr lang="en-US" altLang="zh-CN"/>
          </a:p>
        </p:txBody>
      </p:sp>
      <p:sp>
        <p:nvSpPr>
          <p:cNvPr id="50" name="文本框 49"/>
          <p:cNvSpPr txBox="1"/>
          <p:nvPr/>
        </p:nvSpPr>
        <p:spPr>
          <a:xfrm>
            <a:off x="5202555" y="5381625"/>
            <a:ext cx="932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p-HSL</a:t>
            </a:r>
            <a:endParaRPr lang="en-US" altLang="zh-CN"/>
          </a:p>
        </p:txBody>
      </p:sp>
      <p:sp>
        <p:nvSpPr>
          <p:cNvPr id="51" name="文本框 50"/>
          <p:cNvSpPr txBox="1"/>
          <p:nvPr/>
        </p:nvSpPr>
        <p:spPr>
          <a:xfrm>
            <a:off x="2570480" y="3429000"/>
            <a:ext cx="838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NC</a:t>
            </a:r>
            <a:endParaRPr lang="en-US" altLang="zh-CN"/>
          </a:p>
        </p:txBody>
      </p:sp>
      <p:sp>
        <p:nvSpPr>
          <p:cNvPr id="52" name="文本框 51"/>
          <p:cNvSpPr txBox="1"/>
          <p:nvPr/>
        </p:nvSpPr>
        <p:spPr>
          <a:xfrm>
            <a:off x="2136140" y="3847465"/>
            <a:ext cx="1273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siAPOC3</a:t>
            </a:r>
            <a:endParaRPr lang="en-US" altLang="zh-CN"/>
          </a:p>
        </p:txBody>
      </p:sp>
      <p:sp>
        <p:nvSpPr>
          <p:cNvPr id="53" name="文本框 52"/>
          <p:cNvSpPr txBox="1"/>
          <p:nvPr/>
        </p:nvSpPr>
        <p:spPr>
          <a:xfrm>
            <a:off x="2069465" y="4234180"/>
            <a:ext cx="1339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siAPOC3+</a:t>
            </a:r>
            <a:endParaRPr lang="en-US" altLang="zh-CN"/>
          </a:p>
          <a:p>
            <a:pPr algn="r"/>
            <a:r>
              <a:rPr lang="en-US" altLang="zh-CN"/>
              <a:t>siHSL#1</a:t>
            </a:r>
            <a:endParaRPr lang="en-US" altLang="zh-CN"/>
          </a:p>
        </p:txBody>
      </p:sp>
      <p:sp>
        <p:nvSpPr>
          <p:cNvPr id="54" name="文本框 53"/>
          <p:cNvSpPr txBox="1"/>
          <p:nvPr/>
        </p:nvSpPr>
        <p:spPr>
          <a:xfrm>
            <a:off x="2076450" y="4885690"/>
            <a:ext cx="1332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/>
              <a:t>siAPOC3+</a:t>
            </a:r>
            <a:endParaRPr lang="en-US" altLang="zh-CN"/>
          </a:p>
          <a:p>
            <a:pPr algn="r"/>
            <a:r>
              <a:rPr lang="en-US" altLang="zh-CN"/>
              <a:t>siHSL#3</a:t>
            </a:r>
            <a:endParaRPr lang="en-US" altLang="zh-CN"/>
          </a:p>
        </p:txBody>
      </p:sp>
      <p:sp>
        <p:nvSpPr>
          <p:cNvPr id="55" name="文本框 54"/>
          <p:cNvSpPr txBox="1"/>
          <p:nvPr/>
        </p:nvSpPr>
        <p:spPr>
          <a:xfrm>
            <a:off x="3473450" y="3530600"/>
            <a:ext cx="1728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+     -      -      -</a:t>
            </a:r>
            <a:endParaRPr lang="en-US" altLang="zh-CN"/>
          </a:p>
        </p:txBody>
      </p:sp>
      <p:sp>
        <p:nvSpPr>
          <p:cNvPr id="56" name="文本框 55"/>
          <p:cNvSpPr txBox="1"/>
          <p:nvPr/>
        </p:nvSpPr>
        <p:spPr>
          <a:xfrm>
            <a:off x="3422015" y="3949065"/>
            <a:ext cx="1929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-     +      -      -</a:t>
            </a:r>
            <a:endParaRPr lang="en-US" altLang="zh-CN"/>
          </a:p>
        </p:txBody>
      </p:sp>
      <p:sp>
        <p:nvSpPr>
          <p:cNvPr id="57" name="文本框 56"/>
          <p:cNvSpPr txBox="1"/>
          <p:nvPr/>
        </p:nvSpPr>
        <p:spPr>
          <a:xfrm>
            <a:off x="3575050" y="4439285"/>
            <a:ext cx="1708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     -     +      -</a:t>
            </a:r>
            <a:endParaRPr lang="en-US" altLang="zh-CN"/>
          </a:p>
        </p:txBody>
      </p:sp>
      <p:sp>
        <p:nvSpPr>
          <p:cNvPr id="58" name="文本框 57"/>
          <p:cNvSpPr txBox="1"/>
          <p:nvPr/>
        </p:nvSpPr>
        <p:spPr>
          <a:xfrm>
            <a:off x="3582035" y="4949825"/>
            <a:ext cx="1619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-     -      -     +</a:t>
            </a:r>
            <a:endParaRPr lang="en-US" altLang="zh-CN"/>
          </a:p>
        </p:txBody>
      </p:sp>
      <p:pic>
        <p:nvPicPr>
          <p:cNvPr id="59" name="图片 58"/>
          <p:cNvPicPr/>
          <p:nvPr/>
        </p:nvPicPr>
        <p:blipFill>
          <a:blip r:embed="rId3">
            <a:grayscl/>
            <a:lum bright="6000" contrast="6000"/>
          </a:blip>
          <a:stretch>
            <a:fillRect/>
          </a:stretch>
        </p:blipFill>
        <p:spPr>
          <a:xfrm>
            <a:off x="8155940" y="2821305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180" y="5674360"/>
            <a:ext cx="1685925" cy="4197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DEBEB">
                <a:tint val="45000"/>
                <a:satMod val="400000"/>
              </a:srgbClr>
            </a:duotone>
            <a:lum bright="12000" contrast="6000"/>
          </a:blip>
          <a:stretch>
            <a:fillRect/>
          </a:stretch>
        </p:blipFill>
        <p:spPr>
          <a:xfrm>
            <a:off x="3582035" y="5350510"/>
            <a:ext cx="1472565" cy="40386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6">
            <a:grayscl/>
            <a:lum bright="12000" contrast="6000"/>
          </a:blip>
          <a:stretch>
            <a:fillRect/>
          </a:stretch>
        </p:blipFill>
        <p:spPr>
          <a:xfrm>
            <a:off x="2651760" y="2423160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CEAEA">
                <a:tint val="45000"/>
                <a:satMod val="400000"/>
              </a:srgbClr>
            </a:duotone>
            <a:lum bright="12000" contrast="6000"/>
          </a:blip>
          <a:stretch>
            <a:fillRect/>
          </a:stretch>
        </p:blipFill>
        <p:spPr>
          <a:xfrm>
            <a:off x="8679180" y="5137785"/>
            <a:ext cx="1686560" cy="44323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8">
            <a:grayscl/>
            <a:lum bright="12000" contrast="6000"/>
          </a:blip>
          <a:stretch>
            <a:fillRect/>
          </a:stretch>
        </p:blipFill>
        <p:spPr>
          <a:xfrm>
            <a:off x="8155940" y="2367915"/>
            <a:ext cx="1728000" cy="31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9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19405" y="307340"/>
            <a:ext cx="768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Fig 6</a:t>
            </a:r>
            <a:endParaRPr lang="en-US" altLang="zh-CN" b="1"/>
          </a:p>
        </p:txBody>
      </p:sp>
      <p:grpSp>
        <p:nvGrpSpPr>
          <p:cNvPr id="11" name="组合 10"/>
          <p:cNvGrpSpPr/>
          <p:nvPr/>
        </p:nvGrpSpPr>
        <p:grpSpPr>
          <a:xfrm>
            <a:off x="2108200" y="254000"/>
            <a:ext cx="3194050" cy="2475230"/>
            <a:chOff x="4788" y="1825"/>
            <a:chExt cx="5030" cy="3898"/>
          </a:xfrm>
        </p:grpSpPr>
        <p:pic>
          <p:nvPicPr>
            <p:cNvPr id="4" name="图片 3"/>
            <p:cNvPicPr/>
            <p:nvPr/>
          </p:nvPicPr>
          <p:blipFill>
            <a:blip r:embed="rId1">
              <a:grayscl/>
              <a:lum bright="18000" contrast="12000"/>
            </a:blip>
            <a:srcRect r="6144" b="13238"/>
            <a:stretch>
              <a:fillRect/>
            </a:stretch>
          </p:blipFill>
          <p:spPr>
            <a:xfrm>
              <a:off x="7441" y="5165"/>
              <a:ext cx="1926" cy="54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" name="图片 4"/>
            <p:cNvPicPr/>
            <p:nvPr/>
          </p:nvPicPr>
          <p:blipFill>
            <a:blip r:embed="rId2">
              <a:grayscl/>
              <a:lum bright="6000" contrast="6000"/>
            </a:blip>
            <a:srcRect l="6065" t="11691" r="2705" b="6710"/>
            <a:stretch>
              <a:fillRect/>
            </a:stretch>
          </p:blipFill>
          <p:spPr>
            <a:xfrm>
              <a:off x="7441" y="4338"/>
              <a:ext cx="1888" cy="54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8" name="文本框 17"/>
            <p:cNvSpPr txBox="1"/>
            <p:nvPr/>
          </p:nvSpPr>
          <p:spPr>
            <a:xfrm>
              <a:off x="5819" y="4304"/>
              <a:ext cx="129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Flag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67" y="5095"/>
              <a:ext cx="155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GNAI3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428" y="3460"/>
              <a:ext cx="169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IP:Flag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567" y="2617"/>
              <a:ext cx="155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IgG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567" y="1825"/>
              <a:ext cx="155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Input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299" y="1926"/>
              <a:ext cx="251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  +       -      -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00" y="2617"/>
              <a:ext cx="251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   -      +      -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299" y="3458"/>
              <a:ext cx="251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   -       -      +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 rot="0">
              <a:off x="4788" y="4471"/>
              <a:ext cx="779" cy="1097"/>
              <a:chOff x="508" y="4165"/>
              <a:chExt cx="779" cy="1555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1287" y="4165"/>
                <a:ext cx="0" cy="15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27" name="文本框 26"/>
              <p:cNvSpPr txBox="1"/>
              <p:nvPr/>
            </p:nvSpPr>
            <p:spPr>
              <a:xfrm>
                <a:off x="508" y="4546"/>
                <a:ext cx="779" cy="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IB</a:t>
                </a:r>
                <a:endParaRPr lang="en-US" altLang="zh-CN" sz="20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422390" y="328295"/>
            <a:ext cx="3333115" cy="2391410"/>
            <a:chOff x="10509" y="1762"/>
            <a:chExt cx="5249" cy="3766"/>
          </a:xfrm>
        </p:grpSpPr>
        <p:sp>
          <p:nvSpPr>
            <p:cNvPr id="29" name="文本框 28"/>
            <p:cNvSpPr txBox="1"/>
            <p:nvPr/>
          </p:nvSpPr>
          <p:spPr>
            <a:xfrm>
              <a:off x="10509" y="3397"/>
              <a:ext cx="254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IP:GNAI3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507" y="2554"/>
              <a:ext cx="155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IgG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1507" y="1762"/>
              <a:ext cx="155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Input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3239" y="1863"/>
              <a:ext cx="251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  +       -      -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240" y="2554"/>
              <a:ext cx="251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   -      +      -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239" y="3395"/>
              <a:ext cx="251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   -       -      +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1759" y="4900"/>
              <a:ext cx="129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Flag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1553" y="4190"/>
              <a:ext cx="155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en-US" altLang="zh-CN" sz="2000" b="1">
                  <a:latin typeface="Times New Roman" panose="02020603050405020304" charset="0"/>
                  <a:cs typeface="Times New Roman" panose="02020603050405020304" charset="0"/>
                </a:rPr>
                <a:t>GNAI3</a:t>
              </a:r>
              <a:endParaRPr lang="en-US" altLang="zh-CN" sz="2000" b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 rot="0">
              <a:off x="10709" y="4472"/>
              <a:ext cx="779" cy="999"/>
              <a:chOff x="508" y="4165"/>
              <a:chExt cx="779" cy="1555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1287" y="4165"/>
                <a:ext cx="0" cy="155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42" name="文本框 41"/>
              <p:cNvSpPr txBox="1"/>
              <p:nvPr/>
            </p:nvSpPr>
            <p:spPr>
              <a:xfrm>
                <a:off x="508" y="4546"/>
                <a:ext cx="779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Times New Roman" panose="02020603050405020304" charset="0"/>
                    <a:cs typeface="Times New Roman" panose="02020603050405020304" charset="0"/>
                  </a:rPr>
                  <a:t>IB</a:t>
                </a:r>
                <a:endParaRPr lang="en-US" altLang="zh-CN" sz="2000" b="1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990" y="4158615"/>
            <a:ext cx="1515745" cy="4718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95220" y="4158615"/>
            <a:ext cx="824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Flag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5200" y="4660900"/>
            <a:ext cx="984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GNAI3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235200" y="4264660"/>
            <a:ext cx="0" cy="6965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740535" y="4435337"/>
            <a:ext cx="494665" cy="398694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IB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5" name="图片 14"/>
          <p:cNvPicPr/>
          <p:nvPr/>
        </p:nvPicPr>
        <p:blipFill>
          <a:blip r:embed="rId4">
            <a:grayscl/>
            <a:lum bright="6000"/>
          </a:blip>
          <a:stretch>
            <a:fillRect/>
          </a:stretch>
        </p:blipFill>
        <p:spPr>
          <a:xfrm>
            <a:off x="8402955" y="2338070"/>
            <a:ext cx="1198800" cy="345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025" y="4660900"/>
            <a:ext cx="1248410" cy="33845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372350" y="4567555"/>
            <a:ext cx="824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Flag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41540" y="4116705"/>
            <a:ext cx="984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GNAI3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05600" y="4451205"/>
            <a:ext cx="494665" cy="398977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IB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241540" y="4215765"/>
            <a:ext cx="0" cy="6343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EE9EB">
                <a:tint val="45000"/>
                <a:satMod val="400000"/>
              </a:srgbClr>
            </a:duotone>
            <a:lum bright="18000"/>
          </a:blip>
          <a:stretch>
            <a:fillRect/>
          </a:stretch>
        </p:blipFill>
        <p:spPr>
          <a:xfrm>
            <a:off x="3475990" y="4766945"/>
            <a:ext cx="1515745" cy="54673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BE6E8">
                <a:tint val="45000"/>
                <a:satMod val="400000"/>
              </a:srgbClr>
            </a:duotone>
            <a:lum bright="18000"/>
          </a:blip>
          <a:stretch>
            <a:fillRect/>
          </a:stretch>
        </p:blipFill>
        <p:spPr>
          <a:xfrm>
            <a:off x="8328025" y="4117340"/>
            <a:ext cx="1248410" cy="362585"/>
          </a:xfrm>
          <a:prstGeom prst="rect">
            <a:avLst/>
          </a:prstGeom>
        </p:spPr>
      </p:pic>
      <p:pic>
        <p:nvPicPr>
          <p:cNvPr id="47" name="图片 46"/>
          <p:cNvPicPr/>
          <p:nvPr/>
        </p:nvPicPr>
        <p:blipFill>
          <a:blip r:embed="rId8">
            <a:grayscl/>
            <a:lum bright="18000" contrast="6000"/>
          </a:blip>
          <a:stretch>
            <a:fillRect/>
          </a:stretch>
        </p:blipFill>
        <p:spPr>
          <a:xfrm>
            <a:off x="8402955" y="1878330"/>
            <a:ext cx="1198800" cy="34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19405" y="307340"/>
            <a:ext cx="1147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Fig S2</a:t>
            </a:r>
            <a:endParaRPr lang="en-US" altLang="zh-CN" b="1"/>
          </a:p>
        </p:txBody>
      </p:sp>
      <p:grpSp>
        <p:nvGrpSpPr>
          <p:cNvPr id="9" name="组合 8"/>
          <p:cNvGrpSpPr/>
          <p:nvPr/>
        </p:nvGrpSpPr>
        <p:grpSpPr>
          <a:xfrm>
            <a:off x="321945" y="861695"/>
            <a:ext cx="6245860" cy="1923415"/>
            <a:chOff x="503" y="3144"/>
            <a:chExt cx="9836" cy="3029"/>
          </a:xfrm>
        </p:grpSpPr>
        <p:grpSp>
          <p:nvGrpSpPr>
            <p:cNvPr id="6" name="组合 5"/>
            <p:cNvGrpSpPr/>
            <p:nvPr/>
          </p:nvGrpSpPr>
          <p:grpSpPr>
            <a:xfrm>
              <a:off x="721" y="3603"/>
              <a:ext cx="9618" cy="2571"/>
              <a:chOff x="672" y="2644"/>
              <a:chExt cx="9618" cy="2571"/>
            </a:xfrm>
          </p:grpSpPr>
          <p:sp>
            <p:nvSpPr>
              <p:cNvPr id="24" name="文本框 29"/>
              <p:cNvSpPr txBox="1"/>
              <p:nvPr/>
            </p:nvSpPr>
            <p:spPr>
              <a:xfrm rot="20040000">
                <a:off x="983" y="2669"/>
                <a:ext cx="1154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H358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29" name="文本框 29"/>
              <p:cNvSpPr txBox="1"/>
              <p:nvPr/>
            </p:nvSpPr>
            <p:spPr>
              <a:xfrm rot="20040000">
                <a:off x="2218" y="2646"/>
                <a:ext cx="1154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A549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 rot="20040000">
                <a:off x="3351" y="2646"/>
                <a:ext cx="1154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PC-9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1" name="文本框 29"/>
              <p:cNvSpPr txBox="1"/>
              <p:nvPr/>
            </p:nvSpPr>
            <p:spPr>
              <a:xfrm rot="20040000">
                <a:off x="4360" y="2656"/>
                <a:ext cx="1300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H1975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2" name="文本框 29"/>
              <p:cNvSpPr txBox="1"/>
              <p:nvPr/>
            </p:nvSpPr>
            <p:spPr>
              <a:xfrm rot="20040000">
                <a:off x="5561" y="2644"/>
                <a:ext cx="1300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H1299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3" name="文本框 29"/>
              <p:cNvSpPr txBox="1"/>
              <p:nvPr/>
            </p:nvSpPr>
            <p:spPr>
              <a:xfrm rot="20040000">
                <a:off x="6539" y="2651"/>
                <a:ext cx="1795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CALU</a:t>
                </a:r>
                <a:r>
                  <a:rPr lang="en-US" altLang="zh-CN" sz="1500" dirty="0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-3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4" name="文本框 29"/>
              <p:cNvSpPr txBox="1"/>
              <p:nvPr/>
            </p:nvSpPr>
            <p:spPr>
              <a:xfrm rot="20040000">
                <a:off x="7775" y="2652"/>
                <a:ext cx="1082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B2B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27" name="文本框 29"/>
              <p:cNvSpPr txBox="1"/>
              <p:nvPr/>
            </p:nvSpPr>
            <p:spPr>
              <a:xfrm>
                <a:off x="8622" y="4447"/>
                <a:ext cx="1496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GAPDH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sp>
            <p:nvSpPr>
              <p:cNvPr id="37" name="文本框 29"/>
              <p:cNvSpPr txBox="1"/>
              <p:nvPr/>
            </p:nvSpPr>
            <p:spPr>
              <a:xfrm>
                <a:off x="8624" y="3437"/>
                <a:ext cx="1667" cy="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1500" dirty="0" err="1">
                    <a:latin typeface="Times New Roman" panose="02020603050405020304" charset="0"/>
                    <a:ea typeface="宋体" panose="02010600030101010101" pitchFamily="2" charset="-122"/>
                    <a:cs typeface="Times New Roman" panose="02020603050405020304" charset="0"/>
                  </a:rPr>
                  <a:t>APOC3</a:t>
                </a:r>
                <a:endParaRPr lang="zh-CN" altLang="en-US" sz="1500" dirty="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 rot="0">
                <a:off x="672" y="3575"/>
                <a:ext cx="7948" cy="1641"/>
                <a:chOff x="868" y="4560"/>
                <a:chExt cx="7948" cy="1641"/>
              </a:xfrm>
            </p:grpSpPr>
            <p:pic>
              <p:nvPicPr>
                <p:cNvPr id="26" name="图片 25"/>
                <p:cNvPicPr/>
                <p:nvPr>
                  <p:custDataLst>
                    <p:tags r:id="rId1"/>
                  </p:custDataLst>
                </p:nvPr>
              </p:nvPicPr>
              <p:blipFill>
                <a:blip r:embed="rId2">
                  <a:lum bright="6000" contrast="18000"/>
                </a:blip>
                <a:srcRect l="4882" t="11671" r="3057" b="41584"/>
                <a:stretch>
                  <a:fillRect/>
                </a:stretch>
              </p:blipFill>
              <p:spPr>
                <a:xfrm>
                  <a:off x="868" y="4560"/>
                  <a:ext cx="7948" cy="65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20" name="图片 19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8" y="5545"/>
                  <a:ext cx="7948" cy="656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</p:grpSp>
        </p:grpSp>
        <p:sp>
          <p:nvSpPr>
            <p:cNvPr id="8" name="文本框 7"/>
            <p:cNvSpPr txBox="1"/>
            <p:nvPr/>
          </p:nvSpPr>
          <p:spPr>
            <a:xfrm>
              <a:off x="503" y="3144"/>
              <a:ext cx="109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A</a:t>
              </a:r>
              <a:endParaRPr lang="en-US" alt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0890" y="3487420"/>
            <a:ext cx="3764280" cy="2118995"/>
            <a:chOff x="10585" y="2671"/>
            <a:chExt cx="5928" cy="3337"/>
          </a:xfrm>
        </p:grpSpPr>
        <p:grpSp>
          <p:nvGrpSpPr>
            <p:cNvPr id="42" name="组合 41"/>
            <p:cNvGrpSpPr/>
            <p:nvPr/>
          </p:nvGrpSpPr>
          <p:grpSpPr>
            <a:xfrm rot="0">
              <a:off x="11489" y="2792"/>
              <a:ext cx="5024" cy="3216"/>
              <a:chOff x="10274" y="1758"/>
              <a:chExt cx="5024" cy="3216"/>
            </a:xfrm>
          </p:grpSpPr>
          <p:pic>
            <p:nvPicPr>
              <p:cNvPr id="44" name="图片 43"/>
              <p:cNvPicPr/>
              <p:nvPr>
                <p:custDataLst>
                  <p:tags r:id="rId5"/>
                </p:custDataLst>
              </p:nvPr>
            </p:nvPicPr>
            <p:blipFill>
              <a:blip r:embed="rId6">
                <a:grayscl/>
              </a:blip>
              <a:srcRect l="10839" t="-2785"/>
              <a:stretch>
                <a:fillRect/>
              </a:stretch>
            </p:blipFill>
            <p:spPr>
              <a:xfrm>
                <a:off x="10274" y="3268"/>
                <a:ext cx="3203" cy="75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55" name="文本框 54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1408" y="1758"/>
                <a:ext cx="112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PC-9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58" name="直接连接符 57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10643" y="2465"/>
                <a:ext cx="2494" cy="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文本框 58"/>
              <p:cNvSpPr txBox="1"/>
              <p:nvPr/>
            </p:nvSpPr>
            <p:spPr>
              <a:xfrm>
                <a:off x="13559" y="3311"/>
                <a:ext cx="152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APOC3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13559" y="4394"/>
                <a:ext cx="173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GAPDH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10466" y="2604"/>
                <a:ext cx="82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NC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1498" y="2604"/>
                <a:ext cx="94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si-1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12472" y="2598"/>
                <a:ext cx="95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si-2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0585" y="2671"/>
              <a:ext cx="109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B</a:t>
              </a:r>
              <a:endParaRPr lang="en-US" alt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127240" y="1488440"/>
            <a:ext cx="3845560" cy="4124325"/>
            <a:chOff x="10996" y="1991"/>
            <a:chExt cx="6056" cy="6495"/>
          </a:xfrm>
        </p:grpSpPr>
        <p:grpSp>
          <p:nvGrpSpPr>
            <p:cNvPr id="18" name="组合 17"/>
            <p:cNvGrpSpPr/>
            <p:nvPr/>
          </p:nvGrpSpPr>
          <p:grpSpPr>
            <a:xfrm>
              <a:off x="10996" y="1991"/>
              <a:ext cx="6056" cy="6495"/>
              <a:chOff x="2059" y="3182"/>
              <a:chExt cx="6056" cy="6495"/>
            </a:xfrm>
          </p:grpSpPr>
          <p:sp>
            <p:nvSpPr>
              <p:cNvPr id="17" name="文本框 16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209" y="3182"/>
                <a:ext cx="1163" cy="580"/>
              </a:xfrm>
              <a:prstGeom prst="rect">
                <a:avLst/>
              </a:prstGeom>
            </p:spPr>
            <p:txBody>
              <a:bodyPr wrap="square">
                <a:spAutoFit/>
                <a:extLst>
                  <a:ext uri="{4A0BC546-FE56-4ADE-93B0-CB8AF2F6F144}">
                    <wpsdc:textFrameExt xmlns:wpsdc="http://www.wps.cn/officeDocument/2022/drawingmlCustomData" type="text"/>
                  </a:ext>
                </a:extLst>
              </a:bodyPr>
              <a:p>
                <a:pPr algn="l"/>
                <a:r>
                  <a:rPr lang="en-US" altLang="zh-CN">
                    <a:latin typeface="Times New Roman" panose="02020603050405020304" charset="0"/>
                    <a:ea typeface="微软雅黑" panose="020B0503020204020204" charset="-122"/>
                    <a:cs typeface="Times New Roman" panose="02020603050405020304" charset="0"/>
                  </a:rPr>
                  <a:t>PC-9</a:t>
                </a:r>
                <a:endParaRPr lang="en-US" altLang="zh-CN">
                  <a:latin typeface="Times New Roman" panose="02020603050405020304" charset="0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2059" y="4643"/>
                <a:ext cx="301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si-1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pic>
            <p:nvPicPr>
              <p:cNvPr id="13" name="图片 12"/>
              <p:cNvPicPr/>
              <p:nvPr>
                <p:custDataLst>
                  <p:tags r:id="rId10"/>
                </p:custDataLst>
              </p:nvPr>
            </p:nvPicPr>
            <p:blipFill>
              <a:blip r:embed="rId11">
                <a:grayscl/>
              </a:blip>
              <a:stretch>
                <a:fillRect/>
              </a:stretch>
            </p:blipFill>
            <p:spPr>
              <a:xfrm>
                <a:off x="5239" y="5873"/>
                <a:ext cx="2874" cy="79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14" name="图片 13"/>
              <p:cNvPicPr/>
              <p:nvPr>
                <p:custDataLst>
                  <p:tags r:id="rId12"/>
                </p:custDataLst>
              </p:nvPr>
            </p:nvPicPr>
            <p:blipFill>
              <a:blip r:embed="rId13">
                <a:grayscl/>
              </a:blip>
              <a:stretch>
                <a:fillRect/>
              </a:stretch>
            </p:blipFill>
            <p:spPr>
              <a:xfrm rot="10800000">
                <a:off x="5239" y="7920"/>
                <a:ext cx="2874" cy="79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15" name="图片 14"/>
              <p:cNvPicPr/>
              <p:nvPr>
                <p:custDataLst>
                  <p:tags r:id="rId14"/>
                </p:custDataLst>
              </p:nvPr>
            </p:nvPicPr>
            <p:blipFill>
              <a:blip r:embed="rId15">
                <a:grayscl/>
              </a:blip>
              <a:stretch>
                <a:fillRect/>
              </a:stretch>
            </p:blipFill>
            <p:spPr>
              <a:xfrm rot="10800000">
                <a:off x="5241" y="6885"/>
                <a:ext cx="2874" cy="799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6" name="文本框 15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612" y="7975"/>
                <a:ext cx="2465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Vimentin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2612" y="5975"/>
                <a:ext cx="2465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E-cadherin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lvl="0" algn="r">
                  <a:buClrTx/>
                  <a:buSzTx/>
                  <a:buFontTx/>
                </a:pP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612" y="6980"/>
                <a:ext cx="2465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N-cadherin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lvl="0" algn="r">
                  <a:buClrTx/>
                  <a:buSzTx/>
                  <a:buFontTx/>
                </a:pP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46" name="文本框 45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2612" y="9058"/>
                <a:ext cx="2464" cy="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β-Actin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lvl="0" algn="r">
                  <a:buClrTx/>
                  <a:buSzTx/>
                  <a:buFontTx/>
                </a:pP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2610" y="4018"/>
                <a:ext cx="2467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r"/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NC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244" y="5310"/>
                <a:ext cx="283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r">
                  <a:buClrTx/>
                  <a:buSzTx/>
                  <a:buFontTx/>
                </a:pPr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si-2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5242" y="4681"/>
                <a:ext cx="287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  -       +        -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242" y="5261"/>
                <a:ext cx="287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  -       -        +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5242" y="4043"/>
                <a:ext cx="287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>
                    <a:latin typeface="Times New Roman" panose="02020603050405020304" charset="0"/>
                    <a:cs typeface="Times New Roman" panose="02020603050405020304" charset="0"/>
                  </a:rPr>
                  <a:t>   +       -        -</a:t>
                </a:r>
                <a:endParaRPr lang="en-US" altLang="zh-C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5164" y="3861"/>
                <a:ext cx="29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  <p:sp>
          <p:nvSpPr>
            <p:cNvPr id="22" name="文本框 21"/>
            <p:cNvSpPr txBox="1"/>
            <p:nvPr/>
          </p:nvSpPr>
          <p:spPr>
            <a:xfrm>
              <a:off x="12600" y="2045"/>
              <a:ext cx="85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K</a:t>
              </a:r>
              <a:endParaRPr lang="en-US" altLang="zh-CN"/>
            </a:p>
          </p:txBody>
        </p:sp>
      </p:grpSp>
      <p:pic>
        <p:nvPicPr>
          <p:cNvPr id="3" name="图片 2"/>
          <p:cNvPicPr/>
          <p:nvPr/>
        </p:nvPicPr>
        <p:blipFill>
          <a:blip r:embed="rId20">
            <a:grayscl/>
            <a:lum bright="12000" contrast="6000"/>
          </a:blip>
          <a:stretch>
            <a:fillRect/>
          </a:stretch>
        </p:blipFill>
        <p:spPr>
          <a:xfrm>
            <a:off x="1344930" y="5211445"/>
            <a:ext cx="2034000" cy="47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/>
          <p:nvPr/>
        </p:nvPicPr>
        <p:blipFill>
          <a:blip r:embed="rId21">
            <a:grayscl/>
            <a:lum bright="12000" contrast="6000"/>
          </a:blip>
          <a:stretch>
            <a:fillRect/>
          </a:stretch>
        </p:blipFill>
        <p:spPr>
          <a:xfrm>
            <a:off x="9146540" y="5219700"/>
            <a:ext cx="1824355" cy="50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UNIT_PLACING_PICTURE_USER_VIEWPORT" val="{&quot;height&quot;:771,&quot;width&quot;:8215}"/>
</p:tagLst>
</file>

<file path=ppt/tags/tag199.xml><?xml version="1.0" encoding="utf-8"?>
<p:tagLst xmlns:p="http://schemas.openxmlformats.org/presentationml/2006/main">
  <p:tag name="KSO_WM_UNIT_PLACING_PICTURE_USER_VIEWPORT" val="{&quot;height&quot;:664,&quot;width&quot;:8043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2916</Words>
  <Application>WPS 演示</Application>
  <PresentationFormat>宽屏</PresentationFormat>
  <Paragraphs>750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Times New Roman</vt:lpstr>
      <vt:lpstr>微软雅黑</vt:lpstr>
      <vt:lpstr>Arial Unicode MS</vt:lpstr>
      <vt:lpstr>Calibri</vt:lpstr>
      <vt:lpstr>WPS</vt:lpstr>
      <vt:lpstr>WB原始图片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Glowworm</cp:lastModifiedBy>
  <cp:revision>159</cp:revision>
  <dcterms:created xsi:type="dcterms:W3CDTF">2019-06-19T02:08:00Z</dcterms:created>
  <dcterms:modified xsi:type="dcterms:W3CDTF">2025-12-03T10:25:22Z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DB8808B7BFA549D6A5C062BB7BA2AAEA_13</vt:lpwstr>
  </property>
</Properties>
</file>