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8" r:id="rId2"/>
    <p:sldId id="259" r:id="rId3"/>
    <p:sldId id="260" r:id="rId4"/>
    <p:sldId id="261" r:id="rId5"/>
    <p:sldId id="262" r:id="rId6"/>
    <p:sldId id="263" r:id="rId7"/>
    <p:sldId id="275" r:id="rId8"/>
    <p:sldId id="265" r:id="rId9"/>
    <p:sldId id="276" r:id="rId10"/>
    <p:sldId id="266" r:id="rId11"/>
    <p:sldId id="257" r:id="rId12"/>
    <p:sldId id="267" r:id="rId13"/>
    <p:sldId id="268" r:id="rId14"/>
    <p:sldId id="269" r:id="rId15"/>
    <p:sldId id="270" r:id="rId16"/>
    <p:sldId id="271" r:id="rId17"/>
    <p:sldId id="278" r:id="rId18"/>
    <p:sldId id="272" r:id="rId19"/>
    <p:sldId id="277" r:id="rId20"/>
    <p:sldId id="273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DDF6B-E947-49EF-8E97-557A0FCD19C9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7513F-2BA2-4392-B0DF-17EC5DAD50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4309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B8856-E684-4A9C-8030-A0AA3A57EEAE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936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B8856-E684-4A9C-8030-A0AA3A57EEAE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8420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B8856-E684-4A9C-8030-A0AA3A57EEAE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9336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B8856-E684-4A9C-8030-A0AA3A57EEAE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4709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B8856-E684-4A9C-8030-A0AA3A57EEAE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7047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B8856-E684-4A9C-8030-A0AA3A57EEAE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7311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B8856-E684-4A9C-8030-A0AA3A57EEAE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9335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B8856-E684-4A9C-8030-A0AA3A57EEAE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40913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B8856-E684-4A9C-8030-A0AA3A57EEAE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376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B8856-E684-4A9C-8030-A0AA3A57EEAE}" type="slidenum">
              <a:rPr lang="en-GB" smtClean="0"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4512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961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584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843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330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183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1060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63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060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994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613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8FEE-E117-470B-9780-D12376548218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756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68FEE-E117-470B-9780-D12376548218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8327C-4D29-4040-BD10-3E629EDCA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059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20147" y="667571"/>
            <a:ext cx="10429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dirty="0">
                <a:latin typeface="Calibri" panose="020F0502020204030204" pitchFamily="34" charset="0"/>
              </a:rPr>
              <a:t>B-actin</a:t>
            </a:r>
          </a:p>
        </p:txBody>
      </p:sp>
      <p:sp>
        <p:nvSpPr>
          <p:cNvPr id="3104" name="TextBox 20"/>
          <p:cNvSpPr txBox="1">
            <a:spLocks noChangeArrowheads="1"/>
          </p:cNvSpPr>
          <p:nvPr/>
        </p:nvSpPr>
        <p:spPr bwMode="auto">
          <a:xfrm>
            <a:off x="1306968" y="683130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T1</a:t>
            </a:r>
          </a:p>
        </p:txBody>
      </p:sp>
      <p:sp>
        <p:nvSpPr>
          <p:cNvPr id="3105" name="TextBox 21"/>
          <p:cNvSpPr txBox="1">
            <a:spLocks noChangeArrowheads="1"/>
          </p:cNvSpPr>
          <p:nvPr/>
        </p:nvSpPr>
        <p:spPr bwMode="auto">
          <a:xfrm>
            <a:off x="1808483" y="68013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T2</a:t>
            </a:r>
          </a:p>
        </p:txBody>
      </p:sp>
      <p:sp>
        <p:nvSpPr>
          <p:cNvPr id="3106" name="TextBox 28"/>
          <p:cNvSpPr txBox="1">
            <a:spLocks noChangeArrowheads="1"/>
          </p:cNvSpPr>
          <p:nvPr/>
        </p:nvSpPr>
        <p:spPr bwMode="auto">
          <a:xfrm>
            <a:off x="2315545" y="69749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NT1</a:t>
            </a:r>
          </a:p>
        </p:txBody>
      </p:sp>
      <p:sp>
        <p:nvSpPr>
          <p:cNvPr id="3107" name="TextBox 28"/>
          <p:cNvSpPr txBox="1">
            <a:spLocks noChangeArrowheads="1"/>
          </p:cNvSpPr>
          <p:nvPr/>
        </p:nvSpPr>
        <p:spPr bwMode="auto">
          <a:xfrm>
            <a:off x="2815403" y="69210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NT2</a:t>
            </a:r>
          </a:p>
        </p:txBody>
      </p:sp>
      <p:sp>
        <p:nvSpPr>
          <p:cNvPr id="3108" name="TextBox 28"/>
          <p:cNvSpPr txBox="1">
            <a:spLocks noChangeArrowheads="1"/>
          </p:cNvSpPr>
          <p:nvPr/>
        </p:nvSpPr>
        <p:spPr bwMode="auto">
          <a:xfrm>
            <a:off x="3320090" y="69876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NT3</a:t>
            </a:r>
          </a:p>
        </p:txBody>
      </p:sp>
      <p:sp>
        <p:nvSpPr>
          <p:cNvPr id="3109" name="TextBox 21"/>
          <p:cNvSpPr txBox="1">
            <a:spLocks noChangeArrowheads="1"/>
          </p:cNvSpPr>
          <p:nvPr/>
        </p:nvSpPr>
        <p:spPr bwMode="auto">
          <a:xfrm>
            <a:off x="3868157" y="69266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NT4</a:t>
            </a:r>
          </a:p>
        </p:txBody>
      </p:sp>
      <p:sp>
        <p:nvSpPr>
          <p:cNvPr id="3110" name="TextBox 21"/>
          <p:cNvSpPr txBox="1">
            <a:spLocks noChangeArrowheads="1"/>
          </p:cNvSpPr>
          <p:nvPr/>
        </p:nvSpPr>
        <p:spPr bwMode="auto">
          <a:xfrm>
            <a:off x="4346236" y="707434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Oe1</a:t>
            </a:r>
          </a:p>
        </p:txBody>
      </p:sp>
      <p:sp>
        <p:nvSpPr>
          <p:cNvPr id="3111" name="TextBox 20"/>
          <p:cNvSpPr txBox="1">
            <a:spLocks noChangeArrowheads="1"/>
          </p:cNvSpPr>
          <p:nvPr/>
        </p:nvSpPr>
        <p:spPr bwMode="auto">
          <a:xfrm>
            <a:off x="5156384" y="68434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T3</a:t>
            </a:r>
          </a:p>
        </p:txBody>
      </p:sp>
      <p:sp>
        <p:nvSpPr>
          <p:cNvPr id="3112" name="TextBox 21"/>
          <p:cNvSpPr txBox="1">
            <a:spLocks noChangeArrowheads="1"/>
          </p:cNvSpPr>
          <p:nvPr/>
        </p:nvSpPr>
        <p:spPr bwMode="auto">
          <a:xfrm>
            <a:off x="5592561" y="68320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NT5</a:t>
            </a:r>
          </a:p>
        </p:txBody>
      </p:sp>
      <p:sp>
        <p:nvSpPr>
          <p:cNvPr id="3113" name="TextBox 28"/>
          <p:cNvSpPr txBox="1">
            <a:spLocks noChangeArrowheads="1"/>
          </p:cNvSpPr>
          <p:nvPr/>
        </p:nvSpPr>
        <p:spPr bwMode="auto">
          <a:xfrm>
            <a:off x="6118023" y="6841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NT6</a:t>
            </a:r>
          </a:p>
        </p:txBody>
      </p:sp>
      <p:sp>
        <p:nvSpPr>
          <p:cNvPr id="3114" name="TextBox 28"/>
          <p:cNvSpPr txBox="1">
            <a:spLocks noChangeArrowheads="1"/>
          </p:cNvSpPr>
          <p:nvPr/>
        </p:nvSpPr>
        <p:spPr bwMode="auto">
          <a:xfrm>
            <a:off x="6680556" y="68075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T4</a:t>
            </a:r>
          </a:p>
        </p:txBody>
      </p:sp>
      <p:sp>
        <p:nvSpPr>
          <p:cNvPr id="3115" name="TextBox 28"/>
          <p:cNvSpPr txBox="1">
            <a:spLocks noChangeArrowheads="1"/>
          </p:cNvSpPr>
          <p:nvPr/>
        </p:nvSpPr>
        <p:spPr bwMode="auto">
          <a:xfrm>
            <a:off x="7091435" y="67367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NT7</a:t>
            </a:r>
          </a:p>
        </p:txBody>
      </p:sp>
      <p:sp>
        <p:nvSpPr>
          <p:cNvPr id="3116" name="TextBox 21"/>
          <p:cNvSpPr txBox="1">
            <a:spLocks noChangeArrowheads="1"/>
          </p:cNvSpPr>
          <p:nvPr/>
        </p:nvSpPr>
        <p:spPr bwMode="auto">
          <a:xfrm>
            <a:off x="7666251" y="6675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CT1</a:t>
            </a:r>
          </a:p>
        </p:txBody>
      </p:sp>
      <p:sp>
        <p:nvSpPr>
          <p:cNvPr id="3117" name="TextBox 20"/>
          <p:cNvSpPr txBox="1">
            <a:spLocks noChangeArrowheads="1"/>
          </p:cNvSpPr>
          <p:nvPr/>
        </p:nvSpPr>
        <p:spPr bwMode="auto">
          <a:xfrm>
            <a:off x="8208620" y="674162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Oe2</a:t>
            </a:r>
          </a:p>
        </p:txBody>
      </p:sp>
      <p:pic>
        <p:nvPicPr>
          <p:cNvPr id="46" name="Picture 2">
            <a:extLst>
              <a:ext uri="{FF2B5EF4-FFF2-40B4-BE49-F238E27FC236}">
                <a16:creationId xmlns:a16="http://schemas.microsoft.com/office/drawing/2014/main" id="{13AB82C8-D6EC-458C-8654-C7310BD42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" t="398" r="2644" b="48348"/>
          <a:stretch/>
        </p:blipFill>
        <p:spPr bwMode="auto">
          <a:xfrm>
            <a:off x="857508" y="1238831"/>
            <a:ext cx="8155591" cy="3893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735243-384C-4E21-B1A5-2581D5E7ECAC}"/>
              </a:ext>
            </a:extLst>
          </p:cNvPr>
          <p:cNvSpPr/>
          <p:nvPr/>
        </p:nvSpPr>
        <p:spPr>
          <a:xfrm>
            <a:off x="1063134" y="2027583"/>
            <a:ext cx="7815823" cy="6228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060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5"/>
          <p:cNvSpPr txBox="1">
            <a:spLocks noChangeArrowheads="1"/>
          </p:cNvSpPr>
          <p:nvPr/>
        </p:nvSpPr>
        <p:spPr bwMode="auto">
          <a:xfrm>
            <a:off x="250825" y="1619250"/>
            <a:ext cx="808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dirty="0">
                <a:latin typeface="Calibri" panose="020F0502020204030204" pitchFamily="34" charset="0"/>
              </a:rPr>
              <a:t>ATR</a:t>
            </a:r>
          </a:p>
        </p:txBody>
      </p:sp>
      <p:sp>
        <p:nvSpPr>
          <p:cNvPr id="3104" name="TextBox 20"/>
          <p:cNvSpPr txBox="1">
            <a:spLocks noChangeArrowheads="1"/>
          </p:cNvSpPr>
          <p:nvPr/>
        </p:nvSpPr>
        <p:spPr bwMode="auto">
          <a:xfrm>
            <a:off x="1306968" y="683130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T1</a:t>
            </a:r>
          </a:p>
        </p:txBody>
      </p:sp>
      <p:sp>
        <p:nvSpPr>
          <p:cNvPr id="3105" name="TextBox 21"/>
          <p:cNvSpPr txBox="1">
            <a:spLocks noChangeArrowheads="1"/>
          </p:cNvSpPr>
          <p:nvPr/>
        </p:nvSpPr>
        <p:spPr bwMode="auto">
          <a:xfrm>
            <a:off x="1808483" y="68013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T2</a:t>
            </a:r>
          </a:p>
        </p:txBody>
      </p:sp>
      <p:sp>
        <p:nvSpPr>
          <p:cNvPr id="3106" name="TextBox 28"/>
          <p:cNvSpPr txBox="1">
            <a:spLocks noChangeArrowheads="1"/>
          </p:cNvSpPr>
          <p:nvPr/>
        </p:nvSpPr>
        <p:spPr bwMode="auto">
          <a:xfrm>
            <a:off x="2315545" y="69749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NT1</a:t>
            </a:r>
          </a:p>
        </p:txBody>
      </p:sp>
      <p:sp>
        <p:nvSpPr>
          <p:cNvPr id="3107" name="TextBox 28"/>
          <p:cNvSpPr txBox="1">
            <a:spLocks noChangeArrowheads="1"/>
          </p:cNvSpPr>
          <p:nvPr/>
        </p:nvSpPr>
        <p:spPr bwMode="auto">
          <a:xfrm>
            <a:off x="2815403" y="69210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NT2</a:t>
            </a:r>
          </a:p>
        </p:txBody>
      </p:sp>
      <p:sp>
        <p:nvSpPr>
          <p:cNvPr id="3108" name="TextBox 28"/>
          <p:cNvSpPr txBox="1">
            <a:spLocks noChangeArrowheads="1"/>
          </p:cNvSpPr>
          <p:nvPr/>
        </p:nvSpPr>
        <p:spPr bwMode="auto">
          <a:xfrm>
            <a:off x="3320090" y="69876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NT3</a:t>
            </a:r>
          </a:p>
        </p:txBody>
      </p:sp>
      <p:sp>
        <p:nvSpPr>
          <p:cNvPr id="3109" name="TextBox 21"/>
          <p:cNvSpPr txBox="1">
            <a:spLocks noChangeArrowheads="1"/>
          </p:cNvSpPr>
          <p:nvPr/>
        </p:nvSpPr>
        <p:spPr bwMode="auto">
          <a:xfrm>
            <a:off x="3868157" y="69266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NT4</a:t>
            </a:r>
          </a:p>
        </p:txBody>
      </p:sp>
      <p:sp>
        <p:nvSpPr>
          <p:cNvPr id="3110" name="TextBox 21"/>
          <p:cNvSpPr txBox="1">
            <a:spLocks noChangeArrowheads="1"/>
          </p:cNvSpPr>
          <p:nvPr/>
        </p:nvSpPr>
        <p:spPr bwMode="auto">
          <a:xfrm>
            <a:off x="4346236" y="707434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Oe1</a:t>
            </a:r>
          </a:p>
        </p:txBody>
      </p:sp>
      <p:sp>
        <p:nvSpPr>
          <p:cNvPr id="3111" name="TextBox 20"/>
          <p:cNvSpPr txBox="1">
            <a:spLocks noChangeArrowheads="1"/>
          </p:cNvSpPr>
          <p:nvPr/>
        </p:nvSpPr>
        <p:spPr bwMode="auto">
          <a:xfrm>
            <a:off x="5156384" y="68434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T3</a:t>
            </a:r>
          </a:p>
        </p:txBody>
      </p:sp>
      <p:sp>
        <p:nvSpPr>
          <p:cNvPr id="3112" name="TextBox 21"/>
          <p:cNvSpPr txBox="1">
            <a:spLocks noChangeArrowheads="1"/>
          </p:cNvSpPr>
          <p:nvPr/>
        </p:nvSpPr>
        <p:spPr bwMode="auto">
          <a:xfrm>
            <a:off x="5592561" y="68320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NT5</a:t>
            </a:r>
          </a:p>
        </p:txBody>
      </p:sp>
      <p:sp>
        <p:nvSpPr>
          <p:cNvPr id="3113" name="TextBox 28"/>
          <p:cNvSpPr txBox="1">
            <a:spLocks noChangeArrowheads="1"/>
          </p:cNvSpPr>
          <p:nvPr/>
        </p:nvSpPr>
        <p:spPr bwMode="auto">
          <a:xfrm>
            <a:off x="6118023" y="6841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NT6</a:t>
            </a:r>
          </a:p>
        </p:txBody>
      </p:sp>
      <p:sp>
        <p:nvSpPr>
          <p:cNvPr id="3114" name="TextBox 28"/>
          <p:cNvSpPr txBox="1">
            <a:spLocks noChangeArrowheads="1"/>
          </p:cNvSpPr>
          <p:nvPr/>
        </p:nvSpPr>
        <p:spPr bwMode="auto">
          <a:xfrm>
            <a:off x="6680556" y="68075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T4</a:t>
            </a:r>
          </a:p>
        </p:txBody>
      </p:sp>
      <p:sp>
        <p:nvSpPr>
          <p:cNvPr id="3115" name="TextBox 28"/>
          <p:cNvSpPr txBox="1">
            <a:spLocks noChangeArrowheads="1"/>
          </p:cNvSpPr>
          <p:nvPr/>
        </p:nvSpPr>
        <p:spPr bwMode="auto">
          <a:xfrm>
            <a:off x="7091435" y="67367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NT7</a:t>
            </a:r>
          </a:p>
        </p:txBody>
      </p:sp>
      <p:sp>
        <p:nvSpPr>
          <p:cNvPr id="3116" name="TextBox 21"/>
          <p:cNvSpPr txBox="1">
            <a:spLocks noChangeArrowheads="1"/>
          </p:cNvSpPr>
          <p:nvPr/>
        </p:nvSpPr>
        <p:spPr bwMode="auto">
          <a:xfrm>
            <a:off x="7666251" y="6675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CT1</a:t>
            </a:r>
          </a:p>
        </p:txBody>
      </p:sp>
      <p:sp>
        <p:nvSpPr>
          <p:cNvPr id="3117" name="TextBox 20"/>
          <p:cNvSpPr txBox="1">
            <a:spLocks noChangeArrowheads="1"/>
          </p:cNvSpPr>
          <p:nvPr/>
        </p:nvSpPr>
        <p:spPr bwMode="auto">
          <a:xfrm>
            <a:off x="8208620" y="674162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Oe2</a:t>
            </a: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0D75E497-752E-43C2-8214-2E8FD8B967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" r="2899" b="53648"/>
          <a:stretch/>
        </p:blipFill>
        <p:spPr bwMode="auto">
          <a:xfrm>
            <a:off x="1058863" y="1619250"/>
            <a:ext cx="7992372" cy="3403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05468A1-7E20-458A-BEC8-5B664787CC7C}"/>
              </a:ext>
            </a:extLst>
          </p:cNvPr>
          <p:cNvSpPr/>
          <p:nvPr/>
        </p:nvSpPr>
        <p:spPr>
          <a:xfrm>
            <a:off x="1058863" y="2544417"/>
            <a:ext cx="7806841" cy="6361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633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TextBox 11"/>
          <p:cNvSpPr txBox="1">
            <a:spLocks noChangeArrowheads="1"/>
          </p:cNvSpPr>
          <p:nvPr/>
        </p:nvSpPr>
        <p:spPr bwMode="auto">
          <a:xfrm>
            <a:off x="64836" y="191238"/>
            <a:ext cx="806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dirty="0">
                <a:latin typeface="Calibri" panose="020F0502020204030204" pitchFamily="34" charset="0"/>
              </a:rPr>
              <a:t>pATR</a:t>
            </a:r>
          </a:p>
        </p:txBody>
      </p:sp>
      <p:sp>
        <p:nvSpPr>
          <p:cNvPr id="3104" name="TextBox 20"/>
          <p:cNvSpPr txBox="1">
            <a:spLocks noChangeArrowheads="1"/>
          </p:cNvSpPr>
          <p:nvPr/>
        </p:nvSpPr>
        <p:spPr bwMode="auto">
          <a:xfrm>
            <a:off x="639763" y="707434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T1</a:t>
            </a:r>
          </a:p>
        </p:txBody>
      </p:sp>
      <p:sp>
        <p:nvSpPr>
          <p:cNvPr id="3105" name="TextBox 21"/>
          <p:cNvSpPr txBox="1">
            <a:spLocks noChangeArrowheads="1"/>
          </p:cNvSpPr>
          <p:nvPr/>
        </p:nvSpPr>
        <p:spPr bwMode="auto">
          <a:xfrm>
            <a:off x="1062542" y="707434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T2</a:t>
            </a:r>
          </a:p>
        </p:txBody>
      </p:sp>
      <p:sp>
        <p:nvSpPr>
          <p:cNvPr id="3106" name="TextBox 28"/>
          <p:cNvSpPr txBox="1">
            <a:spLocks noChangeArrowheads="1"/>
          </p:cNvSpPr>
          <p:nvPr/>
        </p:nvSpPr>
        <p:spPr bwMode="auto">
          <a:xfrm>
            <a:off x="1523696" y="707432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NT1</a:t>
            </a:r>
          </a:p>
        </p:txBody>
      </p:sp>
      <p:sp>
        <p:nvSpPr>
          <p:cNvPr id="3107" name="TextBox 28"/>
          <p:cNvSpPr txBox="1">
            <a:spLocks noChangeArrowheads="1"/>
          </p:cNvSpPr>
          <p:nvPr/>
        </p:nvSpPr>
        <p:spPr bwMode="auto">
          <a:xfrm>
            <a:off x="2020693" y="707432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NT2</a:t>
            </a:r>
          </a:p>
        </p:txBody>
      </p:sp>
      <p:sp>
        <p:nvSpPr>
          <p:cNvPr id="3108" name="TextBox 28"/>
          <p:cNvSpPr txBox="1">
            <a:spLocks noChangeArrowheads="1"/>
          </p:cNvSpPr>
          <p:nvPr/>
        </p:nvSpPr>
        <p:spPr bwMode="auto">
          <a:xfrm>
            <a:off x="2618317" y="68075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NT3</a:t>
            </a:r>
          </a:p>
        </p:txBody>
      </p:sp>
      <p:sp>
        <p:nvSpPr>
          <p:cNvPr id="3109" name="TextBox 21"/>
          <p:cNvSpPr txBox="1">
            <a:spLocks noChangeArrowheads="1"/>
          </p:cNvSpPr>
          <p:nvPr/>
        </p:nvSpPr>
        <p:spPr bwMode="auto">
          <a:xfrm>
            <a:off x="3077203" y="68075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NT4</a:t>
            </a:r>
          </a:p>
        </p:txBody>
      </p:sp>
      <p:sp>
        <p:nvSpPr>
          <p:cNvPr id="3110" name="TextBox 21"/>
          <p:cNvSpPr txBox="1">
            <a:spLocks noChangeArrowheads="1"/>
          </p:cNvSpPr>
          <p:nvPr/>
        </p:nvSpPr>
        <p:spPr bwMode="auto">
          <a:xfrm>
            <a:off x="3551440" y="68075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Oe1</a:t>
            </a:r>
          </a:p>
        </p:txBody>
      </p:sp>
      <p:sp>
        <p:nvSpPr>
          <p:cNvPr id="3111" name="TextBox 20"/>
          <p:cNvSpPr txBox="1">
            <a:spLocks noChangeArrowheads="1"/>
          </p:cNvSpPr>
          <p:nvPr/>
        </p:nvSpPr>
        <p:spPr bwMode="auto">
          <a:xfrm>
            <a:off x="4601881" y="707431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T3</a:t>
            </a:r>
          </a:p>
        </p:txBody>
      </p:sp>
      <p:sp>
        <p:nvSpPr>
          <p:cNvPr id="3112" name="TextBox 21"/>
          <p:cNvSpPr txBox="1">
            <a:spLocks noChangeArrowheads="1"/>
          </p:cNvSpPr>
          <p:nvPr/>
        </p:nvSpPr>
        <p:spPr bwMode="auto">
          <a:xfrm>
            <a:off x="5060767" y="70743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NT5</a:t>
            </a:r>
          </a:p>
        </p:txBody>
      </p:sp>
      <p:sp>
        <p:nvSpPr>
          <p:cNvPr id="3113" name="TextBox 28"/>
          <p:cNvSpPr txBox="1">
            <a:spLocks noChangeArrowheads="1"/>
          </p:cNvSpPr>
          <p:nvPr/>
        </p:nvSpPr>
        <p:spPr bwMode="auto">
          <a:xfrm>
            <a:off x="5576297" y="707430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NT6</a:t>
            </a:r>
          </a:p>
        </p:txBody>
      </p:sp>
      <p:sp>
        <p:nvSpPr>
          <p:cNvPr id="3114" name="TextBox 28"/>
          <p:cNvSpPr txBox="1">
            <a:spLocks noChangeArrowheads="1"/>
          </p:cNvSpPr>
          <p:nvPr/>
        </p:nvSpPr>
        <p:spPr bwMode="auto">
          <a:xfrm>
            <a:off x="6151113" y="707430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T4</a:t>
            </a:r>
          </a:p>
        </p:txBody>
      </p:sp>
      <p:sp>
        <p:nvSpPr>
          <p:cNvPr id="3115" name="TextBox 28"/>
          <p:cNvSpPr txBox="1">
            <a:spLocks noChangeArrowheads="1"/>
          </p:cNvSpPr>
          <p:nvPr/>
        </p:nvSpPr>
        <p:spPr bwMode="auto">
          <a:xfrm>
            <a:off x="6627821" y="68075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NT7</a:t>
            </a:r>
          </a:p>
        </p:txBody>
      </p:sp>
      <p:sp>
        <p:nvSpPr>
          <p:cNvPr id="3116" name="TextBox 21"/>
          <p:cNvSpPr txBox="1">
            <a:spLocks noChangeArrowheads="1"/>
          </p:cNvSpPr>
          <p:nvPr/>
        </p:nvSpPr>
        <p:spPr bwMode="auto">
          <a:xfrm>
            <a:off x="7113999" y="707430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CT1</a:t>
            </a:r>
          </a:p>
        </p:txBody>
      </p:sp>
      <p:sp>
        <p:nvSpPr>
          <p:cNvPr id="3117" name="TextBox 20"/>
          <p:cNvSpPr txBox="1">
            <a:spLocks noChangeArrowheads="1"/>
          </p:cNvSpPr>
          <p:nvPr/>
        </p:nvSpPr>
        <p:spPr bwMode="auto">
          <a:xfrm>
            <a:off x="7614248" y="707429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Oe2</a:t>
            </a:r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58C29D3C-7495-443A-99E2-E95773C5B7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218" r="3990" b="48949"/>
          <a:stretch/>
        </p:blipFill>
        <p:spPr bwMode="auto">
          <a:xfrm>
            <a:off x="238010" y="1681956"/>
            <a:ext cx="8907462" cy="3662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DCBD8FB-F999-4518-9A0A-7523624D618E}"/>
              </a:ext>
            </a:extLst>
          </p:cNvPr>
          <p:cNvSpPr/>
          <p:nvPr/>
        </p:nvSpPr>
        <p:spPr>
          <a:xfrm>
            <a:off x="639763" y="2886152"/>
            <a:ext cx="3604591" cy="5400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C47CA3-4A10-44B6-B9E3-9DE822A8576F}"/>
              </a:ext>
            </a:extLst>
          </p:cNvPr>
          <p:cNvSpPr/>
          <p:nvPr/>
        </p:nvSpPr>
        <p:spPr>
          <a:xfrm>
            <a:off x="4391057" y="2981739"/>
            <a:ext cx="3918056" cy="6493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825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Box 10"/>
          <p:cNvSpPr txBox="1">
            <a:spLocks noChangeArrowheads="1"/>
          </p:cNvSpPr>
          <p:nvPr/>
        </p:nvSpPr>
        <p:spPr bwMode="auto">
          <a:xfrm>
            <a:off x="0" y="2867094"/>
            <a:ext cx="7191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dirty="0">
                <a:latin typeface="Calibri" panose="020F0502020204030204" pitchFamily="34" charset="0"/>
              </a:rPr>
              <a:t>Chk1</a:t>
            </a:r>
          </a:p>
        </p:txBody>
      </p:sp>
      <p:sp>
        <p:nvSpPr>
          <p:cNvPr id="3104" name="TextBox 20"/>
          <p:cNvSpPr txBox="1">
            <a:spLocks noChangeArrowheads="1"/>
          </p:cNvSpPr>
          <p:nvPr/>
        </p:nvSpPr>
        <p:spPr bwMode="auto">
          <a:xfrm>
            <a:off x="1306968" y="683130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T1</a:t>
            </a:r>
          </a:p>
        </p:txBody>
      </p:sp>
      <p:sp>
        <p:nvSpPr>
          <p:cNvPr id="3105" name="TextBox 21"/>
          <p:cNvSpPr txBox="1">
            <a:spLocks noChangeArrowheads="1"/>
          </p:cNvSpPr>
          <p:nvPr/>
        </p:nvSpPr>
        <p:spPr bwMode="auto">
          <a:xfrm>
            <a:off x="1808483" y="68013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T2</a:t>
            </a:r>
          </a:p>
        </p:txBody>
      </p:sp>
      <p:sp>
        <p:nvSpPr>
          <p:cNvPr id="3106" name="TextBox 28"/>
          <p:cNvSpPr txBox="1">
            <a:spLocks noChangeArrowheads="1"/>
          </p:cNvSpPr>
          <p:nvPr/>
        </p:nvSpPr>
        <p:spPr bwMode="auto">
          <a:xfrm>
            <a:off x="2315545" y="69749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NT1</a:t>
            </a:r>
          </a:p>
        </p:txBody>
      </p:sp>
      <p:sp>
        <p:nvSpPr>
          <p:cNvPr id="3107" name="TextBox 28"/>
          <p:cNvSpPr txBox="1">
            <a:spLocks noChangeArrowheads="1"/>
          </p:cNvSpPr>
          <p:nvPr/>
        </p:nvSpPr>
        <p:spPr bwMode="auto">
          <a:xfrm>
            <a:off x="2815403" y="69210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NT2</a:t>
            </a:r>
          </a:p>
        </p:txBody>
      </p:sp>
      <p:sp>
        <p:nvSpPr>
          <p:cNvPr id="3108" name="TextBox 28"/>
          <p:cNvSpPr txBox="1">
            <a:spLocks noChangeArrowheads="1"/>
          </p:cNvSpPr>
          <p:nvPr/>
        </p:nvSpPr>
        <p:spPr bwMode="auto">
          <a:xfrm>
            <a:off x="3320090" y="69876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NT3</a:t>
            </a:r>
          </a:p>
        </p:txBody>
      </p:sp>
      <p:sp>
        <p:nvSpPr>
          <p:cNvPr id="3109" name="TextBox 21"/>
          <p:cNvSpPr txBox="1">
            <a:spLocks noChangeArrowheads="1"/>
          </p:cNvSpPr>
          <p:nvPr/>
        </p:nvSpPr>
        <p:spPr bwMode="auto">
          <a:xfrm>
            <a:off x="3868157" y="69266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NT4</a:t>
            </a:r>
          </a:p>
        </p:txBody>
      </p:sp>
      <p:sp>
        <p:nvSpPr>
          <p:cNvPr id="3110" name="TextBox 21"/>
          <p:cNvSpPr txBox="1">
            <a:spLocks noChangeArrowheads="1"/>
          </p:cNvSpPr>
          <p:nvPr/>
        </p:nvSpPr>
        <p:spPr bwMode="auto">
          <a:xfrm>
            <a:off x="4346236" y="707434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Oe1</a:t>
            </a:r>
          </a:p>
        </p:txBody>
      </p:sp>
      <p:sp>
        <p:nvSpPr>
          <p:cNvPr id="3111" name="TextBox 20"/>
          <p:cNvSpPr txBox="1">
            <a:spLocks noChangeArrowheads="1"/>
          </p:cNvSpPr>
          <p:nvPr/>
        </p:nvSpPr>
        <p:spPr bwMode="auto">
          <a:xfrm>
            <a:off x="5156384" y="68434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T3</a:t>
            </a:r>
          </a:p>
        </p:txBody>
      </p:sp>
      <p:sp>
        <p:nvSpPr>
          <p:cNvPr id="3112" name="TextBox 21"/>
          <p:cNvSpPr txBox="1">
            <a:spLocks noChangeArrowheads="1"/>
          </p:cNvSpPr>
          <p:nvPr/>
        </p:nvSpPr>
        <p:spPr bwMode="auto">
          <a:xfrm>
            <a:off x="5592561" y="68320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NT5</a:t>
            </a:r>
          </a:p>
        </p:txBody>
      </p:sp>
      <p:sp>
        <p:nvSpPr>
          <p:cNvPr id="3113" name="TextBox 28"/>
          <p:cNvSpPr txBox="1">
            <a:spLocks noChangeArrowheads="1"/>
          </p:cNvSpPr>
          <p:nvPr/>
        </p:nvSpPr>
        <p:spPr bwMode="auto">
          <a:xfrm>
            <a:off x="6118023" y="6841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NT6</a:t>
            </a:r>
          </a:p>
        </p:txBody>
      </p:sp>
      <p:sp>
        <p:nvSpPr>
          <p:cNvPr id="3114" name="TextBox 28"/>
          <p:cNvSpPr txBox="1">
            <a:spLocks noChangeArrowheads="1"/>
          </p:cNvSpPr>
          <p:nvPr/>
        </p:nvSpPr>
        <p:spPr bwMode="auto">
          <a:xfrm>
            <a:off x="6680556" y="68075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T4</a:t>
            </a:r>
          </a:p>
        </p:txBody>
      </p:sp>
      <p:sp>
        <p:nvSpPr>
          <p:cNvPr id="3115" name="TextBox 28"/>
          <p:cNvSpPr txBox="1">
            <a:spLocks noChangeArrowheads="1"/>
          </p:cNvSpPr>
          <p:nvPr/>
        </p:nvSpPr>
        <p:spPr bwMode="auto">
          <a:xfrm>
            <a:off x="7091435" y="67367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NT7</a:t>
            </a:r>
          </a:p>
        </p:txBody>
      </p:sp>
      <p:sp>
        <p:nvSpPr>
          <p:cNvPr id="3116" name="TextBox 21"/>
          <p:cNvSpPr txBox="1">
            <a:spLocks noChangeArrowheads="1"/>
          </p:cNvSpPr>
          <p:nvPr/>
        </p:nvSpPr>
        <p:spPr bwMode="auto">
          <a:xfrm>
            <a:off x="7666251" y="6675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CT1</a:t>
            </a:r>
          </a:p>
        </p:txBody>
      </p:sp>
      <p:sp>
        <p:nvSpPr>
          <p:cNvPr id="3117" name="TextBox 20"/>
          <p:cNvSpPr txBox="1">
            <a:spLocks noChangeArrowheads="1"/>
          </p:cNvSpPr>
          <p:nvPr/>
        </p:nvSpPr>
        <p:spPr bwMode="auto">
          <a:xfrm>
            <a:off x="8208620" y="674162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Oe2</a:t>
            </a:r>
          </a:p>
        </p:txBody>
      </p:sp>
      <p:pic>
        <p:nvPicPr>
          <p:cNvPr id="27" name="Picture 4">
            <a:extLst>
              <a:ext uri="{FF2B5EF4-FFF2-40B4-BE49-F238E27FC236}">
                <a16:creationId xmlns:a16="http://schemas.microsoft.com/office/drawing/2014/main" id="{9433A2F4-47E7-4338-A889-1A227FFC8F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" t="-245" r="1755" b="42258"/>
          <a:stretch/>
        </p:blipFill>
        <p:spPr bwMode="auto">
          <a:xfrm>
            <a:off x="950223" y="1675964"/>
            <a:ext cx="8101012" cy="4162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AC8AB22-5517-4ADD-81D3-89999AB1D507}"/>
              </a:ext>
            </a:extLst>
          </p:cNvPr>
          <p:cNvSpPr/>
          <p:nvPr/>
        </p:nvSpPr>
        <p:spPr>
          <a:xfrm>
            <a:off x="1139687" y="2531165"/>
            <a:ext cx="3829878" cy="530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66A2B6-3F14-49C6-9E47-59C614F89DBB}"/>
              </a:ext>
            </a:extLst>
          </p:cNvPr>
          <p:cNvSpPr/>
          <p:nvPr/>
        </p:nvSpPr>
        <p:spPr>
          <a:xfrm>
            <a:off x="5156384" y="2729948"/>
            <a:ext cx="3682816" cy="530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896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5" name="TextBox 13"/>
          <p:cNvSpPr txBox="1">
            <a:spLocks noChangeArrowheads="1"/>
          </p:cNvSpPr>
          <p:nvPr/>
        </p:nvSpPr>
        <p:spPr bwMode="auto">
          <a:xfrm>
            <a:off x="69063" y="3244850"/>
            <a:ext cx="8270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dirty="0">
                <a:latin typeface="Calibri" panose="020F0502020204030204" pitchFamily="34" charset="0"/>
              </a:rPr>
              <a:t>pChk1</a:t>
            </a:r>
          </a:p>
        </p:txBody>
      </p:sp>
      <p:sp>
        <p:nvSpPr>
          <p:cNvPr id="3104" name="TextBox 20"/>
          <p:cNvSpPr txBox="1">
            <a:spLocks noChangeArrowheads="1"/>
          </p:cNvSpPr>
          <p:nvPr/>
        </p:nvSpPr>
        <p:spPr bwMode="auto">
          <a:xfrm>
            <a:off x="1013449" y="68075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T1</a:t>
            </a:r>
          </a:p>
        </p:txBody>
      </p:sp>
      <p:sp>
        <p:nvSpPr>
          <p:cNvPr id="3105" name="TextBox 21"/>
          <p:cNvSpPr txBox="1">
            <a:spLocks noChangeArrowheads="1"/>
          </p:cNvSpPr>
          <p:nvPr/>
        </p:nvSpPr>
        <p:spPr bwMode="auto">
          <a:xfrm>
            <a:off x="1620698" y="69210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T2</a:t>
            </a:r>
          </a:p>
        </p:txBody>
      </p:sp>
      <p:sp>
        <p:nvSpPr>
          <p:cNvPr id="3106" name="TextBox 28"/>
          <p:cNvSpPr txBox="1">
            <a:spLocks noChangeArrowheads="1"/>
          </p:cNvSpPr>
          <p:nvPr/>
        </p:nvSpPr>
        <p:spPr bwMode="auto">
          <a:xfrm>
            <a:off x="2114431" y="69876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NT1</a:t>
            </a:r>
          </a:p>
        </p:txBody>
      </p:sp>
      <p:sp>
        <p:nvSpPr>
          <p:cNvPr id="3107" name="TextBox 28"/>
          <p:cNvSpPr txBox="1">
            <a:spLocks noChangeArrowheads="1"/>
          </p:cNvSpPr>
          <p:nvPr/>
        </p:nvSpPr>
        <p:spPr bwMode="auto">
          <a:xfrm>
            <a:off x="2655154" y="70743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NT2</a:t>
            </a:r>
          </a:p>
        </p:txBody>
      </p:sp>
      <p:sp>
        <p:nvSpPr>
          <p:cNvPr id="3108" name="TextBox 28"/>
          <p:cNvSpPr txBox="1">
            <a:spLocks noChangeArrowheads="1"/>
          </p:cNvSpPr>
          <p:nvPr/>
        </p:nvSpPr>
        <p:spPr bwMode="auto">
          <a:xfrm>
            <a:off x="3201633" y="69876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NT3</a:t>
            </a:r>
          </a:p>
        </p:txBody>
      </p:sp>
      <p:sp>
        <p:nvSpPr>
          <p:cNvPr id="3109" name="TextBox 21"/>
          <p:cNvSpPr txBox="1">
            <a:spLocks noChangeArrowheads="1"/>
          </p:cNvSpPr>
          <p:nvPr/>
        </p:nvSpPr>
        <p:spPr bwMode="auto">
          <a:xfrm>
            <a:off x="3724533" y="680755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NT4</a:t>
            </a:r>
          </a:p>
        </p:txBody>
      </p:sp>
      <p:sp>
        <p:nvSpPr>
          <p:cNvPr id="3110" name="TextBox 21"/>
          <p:cNvSpPr txBox="1">
            <a:spLocks noChangeArrowheads="1"/>
          </p:cNvSpPr>
          <p:nvPr/>
        </p:nvSpPr>
        <p:spPr bwMode="auto">
          <a:xfrm>
            <a:off x="4230845" y="70743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Oe1</a:t>
            </a:r>
          </a:p>
        </p:txBody>
      </p:sp>
      <p:sp>
        <p:nvSpPr>
          <p:cNvPr id="3111" name="TextBox 20"/>
          <p:cNvSpPr txBox="1">
            <a:spLocks noChangeArrowheads="1"/>
          </p:cNvSpPr>
          <p:nvPr/>
        </p:nvSpPr>
        <p:spPr bwMode="auto">
          <a:xfrm>
            <a:off x="5156384" y="68434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T3</a:t>
            </a:r>
          </a:p>
        </p:txBody>
      </p:sp>
      <p:sp>
        <p:nvSpPr>
          <p:cNvPr id="3112" name="TextBox 21"/>
          <p:cNvSpPr txBox="1">
            <a:spLocks noChangeArrowheads="1"/>
          </p:cNvSpPr>
          <p:nvPr/>
        </p:nvSpPr>
        <p:spPr bwMode="auto">
          <a:xfrm>
            <a:off x="5592561" y="68320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NT5</a:t>
            </a:r>
          </a:p>
        </p:txBody>
      </p:sp>
      <p:sp>
        <p:nvSpPr>
          <p:cNvPr id="3113" name="TextBox 28"/>
          <p:cNvSpPr txBox="1">
            <a:spLocks noChangeArrowheads="1"/>
          </p:cNvSpPr>
          <p:nvPr/>
        </p:nvSpPr>
        <p:spPr bwMode="auto">
          <a:xfrm>
            <a:off x="6118023" y="6841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NT6</a:t>
            </a:r>
          </a:p>
        </p:txBody>
      </p:sp>
      <p:sp>
        <p:nvSpPr>
          <p:cNvPr id="3114" name="TextBox 28"/>
          <p:cNvSpPr txBox="1">
            <a:spLocks noChangeArrowheads="1"/>
          </p:cNvSpPr>
          <p:nvPr/>
        </p:nvSpPr>
        <p:spPr bwMode="auto">
          <a:xfrm>
            <a:off x="6680556" y="68075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T4</a:t>
            </a:r>
          </a:p>
        </p:txBody>
      </p:sp>
      <p:sp>
        <p:nvSpPr>
          <p:cNvPr id="3115" name="TextBox 28"/>
          <p:cNvSpPr txBox="1">
            <a:spLocks noChangeArrowheads="1"/>
          </p:cNvSpPr>
          <p:nvPr/>
        </p:nvSpPr>
        <p:spPr bwMode="auto">
          <a:xfrm>
            <a:off x="7091435" y="67367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NT7</a:t>
            </a:r>
          </a:p>
        </p:txBody>
      </p:sp>
      <p:sp>
        <p:nvSpPr>
          <p:cNvPr id="3116" name="TextBox 21"/>
          <p:cNvSpPr txBox="1">
            <a:spLocks noChangeArrowheads="1"/>
          </p:cNvSpPr>
          <p:nvPr/>
        </p:nvSpPr>
        <p:spPr bwMode="auto">
          <a:xfrm>
            <a:off x="7666251" y="6675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CT1</a:t>
            </a:r>
          </a:p>
        </p:txBody>
      </p:sp>
      <p:sp>
        <p:nvSpPr>
          <p:cNvPr id="3117" name="TextBox 20"/>
          <p:cNvSpPr txBox="1">
            <a:spLocks noChangeArrowheads="1"/>
          </p:cNvSpPr>
          <p:nvPr/>
        </p:nvSpPr>
        <p:spPr bwMode="auto">
          <a:xfrm>
            <a:off x="8208620" y="674162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Oe2</a:t>
            </a:r>
          </a:p>
        </p:txBody>
      </p:sp>
      <p:pic>
        <p:nvPicPr>
          <p:cNvPr id="27" name="Picture 3">
            <a:extLst>
              <a:ext uri="{FF2B5EF4-FFF2-40B4-BE49-F238E27FC236}">
                <a16:creationId xmlns:a16="http://schemas.microsoft.com/office/drawing/2014/main" id="{7B38B186-2553-4355-8240-9921AFA8C3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4" t="524" r="8348" b="40945"/>
          <a:stretch/>
        </p:blipFill>
        <p:spPr bwMode="auto">
          <a:xfrm>
            <a:off x="896151" y="1163617"/>
            <a:ext cx="8247849" cy="4530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3DEE116-CD15-4A1C-8F07-49ADD49BB2B6}"/>
              </a:ext>
            </a:extLst>
          </p:cNvPr>
          <p:cNvSpPr/>
          <p:nvPr/>
        </p:nvSpPr>
        <p:spPr>
          <a:xfrm>
            <a:off x="1013449" y="2146852"/>
            <a:ext cx="3836847" cy="530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7D42AC-A1FF-4804-AD0F-2EDF98E4284B}"/>
              </a:ext>
            </a:extLst>
          </p:cNvPr>
          <p:cNvSpPr/>
          <p:nvPr/>
        </p:nvSpPr>
        <p:spPr>
          <a:xfrm>
            <a:off x="4967594" y="2146852"/>
            <a:ext cx="4057136" cy="530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393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1" name="Group 28"/>
          <p:cNvGrpSpPr>
            <a:grpSpLocks/>
          </p:cNvGrpSpPr>
          <p:nvPr/>
        </p:nvGrpSpPr>
        <p:grpSpPr bwMode="auto">
          <a:xfrm>
            <a:off x="107950" y="4437062"/>
            <a:ext cx="1072473" cy="490018"/>
            <a:chOff x="179512" y="3803385"/>
            <a:chExt cx="1073520" cy="489193"/>
          </a:xfrm>
        </p:grpSpPr>
        <p:sp>
          <p:nvSpPr>
            <p:cNvPr id="3102" name="TextBox 29"/>
            <p:cNvSpPr txBox="1">
              <a:spLocks noChangeArrowheads="1"/>
            </p:cNvSpPr>
            <p:nvPr/>
          </p:nvSpPr>
          <p:spPr bwMode="auto">
            <a:xfrm>
              <a:off x="179648" y="3803385"/>
              <a:ext cx="1052662" cy="307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GB" altLang="en-US" sz="1400" dirty="0"/>
                <a:t>FANCD2-L</a:t>
              </a:r>
            </a:p>
          </p:txBody>
        </p:sp>
        <p:sp>
          <p:nvSpPr>
            <p:cNvPr id="3103" name="TextBox 30"/>
            <p:cNvSpPr txBox="1">
              <a:spLocks noChangeArrowheads="1"/>
            </p:cNvSpPr>
            <p:nvPr/>
          </p:nvSpPr>
          <p:spPr bwMode="auto">
            <a:xfrm>
              <a:off x="179512" y="3985319"/>
              <a:ext cx="1073520" cy="307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GB" altLang="en-US" sz="1400" dirty="0"/>
                <a:t>FANCD2-S</a:t>
              </a:r>
            </a:p>
          </p:txBody>
        </p:sp>
      </p:grpSp>
      <p:sp>
        <p:nvSpPr>
          <p:cNvPr id="3104" name="TextBox 20"/>
          <p:cNvSpPr txBox="1">
            <a:spLocks noChangeArrowheads="1"/>
          </p:cNvSpPr>
          <p:nvPr/>
        </p:nvSpPr>
        <p:spPr bwMode="auto">
          <a:xfrm>
            <a:off x="2890964" y="712607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T1</a:t>
            </a:r>
          </a:p>
        </p:txBody>
      </p:sp>
      <p:sp>
        <p:nvSpPr>
          <p:cNvPr id="3105" name="TextBox 21"/>
          <p:cNvSpPr txBox="1">
            <a:spLocks noChangeArrowheads="1"/>
          </p:cNvSpPr>
          <p:nvPr/>
        </p:nvSpPr>
        <p:spPr bwMode="auto">
          <a:xfrm>
            <a:off x="3270256" y="71260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T2</a:t>
            </a:r>
          </a:p>
        </p:txBody>
      </p:sp>
      <p:sp>
        <p:nvSpPr>
          <p:cNvPr id="3106" name="TextBox 28"/>
          <p:cNvSpPr txBox="1">
            <a:spLocks noChangeArrowheads="1"/>
          </p:cNvSpPr>
          <p:nvPr/>
        </p:nvSpPr>
        <p:spPr bwMode="auto">
          <a:xfrm>
            <a:off x="3767391" y="696379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NT1</a:t>
            </a:r>
          </a:p>
        </p:txBody>
      </p:sp>
      <p:sp>
        <p:nvSpPr>
          <p:cNvPr id="3107" name="TextBox 28"/>
          <p:cNvSpPr txBox="1">
            <a:spLocks noChangeArrowheads="1"/>
          </p:cNvSpPr>
          <p:nvPr/>
        </p:nvSpPr>
        <p:spPr bwMode="auto">
          <a:xfrm>
            <a:off x="4394370" y="680132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NT2</a:t>
            </a:r>
          </a:p>
        </p:txBody>
      </p:sp>
      <p:sp>
        <p:nvSpPr>
          <p:cNvPr id="3108" name="TextBox 28"/>
          <p:cNvSpPr txBox="1">
            <a:spLocks noChangeArrowheads="1"/>
          </p:cNvSpPr>
          <p:nvPr/>
        </p:nvSpPr>
        <p:spPr bwMode="auto">
          <a:xfrm>
            <a:off x="5282799" y="68013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NT3</a:t>
            </a:r>
          </a:p>
        </p:txBody>
      </p:sp>
      <p:sp>
        <p:nvSpPr>
          <p:cNvPr id="3109" name="TextBox 21"/>
          <p:cNvSpPr txBox="1">
            <a:spLocks noChangeArrowheads="1"/>
          </p:cNvSpPr>
          <p:nvPr/>
        </p:nvSpPr>
        <p:spPr bwMode="auto">
          <a:xfrm>
            <a:off x="5788202" y="69210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NT4</a:t>
            </a:r>
          </a:p>
        </p:txBody>
      </p:sp>
      <p:sp>
        <p:nvSpPr>
          <p:cNvPr id="3110" name="TextBox 21"/>
          <p:cNvSpPr txBox="1">
            <a:spLocks noChangeArrowheads="1"/>
          </p:cNvSpPr>
          <p:nvPr/>
        </p:nvSpPr>
        <p:spPr bwMode="auto">
          <a:xfrm>
            <a:off x="6311102" y="68013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Oe1</a:t>
            </a:r>
          </a:p>
        </p:txBody>
      </p:sp>
      <p:grpSp>
        <p:nvGrpSpPr>
          <p:cNvPr id="27" name="Group 7">
            <a:extLst>
              <a:ext uri="{FF2B5EF4-FFF2-40B4-BE49-F238E27FC236}">
                <a16:creationId xmlns:a16="http://schemas.microsoft.com/office/drawing/2014/main" id="{62A03E7F-559A-49E0-9AB3-B6695AD677CC}"/>
              </a:ext>
            </a:extLst>
          </p:cNvPr>
          <p:cNvGrpSpPr>
            <a:grpSpLocks/>
          </p:cNvGrpSpPr>
          <p:nvPr/>
        </p:nvGrpSpPr>
        <p:grpSpPr bwMode="auto">
          <a:xfrm>
            <a:off x="1317162" y="1172606"/>
            <a:ext cx="7416239" cy="5559966"/>
            <a:chOff x="-251602" y="963681"/>
            <a:chExt cx="7414917" cy="5563160"/>
          </a:xfrm>
        </p:grpSpPr>
        <p:pic>
          <p:nvPicPr>
            <p:cNvPr id="28" name="Picture 23">
              <a:extLst>
                <a:ext uri="{FF2B5EF4-FFF2-40B4-BE49-F238E27FC236}">
                  <a16:creationId xmlns:a16="http://schemas.microsoft.com/office/drawing/2014/main" id="{8C92809C-9DF9-47FF-AD55-CCCC3173A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98" t="50069" r="52702" b="43454"/>
            <a:stretch>
              <a:fillRect/>
            </a:stretch>
          </p:blipFill>
          <p:spPr bwMode="auto">
            <a:xfrm flipH="1">
              <a:off x="3347864" y="4005064"/>
              <a:ext cx="1692188" cy="432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24">
              <a:extLst>
                <a:ext uri="{FF2B5EF4-FFF2-40B4-BE49-F238E27FC236}">
                  <a16:creationId xmlns:a16="http://schemas.microsoft.com/office/drawing/2014/main" id="{17A04739-841E-4569-9A30-630D372AFB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0" t="2326" r="-439" b="10838"/>
            <a:stretch/>
          </p:blipFill>
          <p:spPr bwMode="auto">
            <a:xfrm flipH="1">
              <a:off x="-251602" y="963681"/>
              <a:ext cx="7414917" cy="5563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9EAC053-22EF-42D4-A38E-842377A056D0}"/>
              </a:ext>
            </a:extLst>
          </p:cNvPr>
          <p:cNvSpPr/>
          <p:nvPr/>
        </p:nvSpPr>
        <p:spPr>
          <a:xfrm>
            <a:off x="2716696" y="4212243"/>
            <a:ext cx="2200574" cy="431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41835C-E50E-4089-A94A-5E5CA58C2FC7}"/>
              </a:ext>
            </a:extLst>
          </p:cNvPr>
          <p:cNvSpPr/>
          <p:nvPr/>
        </p:nvSpPr>
        <p:spPr>
          <a:xfrm>
            <a:off x="5181600" y="4212243"/>
            <a:ext cx="1585601" cy="4070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504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1" name="Group 28"/>
          <p:cNvGrpSpPr>
            <a:grpSpLocks/>
          </p:cNvGrpSpPr>
          <p:nvPr/>
        </p:nvGrpSpPr>
        <p:grpSpPr bwMode="auto">
          <a:xfrm>
            <a:off x="412480" y="1088542"/>
            <a:ext cx="1072473" cy="490018"/>
            <a:chOff x="179512" y="3803385"/>
            <a:chExt cx="1073520" cy="489193"/>
          </a:xfrm>
        </p:grpSpPr>
        <p:sp>
          <p:nvSpPr>
            <p:cNvPr id="3102" name="TextBox 29"/>
            <p:cNvSpPr txBox="1">
              <a:spLocks noChangeArrowheads="1"/>
            </p:cNvSpPr>
            <p:nvPr/>
          </p:nvSpPr>
          <p:spPr bwMode="auto">
            <a:xfrm>
              <a:off x="179648" y="3803385"/>
              <a:ext cx="1052662" cy="307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GB" altLang="en-US" sz="1400" dirty="0"/>
                <a:t>FANCD2-L</a:t>
              </a:r>
            </a:p>
          </p:txBody>
        </p:sp>
        <p:sp>
          <p:nvSpPr>
            <p:cNvPr id="3103" name="TextBox 30"/>
            <p:cNvSpPr txBox="1">
              <a:spLocks noChangeArrowheads="1"/>
            </p:cNvSpPr>
            <p:nvPr/>
          </p:nvSpPr>
          <p:spPr bwMode="auto">
            <a:xfrm>
              <a:off x="179512" y="3985319"/>
              <a:ext cx="1073520" cy="307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GB" altLang="en-US" sz="1400" dirty="0"/>
                <a:t>FANCD2-S</a:t>
              </a:r>
            </a:p>
          </p:txBody>
        </p:sp>
      </p:grpSp>
      <p:sp>
        <p:nvSpPr>
          <p:cNvPr id="3111" name="TextBox 20"/>
          <p:cNvSpPr txBox="1">
            <a:spLocks noChangeArrowheads="1"/>
          </p:cNvSpPr>
          <p:nvPr/>
        </p:nvSpPr>
        <p:spPr bwMode="auto">
          <a:xfrm>
            <a:off x="4715682" y="69034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T3</a:t>
            </a:r>
          </a:p>
        </p:txBody>
      </p:sp>
      <p:sp>
        <p:nvSpPr>
          <p:cNvPr id="3112" name="TextBox 21"/>
          <p:cNvSpPr txBox="1">
            <a:spLocks noChangeArrowheads="1"/>
          </p:cNvSpPr>
          <p:nvPr/>
        </p:nvSpPr>
        <p:spPr bwMode="auto">
          <a:xfrm>
            <a:off x="5127682" y="69034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NT5</a:t>
            </a:r>
          </a:p>
        </p:txBody>
      </p:sp>
      <p:sp>
        <p:nvSpPr>
          <p:cNvPr id="3113" name="TextBox 28"/>
          <p:cNvSpPr txBox="1">
            <a:spLocks noChangeArrowheads="1"/>
          </p:cNvSpPr>
          <p:nvPr/>
        </p:nvSpPr>
        <p:spPr bwMode="auto">
          <a:xfrm>
            <a:off x="5627487" y="67416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NT6</a:t>
            </a:r>
          </a:p>
        </p:txBody>
      </p:sp>
      <p:sp>
        <p:nvSpPr>
          <p:cNvPr id="3114" name="TextBox 28"/>
          <p:cNvSpPr txBox="1">
            <a:spLocks noChangeArrowheads="1"/>
          </p:cNvSpPr>
          <p:nvPr/>
        </p:nvSpPr>
        <p:spPr bwMode="auto">
          <a:xfrm>
            <a:off x="6207381" y="681947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T4</a:t>
            </a:r>
          </a:p>
        </p:txBody>
      </p:sp>
      <p:sp>
        <p:nvSpPr>
          <p:cNvPr id="3115" name="TextBox 28"/>
          <p:cNvSpPr txBox="1">
            <a:spLocks noChangeArrowheads="1"/>
          </p:cNvSpPr>
          <p:nvPr/>
        </p:nvSpPr>
        <p:spPr bwMode="auto">
          <a:xfrm>
            <a:off x="6872167" y="657780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NT7</a:t>
            </a:r>
          </a:p>
        </p:txBody>
      </p:sp>
      <p:sp>
        <p:nvSpPr>
          <p:cNvPr id="3116" name="TextBox 21"/>
          <p:cNvSpPr txBox="1">
            <a:spLocks noChangeArrowheads="1"/>
          </p:cNvSpPr>
          <p:nvPr/>
        </p:nvSpPr>
        <p:spPr bwMode="auto">
          <a:xfrm>
            <a:off x="7375656" y="667575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CT1</a:t>
            </a:r>
          </a:p>
        </p:txBody>
      </p:sp>
      <p:sp>
        <p:nvSpPr>
          <p:cNvPr id="3117" name="TextBox 20"/>
          <p:cNvSpPr txBox="1">
            <a:spLocks noChangeArrowheads="1"/>
          </p:cNvSpPr>
          <p:nvPr/>
        </p:nvSpPr>
        <p:spPr bwMode="auto">
          <a:xfrm>
            <a:off x="7873408" y="660989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43E1CD-0260-4379-B82D-0F55266CE4FA}"/>
              </a:ext>
            </a:extLst>
          </p:cNvPr>
          <p:cNvSpPr/>
          <p:nvPr/>
        </p:nvSpPr>
        <p:spPr>
          <a:xfrm>
            <a:off x="6414028" y="3710694"/>
            <a:ext cx="1859353" cy="4089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02F293-7D95-4245-91A9-1152118887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67"/>
          <a:stretch/>
        </p:blipFill>
        <p:spPr>
          <a:xfrm rot="21349734" flipH="1">
            <a:off x="2148597" y="1226102"/>
            <a:ext cx="6920768" cy="568501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400F071-BAF2-4B92-BF63-1383A5FC489E}"/>
              </a:ext>
            </a:extLst>
          </p:cNvPr>
          <p:cNvSpPr/>
          <p:nvPr/>
        </p:nvSpPr>
        <p:spPr>
          <a:xfrm>
            <a:off x="4538313" y="3631041"/>
            <a:ext cx="2141336" cy="4089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F0EDD0-1652-4EF2-8666-4CB1E10EC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2167" y="3647951"/>
            <a:ext cx="1639874" cy="42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60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" name="TextBox 3"/>
          <p:cNvSpPr txBox="1">
            <a:spLocks noChangeArrowheads="1"/>
          </p:cNvSpPr>
          <p:nvPr/>
        </p:nvSpPr>
        <p:spPr bwMode="auto">
          <a:xfrm>
            <a:off x="-122941" y="2416154"/>
            <a:ext cx="10445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1600" dirty="0">
                <a:latin typeface="Calibri" panose="020F0502020204030204" pitchFamily="34" charset="0"/>
              </a:rPr>
              <a:t>FANCD2</a:t>
            </a:r>
          </a:p>
          <a:p>
            <a:pPr algn="ctr"/>
            <a:r>
              <a:rPr lang="en-GB" altLang="en-US" sz="1600" dirty="0">
                <a:latin typeface="Calibri" panose="020F0502020204030204" pitchFamily="34" charset="0"/>
              </a:rPr>
              <a:t>(s331)</a:t>
            </a:r>
          </a:p>
        </p:txBody>
      </p:sp>
      <p:sp>
        <p:nvSpPr>
          <p:cNvPr id="3104" name="TextBox 20"/>
          <p:cNvSpPr txBox="1">
            <a:spLocks noChangeArrowheads="1"/>
          </p:cNvSpPr>
          <p:nvPr/>
        </p:nvSpPr>
        <p:spPr bwMode="auto">
          <a:xfrm>
            <a:off x="1306968" y="683130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T1</a:t>
            </a:r>
          </a:p>
        </p:txBody>
      </p:sp>
      <p:sp>
        <p:nvSpPr>
          <p:cNvPr id="3105" name="TextBox 21"/>
          <p:cNvSpPr txBox="1">
            <a:spLocks noChangeArrowheads="1"/>
          </p:cNvSpPr>
          <p:nvPr/>
        </p:nvSpPr>
        <p:spPr bwMode="auto">
          <a:xfrm>
            <a:off x="1808483" y="68013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T2</a:t>
            </a:r>
          </a:p>
        </p:txBody>
      </p:sp>
      <p:sp>
        <p:nvSpPr>
          <p:cNvPr id="3106" name="TextBox 28"/>
          <p:cNvSpPr txBox="1">
            <a:spLocks noChangeArrowheads="1"/>
          </p:cNvSpPr>
          <p:nvPr/>
        </p:nvSpPr>
        <p:spPr bwMode="auto">
          <a:xfrm>
            <a:off x="2315545" y="69749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NT1</a:t>
            </a:r>
          </a:p>
        </p:txBody>
      </p:sp>
      <p:sp>
        <p:nvSpPr>
          <p:cNvPr id="3107" name="TextBox 28"/>
          <p:cNvSpPr txBox="1">
            <a:spLocks noChangeArrowheads="1"/>
          </p:cNvSpPr>
          <p:nvPr/>
        </p:nvSpPr>
        <p:spPr bwMode="auto">
          <a:xfrm>
            <a:off x="2815403" y="69210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NT2</a:t>
            </a:r>
          </a:p>
        </p:txBody>
      </p:sp>
      <p:sp>
        <p:nvSpPr>
          <p:cNvPr id="3108" name="TextBox 28"/>
          <p:cNvSpPr txBox="1">
            <a:spLocks noChangeArrowheads="1"/>
          </p:cNvSpPr>
          <p:nvPr/>
        </p:nvSpPr>
        <p:spPr bwMode="auto">
          <a:xfrm>
            <a:off x="3320090" y="69876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NT3</a:t>
            </a:r>
          </a:p>
        </p:txBody>
      </p:sp>
      <p:sp>
        <p:nvSpPr>
          <p:cNvPr id="3109" name="TextBox 21"/>
          <p:cNvSpPr txBox="1">
            <a:spLocks noChangeArrowheads="1"/>
          </p:cNvSpPr>
          <p:nvPr/>
        </p:nvSpPr>
        <p:spPr bwMode="auto">
          <a:xfrm>
            <a:off x="3868157" y="69266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NT4</a:t>
            </a:r>
          </a:p>
        </p:txBody>
      </p:sp>
      <p:sp>
        <p:nvSpPr>
          <p:cNvPr id="3110" name="TextBox 21"/>
          <p:cNvSpPr txBox="1">
            <a:spLocks noChangeArrowheads="1"/>
          </p:cNvSpPr>
          <p:nvPr/>
        </p:nvSpPr>
        <p:spPr bwMode="auto">
          <a:xfrm>
            <a:off x="4346236" y="707434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Oe1</a:t>
            </a:r>
          </a:p>
        </p:txBody>
      </p:sp>
      <p:sp>
        <p:nvSpPr>
          <p:cNvPr id="3111" name="TextBox 20"/>
          <p:cNvSpPr txBox="1">
            <a:spLocks noChangeArrowheads="1"/>
          </p:cNvSpPr>
          <p:nvPr/>
        </p:nvSpPr>
        <p:spPr bwMode="auto">
          <a:xfrm>
            <a:off x="5156384" y="68434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T3</a:t>
            </a:r>
          </a:p>
        </p:txBody>
      </p:sp>
      <p:sp>
        <p:nvSpPr>
          <p:cNvPr id="3112" name="TextBox 21"/>
          <p:cNvSpPr txBox="1">
            <a:spLocks noChangeArrowheads="1"/>
          </p:cNvSpPr>
          <p:nvPr/>
        </p:nvSpPr>
        <p:spPr bwMode="auto">
          <a:xfrm>
            <a:off x="5592561" y="68320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NT5</a:t>
            </a:r>
          </a:p>
        </p:txBody>
      </p:sp>
      <p:sp>
        <p:nvSpPr>
          <p:cNvPr id="3113" name="TextBox 28"/>
          <p:cNvSpPr txBox="1">
            <a:spLocks noChangeArrowheads="1"/>
          </p:cNvSpPr>
          <p:nvPr/>
        </p:nvSpPr>
        <p:spPr bwMode="auto">
          <a:xfrm>
            <a:off x="6118023" y="6841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NT6</a:t>
            </a:r>
          </a:p>
        </p:txBody>
      </p:sp>
      <p:sp>
        <p:nvSpPr>
          <p:cNvPr id="3114" name="TextBox 28"/>
          <p:cNvSpPr txBox="1">
            <a:spLocks noChangeArrowheads="1"/>
          </p:cNvSpPr>
          <p:nvPr/>
        </p:nvSpPr>
        <p:spPr bwMode="auto">
          <a:xfrm>
            <a:off x="6680556" y="68075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T4</a:t>
            </a:r>
          </a:p>
        </p:txBody>
      </p:sp>
      <p:sp>
        <p:nvSpPr>
          <p:cNvPr id="3115" name="TextBox 28"/>
          <p:cNvSpPr txBox="1">
            <a:spLocks noChangeArrowheads="1"/>
          </p:cNvSpPr>
          <p:nvPr/>
        </p:nvSpPr>
        <p:spPr bwMode="auto">
          <a:xfrm>
            <a:off x="7091435" y="67367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NT7</a:t>
            </a:r>
          </a:p>
        </p:txBody>
      </p:sp>
      <p:sp>
        <p:nvSpPr>
          <p:cNvPr id="3116" name="TextBox 21"/>
          <p:cNvSpPr txBox="1">
            <a:spLocks noChangeArrowheads="1"/>
          </p:cNvSpPr>
          <p:nvPr/>
        </p:nvSpPr>
        <p:spPr bwMode="auto">
          <a:xfrm>
            <a:off x="7666251" y="6675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CT1</a:t>
            </a:r>
          </a:p>
        </p:txBody>
      </p:sp>
      <p:sp>
        <p:nvSpPr>
          <p:cNvPr id="3117" name="TextBox 20"/>
          <p:cNvSpPr txBox="1">
            <a:spLocks noChangeArrowheads="1"/>
          </p:cNvSpPr>
          <p:nvPr/>
        </p:nvSpPr>
        <p:spPr bwMode="auto">
          <a:xfrm>
            <a:off x="8208620" y="674162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Oe2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64D6EC6-404E-47B3-8644-AE1AF80E75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7" t="-112" r="-540" b="44817"/>
          <a:stretch/>
        </p:blipFill>
        <p:spPr bwMode="auto">
          <a:xfrm>
            <a:off x="921634" y="1088235"/>
            <a:ext cx="8222366" cy="4318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5721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TextBox 21"/>
          <p:cNvSpPr txBox="1">
            <a:spLocks noChangeArrowheads="1"/>
          </p:cNvSpPr>
          <p:nvPr/>
        </p:nvSpPr>
        <p:spPr bwMode="auto">
          <a:xfrm>
            <a:off x="-123927" y="638447"/>
            <a:ext cx="936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dirty="0">
                <a:latin typeface="Calibri" panose="020F0502020204030204" pitchFamily="34" charset="0"/>
              </a:rPr>
              <a:t>FANCG</a:t>
            </a:r>
          </a:p>
        </p:txBody>
      </p:sp>
      <p:sp>
        <p:nvSpPr>
          <p:cNvPr id="3104" name="TextBox 20"/>
          <p:cNvSpPr txBox="1">
            <a:spLocks noChangeArrowheads="1"/>
          </p:cNvSpPr>
          <p:nvPr/>
        </p:nvSpPr>
        <p:spPr bwMode="auto">
          <a:xfrm>
            <a:off x="702189" y="69210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T1</a:t>
            </a:r>
          </a:p>
        </p:txBody>
      </p:sp>
      <p:sp>
        <p:nvSpPr>
          <p:cNvPr id="3105" name="TextBox 21"/>
          <p:cNvSpPr txBox="1">
            <a:spLocks noChangeArrowheads="1"/>
          </p:cNvSpPr>
          <p:nvPr/>
        </p:nvSpPr>
        <p:spPr bwMode="auto">
          <a:xfrm>
            <a:off x="1134489" y="69210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T2</a:t>
            </a:r>
          </a:p>
        </p:txBody>
      </p:sp>
      <p:sp>
        <p:nvSpPr>
          <p:cNvPr id="3106" name="TextBox 28"/>
          <p:cNvSpPr txBox="1">
            <a:spLocks noChangeArrowheads="1"/>
          </p:cNvSpPr>
          <p:nvPr/>
        </p:nvSpPr>
        <p:spPr bwMode="auto">
          <a:xfrm>
            <a:off x="1577475" y="69876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NT1</a:t>
            </a:r>
          </a:p>
        </p:txBody>
      </p:sp>
      <p:sp>
        <p:nvSpPr>
          <p:cNvPr id="3107" name="TextBox 28"/>
          <p:cNvSpPr txBox="1">
            <a:spLocks noChangeArrowheads="1"/>
          </p:cNvSpPr>
          <p:nvPr/>
        </p:nvSpPr>
        <p:spPr bwMode="auto">
          <a:xfrm>
            <a:off x="2153224" y="69210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NT2</a:t>
            </a:r>
          </a:p>
        </p:txBody>
      </p:sp>
      <p:sp>
        <p:nvSpPr>
          <p:cNvPr id="3108" name="TextBox 28"/>
          <p:cNvSpPr txBox="1">
            <a:spLocks noChangeArrowheads="1"/>
          </p:cNvSpPr>
          <p:nvPr/>
        </p:nvSpPr>
        <p:spPr bwMode="auto">
          <a:xfrm>
            <a:off x="2670459" y="69876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NT3</a:t>
            </a:r>
          </a:p>
        </p:txBody>
      </p:sp>
      <p:sp>
        <p:nvSpPr>
          <p:cNvPr id="3109" name="TextBox 21"/>
          <p:cNvSpPr txBox="1">
            <a:spLocks noChangeArrowheads="1"/>
          </p:cNvSpPr>
          <p:nvPr/>
        </p:nvSpPr>
        <p:spPr bwMode="auto">
          <a:xfrm>
            <a:off x="3244707" y="69210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NT4</a:t>
            </a:r>
          </a:p>
        </p:txBody>
      </p:sp>
      <p:sp>
        <p:nvSpPr>
          <p:cNvPr id="3110" name="TextBox 21"/>
          <p:cNvSpPr txBox="1">
            <a:spLocks noChangeArrowheads="1"/>
          </p:cNvSpPr>
          <p:nvPr/>
        </p:nvSpPr>
        <p:spPr bwMode="auto">
          <a:xfrm>
            <a:off x="3830020" y="69210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Oe1</a:t>
            </a:r>
          </a:p>
        </p:txBody>
      </p:sp>
      <p:sp>
        <p:nvSpPr>
          <p:cNvPr id="3111" name="TextBox 20"/>
          <p:cNvSpPr txBox="1">
            <a:spLocks noChangeArrowheads="1"/>
          </p:cNvSpPr>
          <p:nvPr/>
        </p:nvSpPr>
        <p:spPr bwMode="auto">
          <a:xfrm>
            <a:off x="4705835" y="68075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T3</a:t>
            </a:r>
          </a:p>
        </p:txBody>
      </p:sp>
      <p:sp>
        <p:nvSpPr>
          <p:cNvPr id="3112" name="TextBox 21"/>
          <p:cNvSpPr txBox="1">
            <a:spLocks noChangeArrowheads="1"/>
          </p:cNvSpPr>
          <p:nvPr/>
        </p:nvSpPr>
        <p:spPr bwMode="auto">
          <a:xfrm>
            <a:off x="5222728" y="68075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NT5</a:t>
            </a:r>
          </a:p>
        </p:txBody>
      </p:sp>
      <p:sp>
        <p:nvSpPr>
          <p:cNvPr id="3113" name="TextBox 28"/>
          <p:cNvSpPr txBox="1">
            <a:spLocks noChangeArrowheads="1"/>
          </p:cNvSpPr>
          <p:nvPr/>
        </p:nvSpPr>
        <p:spPr bwMode="auto">
          <a:xfrm>
            <a:off x="5797891" y="68075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NT6</a:t>
            </a:r>
          </a:p>
        </p:txBody>
      </p:sp>
      <p:sp>
        <p:nvSpPr>
          <p:cNvPr id="3114" name="TextBox 28"/>
          <p:cNvSpPr txBox="1">
            <a:spLocks noChangeArrowheads="1"/>
          </p:cNvSpPr>
          <p:nvPr/>
        </p:nvSpPr>
        <p:spPr bwMode="auto">
          <a:xfrm>
            <a:off x="6401237" y="68075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T4</a:t>
            </a:r>
          </a:p>
        </p:txBody>
      </p:sp>
      <p:sp>
        <p:nvSpPr>
          <p:cNvPr id="3115" name="TextBox 28"/>
          <p:cNvSpPr txBox="1">
            <a:spLocks noChangeArrowheads="1"/>
          </p:cNvSpPr>
          <p:nvPr/>
        </p:nvSpPr>
        <p:spPr bwMode="auto">
          <a:xfrm>
            <a:off x="6945897" y="67416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NT7</a:t>
            </a:r>
          </a:p>
        </p:txBody>
      </p:sp>
      <p:sp>
        <p:nvSpPr>
          <p:cNvPr id="3116" name="TextBox 21"/>
          <p:cNvSpPr txBox="1">
            <a:spLocks noChangeArrowheads="1"/>
          </p:cNvSpPr>
          <p:nvPr/>
        </p:nvSpPr>
        <p:spPr bwMode="auto">
          <a:xfrm>
            <a:off x="7571003" y="66870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CT1</a:t>
            </a:r>
          </a:p>
        </p:txBody>
      </p:sp>
      <p:sp>
        <p:nvSpPr>
          <p:cNvPr id="3117" name="TextBox 20"/>
          <p:cNvSpPr txBox="1">
            <a:spLocks noChangeArrowheads="1"/>
          </p:cNvSpPr>
          <p:nvPr/>
        </p:nvSpPr>
        <p:spPr bwMode="auto">
          <a:xfrm>
            <a:off x="8208620" y="674162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Oe2</a:t>
            </a:r>
          </a:p>
        </p:txBody>
      </p:sp>
      <p:pic>
        <p:nvPicPr>
          <p:cNvPr id="28" name="Picture 4">
            <a:extLst>
              <a:ext uri="{FF2B5EF4-FFF2-40B4-BE49-F238E27FC236}">
                <a16:creationId xmlns:a16="http://schemas.microsoft.com/office/drawing/2014/main" id="{24D5946C-8871-42BD-9563-13C0B28518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4" t="-235" r="2423" b="41636"/>
          <a:stretch/>
        </p:blipFill>
        <p:spPr bwMode="auto">
          <a:xfrm>
            <a:off x="582057" y="1200978"/>
            <a:ext cx="8574158" cy="4775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135FECE-11FF-457D-AB94-857F234C903C}"/>
              </a:ext>
            </a:extLst>
          </p:cNvPr>
          <p:cNvSpPr/>
          <p:nvPr/>
        </p:nvSpPr>
        <p:spPr>
          <a:xfrm>
            <a:off x="702189" y="2809461"/>
            <a:ext cx="3650731" cy="4638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CDE3FE-F2E6-45E0-B0D1-E0005A737B06}"/>
              </a:ext>
            </a:extLst>
          </p:cNvPr>
          <p:cNvSpPr/>
          <p:nvPr/>
        </p:nvSpPr>
        <p:spPr>
          <a:xfrm>
            <a:off x="4583561" y="2809461"/>
            <a:ext cx="4147959" cy="4638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329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3" name="TextBox 20"/>
          <p:cNvSpPr txBox="1">
            <a:spLocks noChangeArrowheads="1"/>
          </p:cNvSpPr>
          <p:nvPr/>
        </p:nvSpPr>
        <p:spPr bwMode="auto">
          <a:xfrm>
            <a:off x="18224" y="569222"/>
            <a:ext cx="936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1600" dirty="0">
                <a:latin typeface="Calibri" panose="020F0502020204030204" pitchFamily="34" charset="0"/>
              </a:rPr>
              <a:t>FANCG</a:t>
            </a:r>
          </a:p>
          <a:p>
            <a:pPr algn="ctr"/>
            <a:r>
              <a:rPr lang="en-GB" altLang="en-US" sz="1600" dirty="0">
                <a:latin typeface="Calibri" panose="020F0502020204030204" pitchFamily="34" charset="0"/>
              </a:rPr>
              <a:t>(s7)</a:t>
            </a:r>
          </a:p>
        </p:txBody>
      </p:sp>
      <p:sp>
        <p:nvSpPr>
          <p:cNvPr id="3104" name="TextBox 20"/>
          <p:cNvSpPr txBox="1">
            <a:spLocks noChangeArrowheads="1"/>
          </p:cNvSpPr>
          <p:nvPr/>
        </p:nvSpPr>
        <p:spPr bwMode="auto">
          <a:xfrm>
            <a:off x="1306968" y="683130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T1</a:t>
            </a:r>
          </a:p>
        </p:txBody>
      </p:sp>
      <p:sp>
        <p:nvSpPr>
          <p:cNvPr id="3105" name="TextBox 21"/>
          <p:cNvSpPr txBox="1">
            <a:spLocks noChangeArrowheads="1"/>
          </p:cNvSpPr>
          <p:nvPr/>
        </p:nvSpPr>
        <p:spPr bwMode="auto">
          <a:xfrm>
            <a:off x="1808483" y="68013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T2</a:t>
            </a:r>
          </a:p>
        </p:txBody>
      </p:sp>
      <p:sp>
        <p:nvSpPr>
          <p:cNvPr id="3106" name="TextBox 28"/>
          <p:cNvSpPr txBox="1">
            <a:spLocks noChangeArrowheads="1"/>
          </p:cNvSpPr>
          <p:nvPr/>
        </p:nvSpPr>
        <p:spPr bwMode="auto">
          <a:xfrm>
            <a:off x="2315545" y="69749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NT1</a:t>
            </a:r>
          </a:p>
        </p:txBody>
      </p:sp>
      <p:sp>
        <p:nvSpPr>
          <p:cNvPr id="3107" name="TextBox 28"/>
          <p:cNvSpPr txBox="1">
            <a:spLocks noChangeArrowheads="1"/>
          </p:cNvSpPr>
          <p:nvPr/>
        </p:nvSpPr>
        <p:spPr bwMode="auto">
          <a:xfrm>
            <a:off x="2815403" y="69210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NT2</a:t>
            </a:r>
          </a:p>
        </p:txBody>
      </p:sp>
      <p:sp>
        <p:nvSpPr>
          <p:cNvPr id="3108" name="TextBox 28"/>
          <p:cNvSpPr txBox="1">
            <a:spLocks noChangeArrowheads="1"/>
          </p:cNvSpPr>
          <p:nvPr/>
        </p:nvSpPr>
        <p:spPr bwMode="auto">
          <a:xfrm>
            <a:off x="3320090" y="69876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NT3</a:t>
            </a:r>
          </a:p>
        </p:txBody>
      </p:sp>
      <p:sp>
        <p:nvSpPr>
          <p:cNvPr id="3109" name="TextBox 21"/>
          <p:cNvSpPr txBox="1">
            <a:spLocks noChangeArrowheads="1"/>
          </p:cNvSpPr>
          <p:nvPr/>
        </p:nvSpPr>
        <p:spPr bwMode="auto">
          <a:xfrm>
            <a:off x="3868157" y="69266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NT4</a:t>
            </a:r>
          </a:p>
        </p:txBody>
      </p:sp>
      <p:sp>
        <p:nvSpPr>
          <p:cNvPr id="3110" name="TextBox 21"/>
          <p:cNvSpPr txBox="1">
            <a:spLocks noChangeArrowheads="1"/>
          </p:cNvSpPr>
          <p:nvPr/>
        </p:nvSpPr>
        <p:spPr bwMode="auto">
          <a:xfrm>
            <a:off x="4346236" y="707434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Oe1</a:t>
            </a:r>
          </a:p>
        </p:txBody>
      </p:sp>
      <p:sp>
        <p:nvSpPr>
          <p:cNvPr id="3111" name="TextBox 20"/>
          <p:cNvSpPr txBox="1">
            <a:spLocks noChangeArrowheads="1"/>
          </p:cNvSpPr>
          <p:nvPr/>
        </p:nvSpPr>
        <p:spPr bwMode="auto">
          <a:xfrm>
            <a:off x="5156384" y="68434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T3</a:t>
            </a:r>
          </a:p>
        </p:txBody>
      </p:sp>
      <p:sp>
        <p:nvSpPr>
          <p:cNvPr id="3112" name="TextBox 21"/>
          <p:cNvSpPr txBox="1">
            <a:spLocks noChangeArrowheads="1"/>
          </p:cNvSpPr>
          <p:nvPr/>
        </p:nvSpPr>
        <p:spPr bwMode="auto">
          <a:xfrm>
            <a:off x="5592561" y="68320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NT5</a:t>
            </a:r>
          </a:p>
        </p:txBody>
      </p:sp>
      <p:sp>
        <p:nvSpPr>
          <p:cNvPr id="3113" name="TextBox 28"/>
          <p:cNvSpPr txBox="1">
            <a:spLocks noChangeArrowheads="1"/>
          </p:cNvSpPr>
          <p:nvPr/>
        </p:nvSpPr>
        <p:spPr bwMode="auto">
          <a:xfrm>
            <a:off x="6118023" y="6841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NT6</a:t>
            </a:r>
          </a:p>
        </p:txBody>
      </p:sp>
      <p:sp>
        <p:nvSpPr>
          <p:cNvPr id="3114" name="TextBox 28"/>
          <p:cNvSpPr txBox="1">
            <a:spLocks noChangeArrowheads="1"/>
          </p:cNvSpPr>
          <p:nvPr/>
        </p:nvSpPr>
        <p:spPr bwMode="auto">
          <a:xfrm>
            <a:off x="6680556" y="68075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T4</a:t>
            </a:r>
          </a:p>
        </p:txBody>
      </p:sp>
      <p:sp>
        <p:nvSpPr>
          <p:cNvPr id="3115" name="TextBox 28"/>
          <p:cNvSpPr txBox="1">
            <a:spLocks noChangeArrowheads="1"/>
          </p:cNvSpPr>
          <p:nvPr/>
        </p:nvSpPr>
        <p:spPr bwMode="auto">
          <a:xfrm>
            <a:off x="7091435" y="673678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NT7</a:t>
            </a:r>
          </a:p>
        </p:txBody>
      </p:sp>
      <p:sp>
        <p:nvSpPr>
          <p:cNvPr id="3116" name="TextBox 21"/>
          <p:cNvSpPr txBox="1">
            <a:spLocks noChangeArrowheads="1"/>
          </p:cNvSpPr>
          <p:nvPr/>
        </p:nvSpPr>
        <p:spPr bwMode="auto">
          <a:xfrm>
            <a:off x="7666251" y="66757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CT1</a:t>
            </a:r>
          </a:p>
        </p:txBody>
      </p:sp>
      <p:sp>
        <p:nvSpPr>
          <p:cNvPr id="3117" name="TextBox 20"/>
          <p:cNvSpPr txBox="1">
            <a:spLocks noChangeArrowheads="1"/>
          </p:cNvSpPr>
          <p:nvPr/>
        </p:nvSpPr>
        <p:spPr bwMode="auto">
          <a:xfrm>
            <a:off x="8208620" y="674162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Oe2</a:t>
            </a:r>
          </a:p>
        </p:txBody>
      </p:sp>
      <p:pic>
        <p:nvPicPr>
          <p:cNvPr id="27" name="Picture 5">
            <a:extLst>
              <a:ext uri="{FF2B5EF4-FFF2-40B4-BE49-F238E27FC236}">
                <a16:creationId xmlns:a16="http://schemas.microsoft.com/office/drawing/2014/main" id="{E00103B8-63D9-4350-B4BC-F27CFEDAF9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1" t="61043" r="1539" b="-21928"/>
          <a:stretch/>
        </p:blipFill>
        <p:spPr bwMode="auto">
          <a:xfrm>
            <a:off x="941597" y="975348"/>
            <a:ext cx="8189151" cy="4314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9295536-4687-407F-AB80-E5DF3C8480B1}"/>
              </a:ext>
            </a:extLst>
          </p:cNvPr>
          <p:cNvSpPr/>
          <p:nvPr/>
        </p:nvSpPr>
        <p:spPr>
          <a:xfrm>
            <a:off x="1457739" y="3286539"/>
            <a:ext cx="3538331" cy="4505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B0F9DD-5E4D-4B8A-8AA7-7AEA3FA0863C}"/>
              </a:ext>
            </a:extLst>
          </p:cNvPr>
          <p:cNvSpPr/>
          <p:nvPr/>
        </p:nvSpPr>
        <p:spPr>
          <a:xfrm>
            <a:off x="5156384" y="3286539"/>
            <a:ext cx="3855094" cy="4505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855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928" y="865037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B-actin</a:t>
            </a:r>
          </a:p>
        </p:txBody>
      </p:sp>
      <p:sp>
        <p:nvSpPr>
          <p:cNvPr id="37" name="TextBox 20"/>
          <p:cNvSpPr txBox="1">
            <a:spLocks noChangeArrowheads="1"/>
          </p:cNvSpPr>
          <p:nvPr/>
        </p:nvSpPr>
        <p:spPr bwMode="auto">
          <a:xfrm>
            <a:off x="4503648" y="87282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Oe3</a:t>
            </a:r>
          </a:p>
        </p:txBody>
      </p:sp>
      <p:sp>
        <p:nvSpPr>
          <p:cNvPr id="38" name="TextBox 21"/>
          <p:cNvSpPr txBox="1">
            <a:spLocks noChangeArrowheads="1"/>
          </p:cNvSpPr>
          <p:nvPr/>
        </p:nvSpPr>
        <p:spPr bwMode="auto">
          <a:xfrm>
            <a:off x="3898893" y="883478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CN1</a:t>
            </a:r>
          </a:p>
        </p:txBody>
      </p:sp>
      <p:sp>
        <p:nvSpPr>
          <p:cNvPr id="39" name="TextBox 28"/>
          <p:cNvSpPr txBox="1">
            <a:spLocks noChangeArrowheads="1"/>
          </p:cNvSpPr>
          <p:nvPr/>
        </p:nvSpPr>
        <p:spPr bwMode="auto">
          <a:xfrm>
            <a:off x="3266975" y="872825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NT10</a:t>
            </a:r>
          </a:p>
        </p:txBody>
      </p:sp>
      <p:sp>
        <p:nvSpPr>
          <p:cNvPr id="40" name="TextBox 20"/>
          <p:cNvSpPr txBox="1">
            <a:spLocks noChangeArrowheads="1"/>
          </p:cNvSpPr>
          <p:nvPr/>
        </p:nvSpPr>
        <p:spPr bwMode="auto">
          <a:xfrm>
            <a:off x="1216495" y="841754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T5</a:t>
            </a:r>
          </a:p>
        </p:txBody>
      </p:sp>
      <p:sp>
        <p:nvSpPr>
          <p:cNvPr id="41" name="TextBox 21"/>
          <p:cNvSpPr txBox="1">
            <a:spLocks noChangeArrowheads="1"/>
          </p:cNvSpPr>
          <p:nvPr/>
        </p:nvSpPr>
        <p:spPr bwMode="auto">
          <a:xfrm>
            <a:off x="1796972" y="851380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T6</a:t>
            </a:r>
          </a:p>
        </p:txBody>
      </p:sp>
      <p:sp>
        <p:nvSpPr>
          <p:cNvPr id="42" name="TextBox 28"/>
          <p:cNvSpPr txBox="1">
            <a:spLocks noChangeArrowheads="1"/>
          </p:cNvSpPr>
          <p:nvPr/>
        </p:nvSpPr>
        <p:spPr bwMode="auto">
          <a:xfrm>
            <a:off x="2308666" y="851380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NT8</a:t>
            </a:r>
          </a:p>
        </p:txBody>
      </p:sp>
      <p:sp>
        <p:nvSpPr>
          <p:cNvPr id="43" name="TextBox 28"/>
          <p:cNvSpPr txBox="1">
            <a:spLocks noChangeArrowheads="1"/>
          </p:cNvSpPr>
          <p:nvPr/>
        </p:nvSpPr>
        <p:spPr bwMode="auto">
          <a:xfrm>
            <a:off x="2764036" y="84175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NT9</a:t>
            </a:r>
          </a:p>
        </p:txBody>
      </p:sp>
      <p:sp>
        <p:nvSpPr>
          <p:cNvPr id="45" name="TextBox 20"/>
          <p:cNvSpPr txBox="1">
            <a:spLocks noChangeArrowheads="1"/>
          </p:cNvSpPr>
          <p:nvPr/>
        </p:nvSpPr>
        <p:spPr bwMode="auto">
          <a:xfrm>
            <a:off x="8468642" y="841755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Oe4</a:t>
            </a:r>
          </a:p>
        </p:txBody>
      </p:sp>
      <p:sp>
        <p:nvSpPr>
          <p:cNvPr id="46" name="TextBox 21"/>
          <p:cNvSpPr txBox="1">
            <a:spLocks noChangeArrowheads="1"/>
          </p:cNvSpPr>
          <p:nvPr/>
        </p:nvSpPr>
        <p:spPr bwMode="auto">
          <a:xfrm>
            <a:off x="7895726" y="86131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CN2</a:t>
            </a:r>
          </a:p>
        </p:txBody>
      </p:sp>
      <p:sp>
        <p:nvSpPr>
          <p:cNvPr id="47" name="TextBox 28"/>
          <p:cNvSpPr txBox="1">
            <a:spLocks noChangeArrowheads="1"/>
          </p:cNvSpPr>
          <p:nvPr/>
        </p:nvSpPr>
        <p:spPr bwMode="auto">
          <a:xfrm>
            <a:off x="7317784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NT14</a:t>
            </a:r>
          </a:p>
        </p:txBody>
      </p:sp>
      <p:sp>
        <p:nvSpPr>
          <p:cNvPr id="48" name="TextBox 20"/>
          <p:cNvSpPr txBox="1">
            <a:spLocks noChangeArrowheads="1"/>
          </p:cNvSpPr>
          <p:nvPr/>
        </p:nvSpPr>
        <p:spPr bwMode="auto">
          <a:xfrm>
            <a:off x="5307415" y="858070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T7</a:t>
            </a:r>
          </a:p>
        </p:txBody>
      </p:sp>
      <p:sp>
        <p:nvSpPr>
          <p:cNvPr id="49" name="TextBox 21"/>
          <p:cNvSpPr txBox="1">
            <a:spLocks noChangeArrowheads="1"/>
          </p:cNvSpPr>
          <p:nvPr/>
        </p:nvSpPr>
        <p:spPr bwMode="auto">
          <a:xfrm>
            <a:off x="5770020" y="858070"/>
            <a:ext cx="6586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NT11 </a:t>
            </a:r>
          </a:p>
        </p:txBody>
      </p:sp>
      <p:sp>
        <p:nvSpPr>
          <p:cNvPr id="50" name="TextBox 28"/>
          <p:cNvSpPr txBox="1">
            <a:spLocks noChangeArrowheads="1"/>
          </p:cNvSpPr>
          <p:nvPr/>
        </p:nvSpPr>
        <p:spPr bwMode="auto">
          <a:xfrm>
            <a:off x="6315410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NT12</a:t>
            </a:r>
          </a:p>
        </p:txBody>
      </p:sp>
      <p:sp>
        <p:nvSpPr>
          <p:cNvPr id="51" name="TextBox 28"/>
          <p:cNvSpPr txBox="1">
            <a:spLocks noChangeArrowheads="1"/>
          </p:cNvSpPr>
          <p:nvPr/>
        </p:nvSpPr>
        <p:spPr bwMode="auto">
          <a:xfrm>
            <a:off x="6808750" y="85807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NT13</a:t>
            </a:r>
          </a:p>
        </p:txBody>
      </p:sp>
      <p:pic>
        <p:nvPicPr>
          <p:cNvPr id="44" name="Picture 2">
            <a:extLst>
              <a:ext uri="{FF2B5EF4-FFF2-40B4-BE49-F238E27FC236}">
                <a16:creationId xmlns:a16="http://schemas.microsoft.com/office/drawing/2014/main" id="{FCC5E050-D837-4717-B733-DABCC9F1BD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" t="51877" r="-152" b="301"/>
          <a:stretch/>
        </p:blipFill>
        <p:spPr bwMode="auto">
          <a:xfrm>
            <a:off x="832235" y="1190230"/>
            <a:ext cx="8388625" cy="3632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4810CBA-7800-484A-8855-385C2BFA8556}"/>
              </a:ext>
            </a:extLst>
          </p:cNvPr>
          <p:cNvSpPr/>
          <p:nvPr/>
        </p:nvSpPr>
        <p:spPr>
          <a:xfrm>
            <a:off x="1216494" y="3429000"/>
            <a:ext cx="7775047" cy="4538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645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528" y="191683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ATR</a:t>
            </a:r>
          </a:p>
        </p:txBody>
      </p:sp>
      <p:sp>
        <p:nvSpPr>
          <p:cNvPr id="37" name="TextBox 20"/>
          <p:cNvSpPr txBox="1">
            <a:spLocks noChangeArrowheads="1"/>
          </p:cNvSpPr>
          <p:nvPr/>
        </p:nvSpPr>
        <p:spPr bwMode="auto">
          <a:xfrm>
            <a:off x="4503648" y="87282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Oe3</a:t>
            </a:r>
          </a:p>
        </p:txBody>
      </p:sp>
      <p:sp>
        <p:nvSpPr>
          <p:cNvPr id="38" name="TextBox 21"/>
          <p:cNvSpPr txBox="1">
            <a:spLocks noChangeArrowheads="1"/>
          </p:cNvSpPr>
          <p:nvPr/>
        </p:nvSpPr>
        <p:spPr bwMode="auto">
          <a:xfrm>
            <a:off x="3965029" y="884499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CN1</a:t>
            </a:r>
          </a:p>
        </p:txBody>
      </p:sp>
      <p:sp>
        <p:nvSpPr>
          <p:cNvPr id="39" name="TextBox 28"/>
          <p:cNvSpPr txBox="1">
            <a:spLocks noChangeArrowheads="1"/>
          </p:cNvSpPr>
          <p:nvPr/>
        </p:nvSpPr>
        <p:spPr bwMode="auto">
          <a:xfrm>
            <a:off x="3399761" y="872804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NT10</a:t>
            </a:r>
          </a:p>
        </p:txBody>
      </p:sp>
      <p:sp>
        <p:nvSpPr>
          <p:cNvPr id="40" name="TextBox 20"/>
          <p:cNvSpPr txBox="1">
            <a:spLocks noChangeArrowheads="1"/>
          </p:cNvSpPr>
          <p:nvPr/>
        </p:nvSpPr>
        <p:spPr bwMode="auto">
          <a:xfrm>
            <a:off x="1376337" y="86735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T5</a:t>
            </a:r>
          </a:p>
        </p:txBody>
      </p:sp>
      <p:sp>
        <p:nvSpPr>
          <p:cNvPr id="41" name="TextBox 21"/>
          <p:cNvSpPr txBox="1">
            <a:spLocks noChangeArrowheads="1"/>
          </p:cNvSpPr>
          <p:nvPr/>
        </p:nvSpPr>
        <p:spPr bwMode="auto">
          <a:xfrm>
            <a:off x="1916459" y="86706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T6</a:t>
            </a:r>
          </a:p>
        </p:txBody>
      </p:sp>
      <p:sp>
        <p:nvSpPr>
          <p:cNvPr id="42" name="TextBox 28"/>
          <p:cNvSpPr txBox="1">
            <a:spLocks noChangeArrowheads="1"/>
          </p:cNvSpPr>
          <p:nvPr/>
        </p:nvSpPr>
        <p:spPr bwMode="auto">
          <a:xfrm>
            <a:off x="2400004" y="86503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NT8</a:t>
            </a:r>
          </a:p>
        </p:txBody>
      </p:sp>
      <p:sp>
        <p:nvSpPr>
          <p:cNvPr id="43" name="TextBox 28"/>
          <p:cNvSpPr txBox="1">
            <a:spLocks noChangeArrowheads="1"/>
          </p:cNvSpPr>
          <p:nvPr/>
        </p:nvSpPr>
        <p:spPr bwMode="auto">
          <a:xfrm>
            <a:off x="2923332" y="86215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NT9</a:t>
            </a:r>
          </a:p>
        </p:txBody>
      </p:sp>
      <p:sp>
        <p:nvSpPr>
          <p:cNvPr id="45" name="TextBox 20"/>
          <p:cNvSpPr txBox="1">
            <a:spLocks noChangeArrowheads="1"/>
          </p:cNvSpPr>
          <p:nvPr/>
        </p:nvSpPr>
        <p:spPr bwMode="auto">
          <a:xfrm>
            <a:off x="8468642" y="841755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Oe4</a:t>
            </a:r>
          </a:p>
        </p:txBody>
      </p:sp>
      <p:sp>
        <p:nvSpPr>
          <p:cNvPr id="46" name="TextBox 21"/>
          <p:cNvSpPr txBox="1">
            <a:spLocks noChangeArrowheads="1"/>
          </p:cNvSpPr>
          <p:nvPr/>
        </p:nvSpPr>
        <p:spPr bwMode="auto">
          <a:xfrm>
            <a:off x="7895726" y="86131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CN2</a:t>
            </a:r>
          </a:p>
        </p:txBody>
      </p:sp>
      <p:sp>
        <p:nvSpPr>
          <p:cNvPr id="47" name="TextBox 28"/>
          <p:cNvSpPr txBox="1">
            <a:spLocks noChangeArrowheads="1"/>
          </p:cNvSpPr>
          <p:nvPr/>
        </p:nvSpPr>
        <p:spPr bwMode="auto">
          <a:xfrm>
            <a:off x="7317784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NT14</a:t>
            </a:r>
          </a:p>
        </p:txBody>
      </p:sp>
      <p:sp>
        <p:nvSpPr>
          <p:cNvPr id="48" name="TextBox 20"/>
          <p:cNvSpPr txBox="1">
            <a:spLocks noChangeArrowheads="1"/>
          </p:cNvSpPr>
          <p:nvPr/>
        </p:nvSpPr>
        <p:spPr bwMode="auto">
          <a:xfrm>
            <a:off x="5410604" y="858071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T7</a:t>
            </a:r>
          </a:p>
        </p:txBody>
      </p:sp>
      <p:sp>
        <p:nvSpPr>
          <p:cNvPr id="49" name="TextBox 21"/>
          <p:cNvSpPr txBox="1">
            <a:spLocks noChangeArrowheads="1"/>
          </p:cNvSpPr>
          <p:nvPr/>
        </p:nvSpPr>
        <p:spPr bwMode="auto">
          <a:xfrm>
            <a:off x="5770020" y="858070"/>
            <a:ext cx="6586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NT11 </a:t>
            </a:r>
          </a:p>
        </p:txBody>
      </p:sp>
      <p:sp>
        <p:nvSpPr>
          <p:cNvPr id="50" name="TextBox 28"/>
          <p:cNvSpPr txBox="1">
            <a:spLocks noChangeArrowheads="1"/>
          </p:cNvSpPr>
          <p:nvPr/>
        </p:nvSpPr>
        <p:spPr bwMode="auto">
          <a:xfrm>
            <a:off x="6315410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NT12</a:t>
            </a:r>
          </a:p>
        </p:txBody>
      </p:sp>
      <p:sp>
        <p:nvSpPr>
          <p:cNvPr id="51" name="TextBox 28"/>
          <p:cNvSpPr txBox="1">
            <a:spLocks noChangeArrowheads="1"/>
          </p:cNvSpPr>
          <p:nvPr/>
        </p:nvSpPr>
        <p:spPr bwMode="auto">
          <a:xfrm>
            <a:off x="6808750" y="85807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NT13</a:t>
            </a:r>
          </a:p>
        </p:txBody>
      </p:sp>
      <p:pic>
        <p:nvPicPr>
          <p:cNvPr id="27" name="Picture 3">
            <a:extLst>
              <a:ext uri="{FF2B5EF4-FFF2-40B4-BE49-F238E27FC236}">
                <a16:creationId xmlns:a16="http://schemas.microsoft.com/office/drawing/2014/main" id="{9D40B45D-78D8-4D21-9099-413CAB5444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" t="43429" r="572" b="1273"/>
          <a:stretch/>
        </p:blipFill>
        <p:spPr bwMode="auto">
          <a:xfrm>
            <a:off x="1116013" y="1941624"/>
            <a:ext cx="8027987" cy="4074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F713DAD-D98F-451F-BFEF-FDB664D4D2DF}"/>
              </a:ext>
            </a:extLst>
          </p:cNvPr>
          <p:cNvSpPr/>
          <p:nvPr/>
        </p:nvSpPr>
        <p:spPr>
          <a:xfrm>
            <a:off x="1376337" y="3710609"/>
            <a:ext cx="3650211" cy="5035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7DD8AE-EEE2-4F1B-874F-69B31422FA55}"/>
              </a:ext>
            </a:extLst>
          </p:cNvPr>
          <p:cNvSpPr/>
          <p:nvPr/>
        </p:nvSpPr>
        <p:spPr>
          <a:xfrm>
            <a:off x="5098953" y="3710609"/>
            <a:ext cx="3892589" cy="5035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854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23528" y="249289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pATR</a:t>
            </a:r>
            <a:endParaRPr lang="en-GB" dirty="0"/>
          </a:p>
        </p:txBody>
      </p:sp>
      <p:sp>
        <p:nvSpPr>
          <p:cNvPr id="37" name="TextBox 20"/>
          <p:cNvSpPr txBox="1">
            <a:spLocks noChangeArrowheads="1"/>
          </p:cNvSpPr>
          <p:nvPr/>
        </p:nvSpPr>
        <p:spPr bwMode="auto">
          <a:xfrm>
            <a:off x="4503648" y="87282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Oe3</a:t>
            </a:r>
          </a:p>
        </p:txBody>
      </p:sp>
      <p:sp>
        <p:nvSpPr>
          <p:cNvPr id="38" name="TextBox 21"/>
          <p:cNvSpPr txBox="1">
            <a:spLocks noChangeArrowheads="1"/>
          </p:cNvSpPr>
          <p:nvPr/>
        </p:nvSpPr>
        <p:spPr bwMode="auto">
          <a:xfrm>
            <a:off x="3965029" y="884499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CN1</a:t>
            </a:r>
          </a:p>
        </p:txBody>
      </p:sp>
      <p:sp>
        <p:nvSpPr>
          <p:cNvPr id="39" name="TextBox 28"/>
          <p:cNvSpPr txBox="1">
            <a:spLocks noChangeArrowheads="1"/>
          </p:cNvSpPr>
          <p:nvPr/>
        </p:nvSpPr>
        <p:spPr bwMode="auto">
          <a:xfrm>
            <a:off x="3399761" y="872804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NT10</a:t>
            </a:r>
          </a:p>
        </p:txBody>
      </p:sp>
      <p:sp>
        <p:nvSpPr>
          <p:cNvPr id="40" name="TextBox 20"/>
          <p:cNvSpPr txBox="1">
            <a:spLocks noChangeArrowheads="1"/>
          </p:cNvSpPr>
          <p:nvPr/>
        </p:nvSpPr>
        <p:spPr bwMode="auto">
          <a:xfrm>
            <a:off x="1376337" y="86735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T5</a:t>
            </a:r>
          </a:p>
        </p:txBody>
      </p:sp>
      <p:sp>
        <p:nvSpPr>
          <p:cNvPr id="41" name="TextBox 21"/>
          <p:cNvSpPr txBox="1">
            <a:spLocks noChangeArrowheads="1"/>
          </p:cNvSpPr>
          <p:nvPr/>
        </p:nvSpPr>
        <p:spPr bwMode="auto">
          <a:xfrm>
            <a:off x="1916459" y="86706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T6</a:t>
            </a:r>
          </a:p>
        </p:txBody>
      </p:sp>
      <p:sp>
        <p:nvSpPr>
          <p:cNvPr id="42" name="TextBox 28"/>
          <p:cNvSpPr txBox="1">
            <a:spLocks noChangeArrowheads="1"/>
          </p:cNvSpPr>
          <p:nvPr/>
        </p:nvSpPr>
        <p:spPr bwMode="auto">
          <a:xfrm>
            <a:off x="2400004" y="86503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NT8</a:t>
            </a:r>
          </a:p>
        </p:txBody>
      </p:sp>
      <p:sp>
        <p:nvSpPr>
          <p:cNvPr id="43" name="TextBox 28"/>
          <p:cNvSpPr txBox="1">
            <a:spLocks noChangeArrowheads="1"/>
          </p:cNvSpPr>
          <p:nvPr/>
        </p:nvSpPr>
        <p:spPr bwMode="auto">
          <a:xfrm>
            <a:off x="2923332" y="86215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NT9</a:t>
            </a:r>
          </a:p>
        </p:txBody>
      </p:sp>
      <p:sp>
        <p:nvSpPr>
          <p:cNvPr id="45" name="TextBox 20"/>
          <p:cNvSpPr txBox="1">
            <a:spLocks noChangeArrowheads="1"/>
          </p:cNvSpPr>
          <p:nvPr/>
        </p:nvSpPr>
        <p:spPr bwMode="auto">
          <a:xfrm>
            <a:off x="8468642" y="841755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Oe4</a:t>
            </a:r>
          </a:p>
        </p:txBody>
      </p:sp>
      <p:sp>
        <p:nvSpPr>
          <p:cNvPr id="46" name="TextBox 21"/>
          <p:cNvSpPr txBox="1">
            <a:spLocks noChangeArrowheads="1"/>
          </p:cNvSpPr>
          <p:nvPr/>
        </p:nvSpPr>
        <p:spPr bwMode="auto">
          <a:xfrm>
            <a:off x="7895726" y="86131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CN2</a:t>
            </a:r>
          </a:p>
        </p:txBody>
      </p:sp>
      <p:sp>
        <p:nvSpPr>
          <p:cNvPr id="47" name="TextBox 28"/>
          <p:cNvSpPr txBox="1">
            <a:spLocks noChangeArrowheads="1"/>
          </p:cNvSpPr>
          <p:nvPr/>
        </p:nvSpPr>
        <p:spPr bwMode="auto">
          <a:xfrm>
            <a:off x="7317784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NT14</a:t>
            </a:r>
          </a:p>
        </p:txBody>
      </p:sp>
      <p:sp>
        <p:nvSpPr>
          <p:cNvPr id="48" name="TextBox 20"/>
          <p:cNvSpPr txBox="1">
            <a:spLocks noChangeArrowheads="1"/>
          </p:cNvSpPr>
          <p:nvPr/>
        </p:nvSpPr>
        <p:spPr bwMode="auto">
          <a:xfrm>
            <a:off x="5410604" y="858071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T7</a:t>
            </a:r>
          </a:p>
        </p:txBody>
      </p:sp>
      <p:sp>
        <p:nvSpPr>
          <p:cNvPr id="49" name="TextBox 21"/>
          <p:cNvSpPr txBox="1">
            <a:spLocks noChangeArrowheads="1"/>
          </p:cNvSpPr>
          <p:nvPr/>
        </p:nvSpPr>
        <p:spPr bwMode="auto">
          <a:xfrm>
            <a:off x="5770020" y="858070"/>
            <a:ext cx="6586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NT11 </a:t>
            </a:r>
          </a:p>
        </p:txBody>
      </p:sp>
      <p:sp>
        <p:nvSpPr>
          <p:cNvPr id="50" name="TextBox 28"/>
          <p:cNvSpPr txBox="1">
            <a:spLocks noChangeArrowheads="1"/>
          </p:cNvSpPr>
          <p:nvPr/>
        </p:nvSpPr>
        <p:spPr bwMode="auto">
          <a:xfrm>
            <a:off x="6315410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NT12</a:t>
            </a:r>
          </a:p>
        </p:txBody>
      </p:sp>
      <p:sp>
        <p:nvSpPr>
          <p:cNvPr id="51" name="TextBox 28"/>
          <p:cNvSpPr txBox="1">
            <a:spLocks noChangeArrowheads="1"/>
          </p:cNvSpPr>
          <p:nvPr/>
        </p:nvSpPr>
        <p:spPr bwMode="auto">
          <a:xfrm>
            <a:off x="6808750" y="85807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NT13</a:t>
            </a:r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CFF3D516-367B-40CC-B693-C3720EDC0C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" t="43725" r="6639" b="12"/>
          <a:stretch/>
        </p:blipFill>
        <p:spPr bwMode="auto">
          <a:xfrm>
            <a:off x="1043608" y="1603514"/>
            <a:ext cx="8100392" cy="388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EC7542-D734-4B7E-B97C-2A2F8B6125C6}"/>
              </a:ext>
            </a:extLst>
          </p:cNvPr>
          <p:cNvSpPr/>
          <p:nvPr/>
        </p:nvSpPr>
        <p:spPr>
          <a:xfrm>
            <a:off x="1219201" y="3750365"/>
            <a:ext cx="7772342" cy="5035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700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23528" y="320368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Chk1</a:t>
            </a:r>
          </a:p>
        </p:txBody>
      </p:sp>
      <p:sp>
        <p:nvSpPr>
          <p:cNvPr id="37" name="TextBox 20"/>
          <p:cNvSpPr txBox="1">
            <a:spLocks noChangeArrowheads="1"/>
          </p:cNvSpPr>
          <p:nvPr/>
        </p:nvSpPr>
        <p:spPr bwMode="auto">
          <a:xfrm>
            <a:off x="4503648" y="87282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Oe3</a:t>
            </a:r>
          </a:p>
        </p:txBody>
      </p:sp>
      <p:sp>
        <p:nvSpPr>
          <p:cNvPr id="38" name="TextBox 21"/>
          <p:cNvSpPr txBox="1">
            <a:spLocks noChangeArrowheads="1"/>
          </p:cNvSpPr>
          <p:nvPr/>
        </p:nvSpPr>
        <p:spPr bwMode="auto">
          <a:xfrm>
            <a:off x="3965029" y="884499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CN1</a:t>
            </a:r>
          </a:p>
        </p:txBody>
      </p:sp>
      <p:sp>
        <p:nvSpPr>
          <p:cNvPr id="39" name="TextBox 28"/>
          <p:cNvSpPr txBox="1">
            <a:spLocks noChangeArrowheads="1"/>
          </p:cNvSpPr>
          <p:nvPr/>
        </p:nvSpPr>
        <p:spPr bwMode="auto">
          <a:xfrm>
            <a:off x="3399761" y="872804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NT10</a:t>
            </a:r>
          </a:p>
        </p:txBody>
      </p:sp>
      <p:sp>
        <p:nvSpPr>
          <p:cNvPr id="40" name="TextBox 20"/>
          <p:cNvSpPr txBox="1">
            <a:spLocks noChangeArrowheads="1"/>
          </p:cNvSpPr>
          <p:nvPr/>
        </p:nvSpPr>
        <p:spPr bwMode="auto">
          <a:xfrm>
            <a:off x="1376337" y="86735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T5</a:t>
            </a:r>
          </a:p>
        </p:txBody>
      </p:sp>
      <p:sp>
        <p:nvSpPr>
          <p:cNvPr id="41" name="TextBox 21"/>
          <p:cNvSpPr txBox="1">
            <a:spLocks noChangeArrowheads="1"/>
          </p:cNvSpPr>
          <p:nvPr/>
        </p:nvSpPr>
        <p:spPr bwMode="auto">
          <a:xfrm>
            <a:off x="1916459" y="86706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T6</a:t>
            </a:r>
          </a:p>
        </p:txBody>
      </p:sp>
      <p:sp>
        <p:nvSpPr>
          <p:cNvPr id="42" name="TextBox 28"/>
          <p:cNvSpPr txBox="1">
            <a:spLocks noChangeArrowheads="1"/>
          </p:cNvSpPr>
          <p:nvPr/>
        </p:nvSpPr>
        <p:spPr bwMode="auto">
          <a:xfrm>
            <a:off x="2400004" y="86503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NT8</a:t>
            </a:r>
          </a:p>
        </p:txBody>
      </p:sp>
      <p:sp>
        <p:nvSpPr>
          <p:cNvPr id="43" name="TextBox 28"/>
          <p:cNvSpPr txBox="1">
            <a:spLocks noChangeArrowheads="1"/>
          </p:cNvSpPr>
          <p:nvPr/>
        </p:nvSpPr>
        <p:spPr bwMode="auto">
          <a:xfrm>
            <a:off x="2923332" y="86215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NT9</a:t>
            </a:r>
          </a:p>
        </p:txBody>
      </p:sp>
      <p:sp>
        <p:nvSpPr>
          <p:cNvPr id="45" name="TextBox 20"/>
          <p:cNvSpPr txBox="1">
            <a:spLocks noChangeArrowheads="1"/>
          </p:cNvSpPr>
          <p:nvPr/>
        </p:nvSpPr>
        <p:spPr bwMode="auto">
          <a:xfrm>
            <a:off x="8468642" y="841755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Oe4</a:t>
            </a:r>
          </a:p>
        </p:txBody>
      </p:sp>
      <p:sp>
        <p:nvSpPr>
          <p:cNvPr id="46" name="TextBox 21"/>
          <p:cNvSpPr txBox="1">
            <a:spLocks noChangeArrowheads="1"/>
          </p:cNvSpPr>
          <p:nvPr/>
        </p:nvSpPr>
        <p:spPr bwMode="auto">
          <a:xfrm>
            <a:off x="7895726" y="86131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CN2</a:t>
            </a:r>
          </a:p>
        </p:txBody>
      </p:sp>
      <p:sp>
        <p:nvSpPr>
          <p:cNvPr id="47" name="TextBox 28"/>
          <p:cNvSpPr txBox="1">
            <a:spLocks noChangeArrowheads="1"/>
          </p:cNvSpPr>
          <p:nvPr/>
        </p:nvSpPr>
        <p:spPr bwMode="auto">
          <a:xfrm>
            <a:off x="7317784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NT14</a:t>
            </a:r>
          </a:p>
        </p:txBody>
      </p:sp>
      <p:sp>
        <p:nvSpPr>
          <p:cNvPr id="48" name="TextBox 20"/>
          <p:cNvSpPr txBox="1">
            <a:spLocks noChangeArrowheads="1"/>
          </p:cNvSpPr>
          <p:nvPr/>
        </p:nvSpPr>
        <p:spPr bwMode="auto">
          <a:xfrm>
            <a:off x="5410604" y="858071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T7</a:t>
            </a:r>
          </a:p>
        </p:txBody>
      </p:sp>
      <p:sp>
        <p:nvSpPr>
          <p:cNvPr id="49" name="TextBox 21"/>
          <p:cNvSpPr txBox="1">
            <a:spLocks noChangeArrowheads="1"/>
          </p:cNvSpPr>
          <p:nvPr/>
        </p:nvSpPr>
        <p:spPr bwMode="auto">
          <a:xfrm>
            <a:off x="5770020" y="858070"/>
            <a:ext cx="6586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NT11 </a:t>
            </a:r>
          </a:p>
        </p:txBody>
      </p:sp>
      <p:sp>
        <p:nvSpPr>
          <p:cNvPr id="50" name="TextBox 28"/>
          <p:cNvSpPr txBox="1">
            <a:spLocks noChangeArrowheads="1"/>
          </p:cNvSpPr>
          <p:nvPr/>
        </p:nvSpPr>
        <p:spPr bwMode="auto">
          <a:xfrm>
            <a:off x="6315410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NT12</a:t>
            </a:r>
          </a:p>
        </p:txBody>
      </p:sp>
      <p:sp>
        <p:nvSpPr>
          <p:cNvPr id="51" name="TextBox 28"/>
          <p:cNvSpPr txBox="1">
            <a:spLocks noChangeArrowheads="1"/>
          </p:cNvSpPr>
          <p:nvPr/>
        </p:nvSpPr>
        <p:spPr bwMode="auto">
          <a:xfrm>
            <a:off x="6808750" y="85807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NT13</a:t>
            </a:r>
          </a:p>
        </p:txBody>
      </p:sp>
      <p:pic>
        <p:nvPicPr>
          <p:cNvPr id="27" name="Picture 4">
            <a:extLst>
              <a:ext uri="{FF2B5EF4-FFF2-40B4-BE49-F238E27FC236}">
                <a16:creationId xmlns:a16="http://schemas.microsoft.com/office/drawing/2014/main" id="{17761A2B-C7F0-4DC3-993B-1CDA6A100C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" t="58259" r="1737" b="34"/>
          <a:stretch/>
        </p:blipFill>
        <p:spPr bwMode="auto">
          <a:xfrm>
            <a:off x="1192696" y="1696278"/>
            <a:ext cx="7798846" cy="287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E1276BE-1800-4204-A949-437F20C8020A}"/>
              </a:ext>
            </a:extLst>
          </p:cNvPr>
          <p:cNvSpPr/>
          <p:nvPr/>
        </p:nvSpPr>
        <p:spPr>
          <a:xfrm>
            <a:off x="1376337" y="3074504"/>
            <a:ext cx="3540220" cy="4985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006D3D-74C9-4A20-8776-FEA19C297F38}"/>
              </a:ext>
            </a:extLst>
          </p:cNvPr>
          <p:cNvSpPr/>
          <p:nvPr/>
        </p:nvSpPr>
        <p:spPr>
          <a:xfrm>
            <a:off x="5100198" y="3203684"/>
            <a:ext cx="3720274" cy="4985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004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79512" y="377974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pChk1</a:t>
            </a:r>
          </a:p>
        </p:txBody>
      </p:sp>
      <p:sp>
        <p:nvSpPr>
          <p:cNvPr id="37" name="TextBox 20"/>
          <p:cNvSpPr txBox="1">
            <a:spLocks noChangeArrowheads="1"/>
          </p:cNvSpPr>
          <p:nvPr/>
        </p:nvSpPr>
        <p:spPr bwMode="auto">
          <a:xfrm>
            <a:off x="4503648" y="87282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Oe3</a:t>
            </a:r>
          </a:p>
        </p:txBody>
      </p:sp>
      <p:sp>
        <p:nvSpPr>
          <p:cNvPr id="38" name="TextBox 21"/>
          <p:cNvSpPr txBox="1">
            <a:spLocks noChangeArrowheads="1"/>
          </p:cNvSpPr>
          <p:nvPr/>
        </p:nvSpPr>
        <p:spPr bwMode="auto">
          <a:xfrm>
            <a:off x="3965029" y="884499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CN1</a:t>
            </a:r>
          </a:p>
        </p:txBody>
      </p:sp>
      <p:sp>
        <p:nvSpPr>
          <p:cNvPr id="39" name="TextBox 28"/>
          <p:cNvSpPr txBox="1">
            <a:spLocks noChangeArrowheads="1"/>
          </p:cNvSpPr>
          <p:nvPr/>
        </p:nvSpPr>
        <p:spPr bwMode="auto">
          <a:xfrm>
            <a:off x="3399761" y="872804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NT10</a:t>
            </a:r>
          </a:p>
        </p:txBody>
      </p:sp>
      <p:sp>
        <p:nvSpPr>
          <p:cNvPr id="40" name="TextBox 20"/>
          <p:cNvSpPr txBox="1">
            <a:spLocks noChangeArrowheads="1"/>
          </p:cNvSpPr>
          <p:nvPr/>
        </p:nvSpPr>
        <p:spPr bwMode="auto">
          <a:xfrm>
            <a:off x="1376337" y="86735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T5</a:t>
            </a:r>
          </a:p>
        </p:txBody>
      </p:sp>
      <p:sp>
        <p:nvSpPr>
          <p:cNvPr id="41" name="TextBox 21"/>
          <p:cNvSpPr txBox="1">
            <a:spLocks noChangeArrowheads="1"/>
          </p:cNvSpPr>
          <p:nvPr/>
        </p:nvSpPr>
        <p:spPr bwMode="auto">
          <a:xfrm>
            <a:off x="1916459" y="86706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T6</a:t>
            </a:r>
          </a:p>
        </p:txBody>
      </p:sp>
      <p:sp>
        <p:nvSpPr>
          <p:cNvPr id="42" name="TextBox 28"/>
          <p:cNvSpPr txBox="1">
            <a:spLocks noChangeArrowheads="1"/>
          </p:cNvSpPr>
          <p:nvPr/>
        </p:nvSpPr>
        <p:spPr bwMode="auto">
          <a:xfrm>
            <a:off x="2400004" y="86503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NT8</a:t>
            </a:r>
          </a:p>
        </p:txBody>
      </p:sp>
      <p:sp>
        <p:nvSpPr>
          <p:cNvPr id="43" name="TextBox 28"/>
          <p:cNvSpPr txBox="1">
            <a:spLocks noChangeArrowheads="1"/>
          </p:cNvSpPr>
          <p:nvPr/>
        </p:nvSpPr>
        <p:spPr bwMode="auto">
          <a:xfrm>
            <a:off x="2923332" y="86215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NT9</a:t>
            </a:r>
          </a:p>
        </p:txBody>
      </p:sp>
      <p:sp>
        <p:nvSpPr>
          <p:cNvPr id="45" name="TextBox 20"/>
          <p:cNvSpPr txBox="1">
            <a:spLocks noChangeArrowheads="1"/>
          </p:cNvSpPr>
          <p:nvPr/>
        </p:nvSpPr>
        <p:spPr bwMode="auto">
          <a:xfrm>
            <a:off x="8319632" y="87280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Oe4</a:t>
            </a:r>
          </a:p>
        </p:txBody>
      </p:sp>
      <p:sp>
        <p:nvSpPr>
          <p:cNvPr id="46" name="TextBox 21"/>
          <p:cNvSpPr txBox="1">
            <a:spLocks noChangeArrowheads="1"/>
          </p:cNvSpPr>
          <p:nvPr/>
        </p:nvSpPr>
        <p:spPr bwMode="auto">
          <a:xfrm>
            <a:off x="7851616" y="88571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CN2</a:t>
            </a:r>
          </a:p>
        </p:txBody>
      </p:sp>
      <p:sp>
        <p:nvSpPr>
          <p:cNvPr id="47" name="TextBox 28"/>
          <p:cNvSpPr txBox="1">
            <a:spLocks noChangeArrowheads="1"/>
          </p:cNvSpPr>
          <p:nvPr/>
        </p:nvSpPr>
        <p:spPr bwMode="auto">
          <a:xfrm>
            <a:off x="7315131" y="872804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NT14</a:t>
            </a:r>
          </a:p>
        </p:txBody>
      </p:sp>
      <p:sp>
        <p:nvSpPr>
          <p:cNvPr id="48" name="TextBox 20"/>
          <p:cNvSpPr txBox="1">
            <a:spLocks noChangeArrowheads="1"/>
          </p:cNvSpPr>
          <p:nvPr/>
        </p:nvSpPr>
        <p:spPr bwMode="auto">
          <a:xfrm>
            <a:off x="5304714" y="884499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T7</a:t>
            </a:r>
          </a:p>
        </p:txBody>
      </p:sp>
      <p:sp>
        <p:nvSpPr>
          <p:cNvPr id="49" name="TextBox 21"/>
          <p:cNvSpPr txBox="1">
            <a:spLocks noChangeArrowheads="1"/>
          </p:cNvSpPr>
          <p:nvPr/>
        </p:nvSpPr>
        <p:spPr bwMode="auto">
          <a:xfrm>
            <a:off x="5685418" y="884499"/>
            <a:ext cx="6586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NT11 </a:t>
            </a:r>
          </a:p>
        </p:txBody>
      </p:sp>
      <p:sp>
        <p:nvSpPr>
          <p:cNvPr id="50" name="TextBox 28"/>
          <p:cNvSpPr txBox="1">
            <a:spLocks noChangeArrowheads="1"/>
          </p:cNvSpPr>
          <p:nvPr/>
        </p:nvSpPr>
        <p:spPr bwMode="auto">
          <a:xfrm>
            <a:off x="6234907" y="884499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NT12</a:t>
            </a:r>
          </a:p>
        </p:txBody>
      </p:sp>
      <p:sp>
        <p:nvSpPr>
          <p:cNvPr id="51" name="TextBox 28"/>
          <p:cNvSpPr txBox="1">
            <a:spLocks noChangeArrowheads="1"/>
          </p:cNvSpPr>
          <p:nvPr/>
        </p:nvSpPr>
        <p:spPr bwMode="auto">
          <a:xfrm>
            <a:off x="6779128" y="884499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NT13</a:t>
            </a:r>
          </a:p>
        </p:txBody>
      </p:sp>
      <p:pic>
        <p:nvPicPr>
          <p:cNvPr id="27" name="Picture 3">
            <a:extLst>
              <a:ext uri="{FF2B5EF4-FFF2-40B4-BE49-F238E27FC236}">
                <a16:creationId xmlns:a16="http://schemas.microsoft.com/office/drawing/2014/main" id="{3813C8E0-B176-4433-8AD4-3A091DDECA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3" t="58766" r="7665" b="-112"/>
          <a:stretch/>
        </p:blipFill>
        <p:spPr bwMode="auto">
          <a:xfrm>
            <a:off x="1043608" y="2146852"/>
            <a:ext cx="8100392" cy="2955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72859B6-9175-47B6-A1E1-E42B0371F743}"/>
              </a:ext>
            </a:extLst>
          </p:cNvPr>
          <p:cNvSpPr/>
          <p:nvPr/>
        </p:nvSpPr>
        <p:spPr>
          <a:xfrm>
            <a:off x="1376337" y="3779748"/>
            <a:ext cx="7615205" cy="5404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7328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20"/>
          <p:cNvSpPr txBox="1">
            <a:spLocks noChangeArrowheads="1"/>
          </p:cNvSpPr>
          <p:nvPr/>
        </p:nvSpPr>
        <p:spPr bwMode="auto">
          <a:xfrm>
            <a:off x="4496332" y="89077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Oe3</a:t>
            </a:r>
          </a:p>
        </p:txBody>
      </p:sp>
      <p:sp>
        <p:nvSpPr>
          <p:cNvPr id="38" name="TextBox 21"/>
          <p:cNvSpPr txBox="1">
            <a:spLocks noChangeArrowheads="1"/>
          </p:cNvSpPr>
          <p:nvPr/>
        </p:nvSpPr>
        <p:spPr bwMode="auto">
          <a:xfrm>
            <a:off x="4012517" y="901802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CN1</a:t>
            </a:r>
          </a:p>
        </p:txBody>
      </p:sp>
      <p:sp>
        <p:nvSpPr>
          <p:cNvPr id="39" name="TextBox 28"/>
          <p:cNvSpPr txBox="1">
            <a:spLocks noChangeArrowheads="1"/>
          </p:cNvSpPr>
          <p:nvPr/>
        </p:nvSpPr>
        <p:spPr bwMode="auto">
          <a:xfrm>
            <a:off x="3447249" y="899874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NT10</a:t>
            </a:r>
          </a:p>
        </p:txBody>
      </p:sp>
      <p:sp>
        <p:nvSpPr>
          <p:cNvPr id="40" name="TextBox 20"/>
          <p:cNvSpPr txBox="1">
            <a:spLocks noChangeArrowheads="1"/>
          </p:cNvSpPr>
          <p:nvPr/>
        </p:nvSpPr>
        <p:spPr bwMode="auto">
          <a:xfrm>
            <a:off x="1136308" y="890774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T5</a:t>
            </a:r>
          </a:p>
        </p:txBody>
      </p:sp>
      <p:sp>
        <p:nvSpPr>
          <p:cNvPr id="41" name="TextBox 21"/>
          <p:cNvSpPr txBox="1">
            <a:spLocks noChangeArrowheads="1"/>
          </p:cNvSpPr>
          <p:nvPr/>
        </p:nvSpPr>
        <p:spPr bwMode="auto">
          <a:xfrm>
            <a:off x="1711600" y="890774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T6</a:t>
            </a:r>
          </a:p>
        </p:txBody>
      </p:sp>
      <p:sp>
        <p:nvSpPr>
          <p:cNvPr id="42" name="TextBox 28"/>
          <p:cNvSpPr txBox="1">
            <a:spLocks noChangeArrowheads="1"/>
          </p:cNvSpPr>
          <p:nvPr/>
        </p:nvSpPr>
        <p:spPr bwMode="auto">
          <a:xfrm>
            <a:off x="2193201" y="89794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NT8</a:t>
            </a:r>
          </a:p>
        </p:txBody>
      </p:sp>
      <p:sp>
        <p:nvSpPr>
          <p:cNvPr id="43" name="TextBox 28"/>
          <p:cNvSpPr txBox="1">
            <a:spLocks noChangeArrowheads="1"/>
          </p:cNvSpPr>
          <p:nvPr/>
        </p:nvSpPr>
        <p:spPr bwMode="auto">
          <a:xfrm>
            <a:off x="2960528" y="89794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NT9</a:t>
            </a:r>
          </a:p>
        </p:txBody>
      </p:sp>
      <p:pic>
        <p:nvPicPr>
          <p:cNvPr id="29" name="Picture 26">
            <a:extLst>
              <a:ext uri="{FF2B5EF4-FFF2-40B4-BE49-F238E27FC236}">
                <a16:creationId xmlns:a16="http://schemas.microsoft.com/office/drawing/2014/main" id="{865FAA37-5EA7-44E2-82C9-BBB65DA39D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8" t="1025" r="1086" b="36019"/>
          <a:stretch/>
        </p:blipFill>
        <p:spPr bwMode="auto">
          <a:xfrm>
            <a:off x="325069" y="1512602"/>
            <a:ext cx="7279920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0" y="3814944"/>
            <a:ext cx="1072473" cy="489711"/>
            <a:chOff x="179512" y="3803385"/>
            <a:chExt cx="1072473" cy="489711"/>
          </a:xfrm>
        </p:grpSpPr>
        <p:sp>
          <p:nvSpPr>
            <p:cNvPr id="33" name="TextBox 32"/>
            <p:cNvSpPr txBox="1"/>
            <p:nvPr/>
          </p:nvSpPr>
          <p:spPr>
            <a:xfrm>
              <a:off x="179648" y="3803385"/>
              <a:ext cx="10516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FANCD2-L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9512" y="3985319"/>
              <a:ext cx="10724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FANCD2-S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242BB9D-35E9-44EE-95ED-786A1E7D3E0C}"/>
              </a:ext>
            </a:extLst>
          </p:cNvPr>
          <p:cNvSpPr/>
          <p:nvPr/>
        </p:nvSpPr>
        <p:spPr>
          <a:xfrm>
            <a:off x="1132258" y="3814944"/>
            <a:ext cx="3903410" cy="5371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B468EB1-42B0-48E8-8BCF-4D3B0B64269E}"/>
              </a:ext>
            </a:extLst>
          </p:cNvPr>
          <p:cNvGrpSpPr/>
          <p:nvPr/>
        </p:nvGrpSpPr>
        <p:grpSpPr>
          <a:xfrm>
            <a:off x="-61026" y="1127871"/>
            <a:ext cx="1072473" cy="489711"/>
            <a:chOff x="179512" y="3803385"/>
            <a:chExt cx="1072473" cy="48971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C872141-1DD3-4BDA-925F-61A0DFFDFE41}"/>
                </a:ext>
              </a:extLst>
            </p:cNvPr>
            <p:cNvSpPr txBox="1"/>
            <p:nvPr/>
          </p:nvSpPr>
          <p:spPr>
            <a:xfrm>
              <a:off x="179648" y="3803385"/>
              <a:ext cx="10516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FANCD2-L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F1BBF58-5592-4BF8-A9B9-08CD9DF67FB3}"/>
                </a:ext>
              </a:extLst>
            </p:cNvPr>
            <p:cNvSpPr txBox="1"/>
            <p:nvPr/>
          </p:nvSpPr>
          <p:spPr>
            <a:xfrm>
              <a:off x="179512" y="3985319"/>
              <a:ext cx="10724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FANCD2-S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2389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20"/>
          <p:cNvSpPr txBox="1">
            <a:spLocks noChangeArrowheads="1"/>
          </p:cNvSpPr>
          <p:nvPr/>
        </p:nvSpPr>
        <p:spPr bwMode="auto">
          <a:xfrm>
            <a:off x="7146364" y="55964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Oe4</a:t>
            </a:r>
          </a:p>
        </p:txBody>
      </p:sp>
      <p:sp>
        <p:nvSpPr>
          <p:cNvPr id="46" name="TextBox 21"/>
          <p:cNvSpPr txBox="1">
            <a:spLocks noChangeArrowheads="1"/>
          </p:cNvSpPr>
          <p:nvPr/>
        </p:nvSpPr>
        <p:spPr bwMode="auto">
          <a:xfrm>
            <a:off x="6645066" y="569114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CN2</a:t>
            </a:r>
          </a:p>
        </p:txBody>
      </p:sp>
      <p:sp>
        <p:nvSpPr>
          <p:cNvPr id="47" name="TextBox 28"/>
          <p:cNvSpPr txBox="1">
            <a:spLocks noChangeArrowheads="1"/>
          </p:cNvSpPr>
          <p:nvPr/>
        </p:nvSpPr>
        <p:spPr bwMode="auto">
          <a:xfrm>
            <a:off x="6119451" y="569115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NT14</a:t>
            </a:r>
          </a:p>
        </p:txBody>
      </p:sp>
      <p:sp>
        <p:nvSpPr>
          <p:cNvPr id="48" name="TextBox 20"/>
          <p:cNvSpPr txBox="1">
            <a:spLocks noChangeArrowheads="1"/>
          </p:cNvSpPr>
          <p:nvPr/>
        </p:nvSpPr>
        <p:spPr bwMode="auto">
          <a:xfrm>
            <a:off x="4086578" y="559647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T7</a:t>
            </a:r>
          </a:p>
        </p:txBody>
      </p:sp>
      <p:sp>
        <p:nvSpPr>
          <p:cNvPr id="49" name="TextBox 21"/>
          <p:cNvSpPr txBox="1">
            <a:spLocks noChangeArrowheads="1"/>
          </p:cNvSpPr>
          <p:nvPr/>
        </p:nvSpPr>
        <p:spPr bwMode="auto">
          <a:xfrm>
            <a:off x="4508811" y="562738"/>
            <a:ext cx="6586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NT11 </a:t>
            </a:r>
          </a:p>
        </p:txBody>
      </p:sp>
      <p:sp>
        <p:nvSpPr>
          <p:cNvPr id="50" name="TextBox 28"/>
          <p:cNvSpPr txBox="1">
            <a:spLocks noChangeArrowheads="1"/>
          </p:cNvSpPr>
          <p:nvPr/>
        </p:nvSpPr>
        <p:spPr bwMode="auto">
          <a:xfrm>
            <a:off x="4965461" y="559647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NT12</a:t>
            </a:r>
          </a:p>
        </p:txBody>
      </p:sp>
      <p:sp>
        <p:nvSpPr>
          <p:cNvPr id="51" name="TextBox 28"/>
          <p:cNvSpPr txBox="1">
            <a:spLocks noChangeArrowheads="1"/>
          </p:cNvSpPr>
          <p:nvPr/>
        </p:nvSpPr>
        <p:spPr bwMode="auto">
          <a:xfrm>
            <a:off x="5431898" y="562738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NT13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B468EB1-42B0-48E8-8BCF-4D3B0B64269E}"/>
              </a:ext>
            </a:extLst>
          </p:cNvPr>
          <p:cNvGrpSpPr/>
          <p:nvPr/>
        </p:nvGrpSpPr>
        <p:grpSpPr>
          <a:xfrm>
            <a:off x="-61026" y="1127871"/>
            <a:ext cx="1072473" cy="489711"/>
            <a:chOff x="179512" y="3803385"/>
            <a:chExt cx="1072473" cy="48971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C872141-1DD3-4BDA-925F-61A0DFFDFE41}"/>
                </a:ext>
              </a:extLst>
            </p:cNvPr>
            <p:cNvSpPr txBox="1"/>
            <p:nvPr/>
          </p:nvSpPr>
          <p:spPr>
            <a:xfrm>
              <a:off x="179648" y="3803385"/>
              <a:ext cx="10516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FANCD2-L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F1BBF58-5592-4BF8-A9B9-08CD9DF67FB3}"/>
                </a:ext>
              </a:extLst>
            </p:cNvPr>
            <p:cNvSpPr txBox="1"/>
            <p:nvPr/>
          </p:nvSpPr>
          <p:spPr>
            <a:xfrm>
              <a:off x="179512" y="3985319"/>
              <a:ext cx="10724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FANCD2-S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B707826-A03D-41FC-9FF5-BFB0D55EE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11149">
            <a:off x="2877700" y="1129302"/>
            <a:ext cx="6483500" cy="577307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42BB9D-35E9-44EE-95ED-786A1E7D3E0C}"/>
              </a:ext>
            </a:extLst>
          </p:cNvPr>
          <p:cNvSpPr/>
          <p:nvPr/>
        </p:nvSpPr>
        <p:spPr>
          <a:xfrm>
            <a:off x="4106002" y="2891863"/>
            <a:ext cx="3635022" cy="5371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15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-39934" y="734304"/>
            <a:ext cx="1043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FANCD2</a:t>
            </a:r>
          </a:p>
          <a:p>
            <a:pPr algn="ctr"/>
            <a:r>
              <a:rPr lang="en-GB" sz="1600" dirty="0"/>
              <a:t>(s331)</a:t>
            </a:r>
          </a:p>
        </p:txBody>
      </p:sp>
      <p:sp>
        <p:nvSpPr>
          <p:cNvPr id="37" name="TextBox 20"/>
          <p:cNvSpPr txBox="1">
            <a:spLocks noChangeArrowheads="1"/>
          </p:cNvSpPr>
          <p:nvPr/>
        </p:nvSpPr>
        <p:spPr bwMode="auto">
          <a:xfrm>
            <a:off x="4503648" y="872826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Oe3</a:t>
            </a:r>
          </a:p>
        </p:txBody>
      </p:sp>
      <p:sp>
        <p:nvSpPr>
          <p:cNvPr id="38" name="TextBox 21"/>
          <p:cNvSpPr txBox="1">
            <a:spLocks noChangeArrowheads="1"/>
          </p:cNvSpPr>
          <p:nvPr/>
        </p:nvSpPr>
        <p:spPr bwMode="auto">
          <a:xfrm>
            <a:off x="3965029" y="884499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CN1</a:t>
            </a:r>
          </a:p>
        </p:txBody>
      </p:sp>
      <p:sp>
        <p:nvSpPr>
          <p:cNvPr id="39" name="TextBox 28"/>
          <p:cNvSpPr txBox="1">
            <a:spLocks noChangeArrowheads="1"/>
          </p:cNvSpPr>
          <p:nvPr/>
        </p:nvSpPr>
        <p:spPr bwMode="auto">
          <a:xfrm>
            <a:off x="3399761" y="872804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NT10</a:t>
            </a:r>
          </a:p>
        </p:txBody>
      </p:sp>
      <p:sp>
        <p:nvSpPr>
          <p:cNvPr id="40" name="TextBox 20"/>
          <p:cNvSpPr txBox="1">
            <a:spLocks noChangeArrowheads="1"/>
          </p:cNvSpPr>
          <p:nvPr/>
        </p:nvSpPr>
        <p:spPr bwMode="auto">
          <a:xfrm>
            <a:off x="1376337" y="867358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T5</a:t>
            </a:r>
          </a:p>
        </p:txBody>
      </p:sp>
      <p:sp>
        <p:nvSpPr>
          <p:cNvPr id="41" name="TextBox 21"/>
          <p:cNvSpPr txBox="1">
            <a:spLocks noChangeArrowheads="1"/>
          </p:cNvSpPr>
          <p:nvPr/>
        </p:nvSpPr>
        <p:spPr bwMode="auto">
          <a:xfrm>
            <a:off x="1916459" y="867063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T6</a:t>
            </a:r>
          </a:p>
        </p:txBody>
      </p:sp>
      <p:sp>
        <p:nvSpPr>
          <p:cNvPr id="42" name="TextBox 28"/>
          <p:cNvSpPr txBox="1">
            <a:spLocks noChangeArrowheads="1"/>
          </p:cNvSpPr>
          <p:nvPr/>
        </p:nvSpPr>
        <p:spPr bwMode="auto">
          <a:xfrm>
            <a:off x="2400004" y="865037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NT8</a:t>
            </a:r>
          </a:p>
        </p:txBody>
      </p:sp>
      <p:sp>
        <p:nvSpPr>
          <p:cNvPr id="43" name="TextBox 28"/>
          <p:cNvSpPr txBox="1">
            <a:spLocks noChangeArrowheads="1"/>
          </p:cNvSpPr>
          <p:nvPr/>
        </p:nvSpPr>
        <p:spPr bwMode="auto">
          <a:xfrm>
            <a:off x="2923332" y="862151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NT9</a:t>
            </a:r>
          </a:p>
        </p:txBody>
      </p:sp>
      <p:sp>
        <p:nvSpPr>
          <p:cNvPr id="45" name="TextBox 20"/>
          <p:cNvSpPr txBox="1">
            <a:spLocks noChangeArrowheads="1"/>
          </p:cNvSpPr>
          <p:nvPr/>
        </p:nvSpPr>
        <p:spPr bwMode="auto">
          <a:xfrm>
            <a:off x="8468642" y="841755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Oe4</a:t>
            </a:r>
          </a:p>
        </p:txBody>
      </p:sp>
      <p:sp>
        <p:nvSpPr>
          <p:cNvPr id="46" name="TextBox 21"/>
          <p:cNvSpPr txBox="1">
            <a:spLocks noChangeArrowheads="1"/>
          </p:cNvSpPr>
          <p:nvPr/>
        </p:nvSpPr>
        <p:spPr bwMode="auto">
          <a:xfrm>
            <a:off x="7895726" y="86131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CN2</a:t>
            </a:r>
          </a:p>
        </p:txBody>
      </p:sp>
      <p:sp>
        <p:nvSpPr>
          <p:cNvPr id="47" name="TextBox 28"/>
          <p:cNvSpPr txBox="1">
            <a:spLocks noChangeArrowheads="1"/>
          </p:cNvSpPr>
          <p:nvPr/>
        </p:nvSpPr>
        <p:spPr bwMode="auto">
          <a:xfrm>
            <a:off x="7317784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NT14</a:t>
            </a:r>
          </a:p>
        </p:txBody>
      </p:sp>
      <p:sp>
        <p:nvSpPr>
          <p:cNvPr id="48" name="TextBox 20"/>
          <p:cNvSpPr txBox="1">
            <a:spLocks noChangeArrowheads="1"/>
          </p:cNvSpPr>
          <p:nvPr/>
        </p:nvSpPr>
        <p:spPr bwMode="auto">
          <a:xfrm>
            <a:off x="5410604" y="858071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T7</a:t>
            </a:r>
          </a:p>
        </p:txBody>
      </p:sp>
      <p:sp>
        <p:nvSpPr>
          <p:cNvPr id="49" name="TextBox 21"/>
          <p:cNvSpPr txBox="1">
            <a:spLocks noChangeArrowheads="1"/>
          </p:cNvSpPr>
          <p:nvPr/>
        </p:nvSpPr>
        <p:spPr bwMode="auto">
          <a:xfrm>
            <a:off x="5770020" y="858070"/>
            <a:ext cx="6586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NT11 </a:t>
            </a:r>
          </a:p>
        </p:txBody>
      </p:sp>
      <p:sp>
        <p:nvSpPr>
          <p:cNvPr id="50" name="TextBox 28"/>
          <p:cNvSpPr txBox="1">
            <a:spLocks noChangeArrowheads="1"/>
          </p:cNvSpPr>
          <p:nvPr/>
        </p:nvSpPr>
        <p:spPr bwMode="auto">
          <a:xfrm>
            <a:off x="6315410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NT12</a:t>
            </a:r>
          </a:p>
        </p:txBody>
      </p:sp>
      <p:sp>
        <p:nvSpPr>
          <p:cNvPr id="51" name="TextBox 28"/>
          <p:cNvSpPr txBox="1">
            <a:spLocks noChangeArrowheads="1"/>
          </p:cNvSpPr>
          <p:nvPr/>
        </p:nvSpPr>
        <p:spPr bwMode="auto">
          <a:xfrm>
            <a:off x="6808750" y="85807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NT13</a:t>
            </a:r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8164ACA2-C802-4254-BAF4-0875E25C1A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" t="54431" r="189" b="505"/>
          <a:stretch/>
        </p:blipFill>
        <p:spPr bwMode="auto">
          <a:xfrm>
            <a:off x="591898" y="1325769"/>
            <a:ext cx="8547652" cy="348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A3A3452-CA82-470C-A504-9A8AF9096FC5}"/>
              </a:ext>
            </a:extLst>
          </p:cNvPr>
          <p:cNvSpPr/>
          <p:nvPr/>
        </p:nvSpPr>
        <p:spPr>
          <a:xfrm>
            <a:off x="1003674" y="3551583"/>
            <a:ext cx="3687596" cy="4903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9AFCA2-DD82-4CB8-AAA6-153CF1C231FD}"/>
              </a:ext>
            </a:extLst>
          </p:cNvPr>
          <p:cNvSpPr/>
          <p:nvPr/>
        </p:nvSpPr>
        <p:spPr>
          <a:xfrm>
            <a:off x="5026548" y="3551583"/>
            <a:ext cx="3964994" cy="4903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816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E8E4FF0A-4EDD-40CF-AF3B-F568E60D91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0" t="58286" r="-817" b="-14349"/>
          <a:stretch/>
        </p:blipFill>
        <p:spPr bwMode="auto">
          <a:xfrm>
            <a:off x="1244333" y="2252869"/>
            <a:ext cx="6655334" cy="3256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FB9469-F1C2-4C7B-842E-8E69DE28E37D}"/>
              </a:ext>
            </a:extLst>
          </p:cNvPr>
          <p:cNvSpPr/>
          <p:nvPr/>
        </p:nvSpPr>
        <p:spPr>
          <a:xfrm>
            <a:off x="6957857" y="3975652"/>
            <a:ext cx="493340" cy="358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21">
            <a:extLst>
              <a:ext uri="{FF2B5EF4-FFF2-40B4-BE49-F238E27FC236}">
                <a16:creationId xmlns:a16="http://schemas.microsoft.com/office/drawing/2014/main" id="{36A6958A-10BF-4A8C-B3E3-87CB93A15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7999" y="1724454"/>
            <a:ext cx="393056" cy="30777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CA0687-069C-4492-9B60-F3D9F5D327DD}"/>
              </a:ext>
            </a:extLst>
          </p:cNvPr>
          <p:cNvSpPr txBox="1"/>
          <p:nvPr/>
        </p:nvSpPr>
        <p:spPr>
          <a:xfrm>
            <a:off x="159436" y="116943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FANCG</a:t>
            </a:r>
          </a:p>
        </p:txBody>
      </p:sp>
    </p:spTree>
    <p:extLst>
      <p:ext uri="{BB962C8B-B14F-4D97-AF65-F5344CB8AC3E}">
        <p14:creationId xmlns:p14="http://schemas.microsoft.com/office/powerpoint/2010/main" val="627600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3662" y="85138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FANCG</a:t>
            </a:r>
          </a:p>
        </p:txBody>
      </p:sp>
      <p:sp>
        <p:nvSpPr>
          <p:cNvPr id="37" name="TextBox 20"/>
          <p:cNvSpPr txBox="1">
            <a:spLocks noChangeArrowheads="1"/>
          </p:cNvSpPr>
          <p:nvPr/>
        </p:nvSpPr>
        <p:spPr bwMode="auto">
          <a:xfrm>
            <a:off x="3894109" y="858070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Oe3</a:t>
            </a:r>
          </a:p>
        </p:txBody>
      </p:sp>
      <p:sp>
        <p:nvSpPr>
          <p:cNvPr id="38" name="TextBox 21"/>
          <p:cNvSpPr txBox="1">
            <a:spLocks noChangeArrowheads="1"/>
          </p:cNvSpPr>
          <p:nvPr/>
        </p:nvSpPr>
        <p:spPr bwMode="auto">
          <a:xfrm>
            <a:off x="3322688" y="841334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CN1</a:t>
            </a:r>
          </a:p>
        </p:txBody>
      </p:sp>
      <p:sp>
        <p:nvSpPr>
          <p:cNvPr id="39" name="TextBox 28"/>
          <p:cNvSpPr txBox="1">
            <a:spLocks noChangeArrowheads="1"/>
          </p:cNvSpPr>
          <p:nvPr/>
        </p:nvSpPr>
        <p:spPr bwMode="auto">
          <a:xfrm>
            <a:off x="2697752" y="841334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NT10</a:t>
            </a:r>
          </a:p>
        </p:txBody>
      </p:sp>
      <p:sp>
        <p:nvSpPr>
          <p:cNvPr id="41" name="TextBox 21"/>
          <p:cNvSpPr txBox="1">
            <a:spLocks noChangeArrowheads="1"/>
          </p:cNvSpPr>
          <p:nvPr/>
        </p:nvSpPr>
        <p:spPr bwMode="auto">
          <a:xfrm>
            <a:off x="949766" y="841754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T6</a:t>
            </a:r>
          </a:p>
        </p:txBody>
      </p:sp>
      <p:sp>
        <p:nvSpPr>
          <p:cNvPr id="42" name="TextBox 28"/>
          <p:cNvSpPr txBox="1">
            <a:spLocks noChangeArrowheads="1"/>
          </p:cNvSpPr>
          <p:nvPr/>
        </p:nvSpPr>
        <p:spPr bwMode="auto">
          <a:xfrm>
            <a:off x="1512262" y="858070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NT8</a:t>
            </a:r>
          </a:p>
        </p:txBody>
      </p:sp>
      <p:sp>
        <p:nvSpPr>
          <p:cNvPr id="43" name="TextBox 28"/>
          <p:cNvSpPr txBox="1">
            <a:spLocks noChangeArrowheads="1"/>
          </p:cNvSpPr>
          <p:nvPr/>
        </p:nvSpPr>
        <p:spPr bwMode="auto">
          <a:xfrm>
            <a:off x="2236283" y="851379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NT9</a:t>
            </a:r>
          </a:p>
        </p:txBody>
      </p:sp>
      <p:sp>
        <p:nvSpPr>
          <p:cNvPr id="45" name="TextBox 20"/>
          <p:cNvSpPr txBox="1">
            <a:spLocks noChangeArrowheads="1"/>
          </p:cNvSpPr>
          <p:nvPr/>
        </p:nvSpPr>
        <p:spPr bwMode="auto">
          <a:xfrm>
            <a:off x="8468642" y="841755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Oe4</a:t>
            </a:r>
          </a:p>
        </p:txBody>
      </p:sp>
      <p:sp>
        <p:nvSpPr>
          <p:cNvPr id="46" name="TextBox 21"/>
          <p:cNvSpPr txBox="1">
            <a:spLocks noChangeArrowheads="1"/>
          </p:cNvSpPr>
          <p:nvPr/>
        </p:nvSpPr>
        <p:spPr bwMode="auto">
          <a:xfrm>
            <a:off x="7895726" y="86131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CN2</a:t>
            </a:r>
          </a:p>
        </p:txBody>
      </p:sp>
      <p:sp>
        <p:nvSpPr>
          <p:cNvPr id="47" name="TextBox 28"/>
          <p:cNvSpPr txBox="1">
            <a:spLocks noChangeArrowheads="1"/>
          </p:cNvSpPr>
          <p:nvPr/>
        </p:nvSpPr>
        <p:spPr bwMode="auto">
          <a:xfrm>
            <a:off x="7317784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NT14</a:t>
            </a:r>
          </a:p>
        </p:txBody>
      </p:sp>
      <p:sp>
        <p:nvSpPr>
          <p:cNvPr id="48" name="TextBox 20"/>
          <p:cNvSpPr txBox="1">
            <a:spLocks noChangeArrowheads="1"/>
          </p:cNvSpPr>
          <p:nvPr/>
        </p:nvSpPr>
        <p:spPr bwMode="auto">
          <a:xfrm>
            <a:off x="5410604" y="858071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T7</a:t>
            </a:r>
          </a:p>
        </p:txBody>
      </p:sp>
      <p:sp>
        <p:nvSpPr>
          <p:cNvPr id="49" name="TextBox 21"/>
          <p:cNvSpPr txBox="1">
            <a:spLocks noChangeArrowheads="1"/>
          </p:cNvSpPr>
          <p:nvPr/>
        </p:nvSpPr>
        <p:spPr bwMode="auto">
          <a:xfrm>
            <a:off x="5770020" y="858070"/>
            <a:ext cx="6586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NT11 </a:t>
            </a:r>
          </a:p>
        </p:txBody>
      </p:sp>
      <p:sp>
        <p:nvSpPr>
          <p:cNvPr id="50" name="TextBox 28"/>
          <p:cNvSpPr txBox="1">
            <a:spLocks noChangeArrowheads="1"/>
          </p:cNvSpPr>
          <p:nvPr/>
        </p:nvSpPr>
        <p:spPr bwMode="auto">
          <a:xfrm>
            <a:off x="6315410" y="85138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NT12</a:t>
            </a:r>
          </a:p>
        </p:txBody>
      </p:sp>
      <p:sp>
        <p:nvSpPr>
          <p:cNvPr id="51" name="TextBox 28"/>
          <p:cNvSpPr txBox="1">
            <a:spLocks noChangeArrowheads="1"/>
          </p:cNvSpPr>
          <p:nvPr/>
        </p:nvSpPr>
        <p:spPr bwMode="auto">
          <a:xfrm>
            <a:off x="6808750" y="858070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NT13</a:t>
            </a:r>
          </a:p>
        </p:txBody>
      </p:sp>
      <p:pic>
        <p:nvPicPr>
          <p:cNvPr id="27" name="Picture 4">
            <a:extLst>
              <a:ext uri="{FF2B5EF4-FFF2-40B4-BE49-F238E27FC236}">
                <a16:creationId xmlns:a16="http://schemas.microsoft.com/office/drawing/2014/main" id="{16B210B3-6E3A-453D-9277-0E4D0F7E62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8" t="60425" r="4971" b="-170"/>
          <a:stretch/>
        </p:blipFill>
        <p:spPr bwMode="auto">
          <a:xfrm>
            <a:off x="891870" y="1815307"/>
            <a:ext cx="8269355" cy="2968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B9F2DF4-9206-4777-8B92-BF42315F50D3}"/>
              </a:ext>
            </a:extLst>
          </p:cNvPr>
          <p:cNvSpPr/>
          <p:nvPr/>
        </p:nvSpPr>
        <p:spPr>
          <a:xfrm>
            <a:off x="949766" y="3790122"/>
            <a:ext cx="3553882" cy="4770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89EC77-C95F-4FF1-BCA9-DD36143E1DA0}"/>
              </a:ext>
            </a:extLst>
          </p:cNvPr>
          <p:cNvSpPr/>
          <p:nvPr/>
        </p:nvSpPr>
        <p:spPr>
          <a:xfrm>
            <a:off x="4797287" y="3790122"/>
            <a:ext cx="4346713" cy="5698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FC4BD2F-E5F6-4D5E-86B9-9FF06522937E}"/>
              </a:ext>
            </a:extLst>
          </p:cNvPr>
          <p:cNvCxnSpPr>
            <a:stCxn id="48" idx="2"/>
          </p:cNvCxnSpPr>
          <p:nvPr/>
        </p:nvCxnSpPr>
        <p:spPr>
          <a:xfrm flipH="1">
            <a:off x="5026548" y="1165848"/>
            <a:ext cx="580584" cy="26242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C10EC87-06E5-4C17-93C4-C90B2BB17F1C}"/>
              </a:ext>
            </a:extLst>
          </p:cNvPr>
          <p:cNvCxnSpPr/>
          <p:nvPr/>
        </p:nvCxnSpPr>
        <p:spPr>
          <a:xfrm flipH="1">
            <a:off x="5734826" y="1227402"/>
            <a:ext cx="251593" cy="2599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1D0977B-F05B-4ED3-B588-F0E5AB0BA86F}"/>
              </a:ext>
            </a:extLst>
          </p:cNvPr>
          <p:cNvCxnSpPr>
            <a:stCxn id="50" idx="2"/>
          </p:cNvCxnSpPr>
          <p:nvPr/>
        </p:nvCxnSpPr>
        <p:spPr>
          <a:xfrm flipH="1">
            <a:off x="6217683" y="1159157"/>
            <a:ext cx="408870" cy="2630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92CC2FB-A30B-4355-99EB-F9228B15B52B}"/>
              </a:ext>
            </a:extLst>
          </p:cNvPr>
          <p:cNvCxnSpPr>
            <a:cxnSpLocks/>
            <a:stCxn id="51" idx="2"/>
          </p:cNvCxnSpPr>
          <p:nvPr/>
        </p:nvCxnSpPr>
        <p:spPr>
          <a:xfrm flipH="1">
            <a:off x="6808750" y="1165847"/>
            <a:ext cx="311143" cy="26242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34132A4-B71A-4892-AEE3-7BFEE7B90202}"/>
              </a:ext>
            </a:extLst>
          </p:cNvPr>
          <p:cNvCxnSpPr>
            <a:stCxn id="47" idx="2"/>
          </p:cNvCxnSpPr>
          <p:nvPr/>
        </p:nvCxnSpPr>
        <p:spPr>
          <a:xfrm flipH="1">
            <a:off x="7446859" y="1159157"/>
            <a:ext cx="182068" cy="2630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1826857-AF47-476E-8FAA-EF012C6F78AA}"/>
              </a:ext>
            </a:extLst>
          </p:cNvPr>
          <p:cNvCxnSpPr>
            <a:stCxn id="46" idx="2"/>
          </p:cNvCxnSpPr>
          <p:nvPr/>
        </p:nvCxnSpPr>
        <p:spPr>
          <a:xfrm flipH="1">
            <a:off x="8069145" y="1169088"/>
            <a:ext cx="98451" cy="2614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7C78388-A248-4E0C-82C3-0B72714FB80B}"/>
              </a:ext>
            </a:extLst>
          </p:cNvPr>
          <p:cNvCxnSpPr>
            <a:stCxn id="45" idx="2"/>
          </p:cNvCxnSpPr>
          <p:nvPr/>
        </p:nvCxnSpPr>
        <p:spPr>
          <a:xfrm>
            <a:off x="8730092" y="1149532"/>
            <a:ext cx="22358" cy="2633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30989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0" y="81730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FANCG</a:t>
            </a:r>
          </a:p>
          <a:p>
            <a:pPr algn="ctr"/>
            <a:r>
              <a:rPr lang="en-GB" sz="1600" dirty="0"/>
              <a:t>(s7)</a:t>
            </a:r>
          </a:p>
        </p:txBody>
      </p:sp>
      <p:sp>
        <p:nvSpPr>
          <p:cNvPr id="37" name="TextBox 20"/>
          <p:cNvSpPr txBox="1">
            <a:spLocks noChangeArrowheads="1"/>
          </p:cNvSpPr>
          <p:nvPr/>
        </p:nvSpPr>
        <p:spPr bwMode="auto">
          <a:xfrm>
            <a:off x="3920116" y="872804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Oe3</a:t>
            </a:r>
          </a:p>
        </p:txBody>
      </p:sp>
      <p:sp>
        <p:nvSpPr>
          <p:cNvPr id="38" name="TextBox 21"/>
          <p:cNvSpPr txBox="1">
            <a:spLocks noChangeArrowheads="1"/>
          </p:cNvSpPr>
          <p:nvPr/>
        </p:nvSpPr>
        <p:spPr bwMode="auto">
          <a:xfrm>
            <a:off x="3367478" y="88609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CN1</a:t>
            </a:r>
          </a:p>
        </p:txBody>
      </p:sp>
      <p:sp>
        <p:nvSpPr>
          <p:cNvPr id="39" name="TextBox 28"/>
          <p:cNvSpPr txBox="1">
            <a:spLocks noChangeArrowheads="1"/>
          </p:cNvSpPr>
          <p:nvPr/>
        </p:nvSpPr>
        <p:spPr bwMode="auto">
          <a:xfrm>
            <a:off x="2720870" y="886092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NT10</a:t>
            </a:r>
          </a:p>
        </p:txBody>
      </p:sp>
      <p:sp>
        <p:nvSpPr>
          <p:cNvPr id="40" name="TextBox 20"/>
          <p:cNvSpPr txBox="1">
            <a:spLocks noChangeArrowheads="1"/>
          </p:cNvSpPr>
          <p:nvPr/>
        </p:nvSpPr>
        <p:spPr bwMode="auto">
          <a:xfrm>
            <a:off x="632597" y="881156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T5</a:t>
            </a:r>
          </a:p>
        </p:txBody>
      </p:sp>
      <p:sp>
        <p:nvSpPr>
          <p:cNvPr id="41" name="TextBox 21"/>
          <p:cNvSpPr txBox="1">
            <a:spLocks noChangeArrowheads="1"/>
          </p:cNvSpPr>
          <p:nvPr/>
        </p:nvSpPr>
        <p:spPr bwMode="auto">
          <a:xfrm>
            <a:off x="1054830" y="881155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T6</a:t>
            </a:r>
          </a:p>
        </p:txBody>
      </p:sp>
      <p:sp>
        <p:nvSpPr>
          <p:cNvPr id="42" name="TextBox 28"/>
          <p:cNvSpPr txBox="1">
            <a:spLocks noChangeArrowheads="1"/>
          </p:cNvSpPr>
          <p:nvPr/>
        </p:nvSpPr>
        <p:spPr bwMode="auto">
          <a:xfrm>
            <a:off x="1576098" y="88609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NT8</a:t>
            </a:r>
          </a:p>
        </p:txBody>
      </p:sp>
      <p:sp>
        <p:nvSpPr>
          <p:cNvPr id="43" name="TextBox 28"/>
          <p:cNvSpPr txBox="1">
            <a:spLocks noChangeArrowheads="1"/>
          </p:cNvSpPr>
          <p:nvPr/>
        </p:nvSpPr>
        <p:spPr bwMode="auto">
          <a:xfrm>
            <a:off x="2114717" y="872804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NT9</a:t>
            </a:r>
          </a:p>
        </p:txBody>
      </p:sp>
      <p:sp>
        <p:nvSpPr>
          <p:cNvPr id="45" name="TextBox 20"/>
          <p:cNvSpPr txBox="1">
            <a:spLocks noChangeArrowheads="1"/>
          </p:cNvSpPr>
          <p:nvPr/>
        </p:nvSpPr>
        <p:spPr bwMode="auto">
          <a:xfrm>
            <a:off x="8481945" y="871273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Oe4</a:t>
            </a:r>
          </a:p>
        </p:txBody>
      </p:sp>
      <p:sp>
        <p:nvSpPr>
          <p:cNvPr id="46" name="TextBox 21"/>
          <p:cNvSpPr txBox="1">
            <a:spLocks noChangeArrowheads="1"/>
          </p:cNvSpPr>
          <p:nvPr/>
        </p:nvSpPr>
        <p:spPr bwMode="auto">
          <a:xfrm>
            <a:off x="7747859" y="874560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CN2</a:t>
            </a:r>
          </a:p>
        </p:txBody>
      </p:sp>
      <p:sp>
        <p:nvSpPr>
          <p:cNvPr id="47" name="TextBox 28"/>
          <p:cNvSpPr txBox="1">
            <a:spLocks noChangeArrowheads="1"/>
          </p:cNvSpPr>
          <p:nvPr/>
        </p:nvSpPr>
        <p:spPr bwMode="auto">
          <a:xfrm>
            <a:off x="7134345" y="877931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NT14</a:t>
            </a:r>
          </a:p>
        </p:txBody>
      </p:sp>
      <p:sp>
        <p:nvSpPr>
          <p:cNvPr id="48" name="TextBox 20"/>
          <p:cNvSpPr txBox="1">
            <a:spLocks noChangeArrowheads="1"/>
          </p:cNvSpPr>
          <p:nvPr/>
        </p:nvSpPr>
        <p:spPr bwMode="auto">
          <a:xfrm>
            <a:off x="4907706" y="858070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T7</a:t>
            </a:r>
          </a:p>
        </p:txBody>
      </p:sp>
      <p:sp>
        <p:nvSpPr>
          <p:cNvPr id="49" name="TextBox 21"/>
          <p:cNvSpPr txBox="1">
            <a:spLocks noChangeArrowheads="1"/>
          </p:cNvSpPr>
          <p:nvPr/>
        </p:nvSpPr>
        <p:spPr bwMode="auto">
          <a:xfrm>
            <a:off x="5313615" y="872804"/>
            <a:ext cx="6586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NT11 </a:t>
            </a:r>
          </a:p>
        </p:txBody>
      </p:sp>
      <p:sp>
        <p:nvSpPr>
          <p:cNvPr id="50" name="TextBox 28"/>
          <p:cNvSpPr txBox="1">
            <a:spLocks noChangeArrowheads="1"/>
          </p:cNvSpPr>
          <p:nvPr/>
        </p:nvSpPr>
        <p:spPr bwMode="auto">
          <a:xfrm>
            <a:off x="5916247" y="877931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NT12</a:t>
            </a:r>
          </a:p>
        </p:txBody>
      </p:sp>
      <p:sp>
        <p:nvSpPr>
          <p:cNvPr id="51" name="TextBox 28"/>
          <p:cNvSpPr txBox="1">
            <a:spLocks noChangeArrowheads="1"/>
          </p:cNvSpPr>
          <p:nvPr/>
        </p:nvSpPr>
        <p:spPr bwMode="auto">
          <a:xfrm>
            <a:off x="6491492" y="871385"/>
            <a:ext cx="622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400" dirty="0"/>
              <a:t>NT13</a:t>
            </a:r>
          </a:p>
        </p:txBody>
      </p:sp>
      <p:pic>
        <p:nvPicPr>
          <p:cNvPr id="27" name="Picture 5">
            <a:extLst>
              <a:ext uri="{FF2B5EF4-FFF2-40B4-BE49-F238E27FC236}">
                <a16:creationId xmlns:a16="http://schemas.microsoft.com/office/drawing/2014/main" id="{8C65D9BB-5448-4D65-A175-476084EBEB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6" t="-226" r="8284" b="37878"/>
          <a:stretch/>
        </p:blipFill>
        <p:spPr bwMode="auto">
          <a:xfrm>
            <a:off x="624663" y="1192254"/>
            <a:ext cx="8459487" cy="4404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FF722DE-785E-44E9-BCE5-13FE608CC444}"/>
              </a:ext>
            </a:extLst>
          </p:cNvPr>
          <p:cNvSpPr/>
          <p:nvPr/>
        </p:nvSpPr>
        <p:spPr>
          <a:xfrm>
            <a:off x="624663" y="3140765"/>
            <a:ext cx="3947337" cy="5847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AA7EAC-2886-486C-8790-F7482A54EEC2}"/>
              </a:ext>
            </a:extLst>
          </p:cNvPr>
          <p:cNvSpPr/>
          <p:nvPr/>
        </p:nvSpPr>
        <p:spPr>
          <a:xfrm>
            <a:off x="4797287" y="3233530"/>
            <a:ext cx="4286863" cy="4920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557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215</TotalTime>
  <Words>301</Words>
  <Application>Microsoft Office PowerPoint</Application>
  <PresentationFormat>On-screen Show (4:3)</PresentationFormat>
  <Paragraphs>293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Ho</dc:creator>
  <cp:lastModifiedBy>Michael Ho</cp:lastModifiedBy>
  <cp:revision>33</cp:revision>
  <dcterms:created xsi:type="dcterms:W3CDTF">2017-03-04T22:47:20Z</dcterms:created>
  <dcterms:modified xsi:type="dcterms:W3CDTF">2020-04-11T15:30:11Z</dcterms:modified>
</cp:coreProperties>
</file>