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media/image2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Relationship Id="rId3" Type="http://schemas.openxmlformats.org/officeDocument/2006/relationships/image" Target="../media/image3.png"/><Relationship Id="rId27" Type="http://schemas.openxmlformats.org/officeDocument/2006/relationships/notesSlide" Target="../notesSlides/notesSlide1.xml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1.xml"/><Relationship Id="rId24" Type="http://schemas.openxmlformats.org/officeDocument/2006/relationships/image" Target="../media/image19.png"/><Relationship Id="rId23" Type="http://schemas.openxmlformats.org/officeDocument/2006/relationships/image" Target="../media/image18.png"/><Relationship Id="rId22" Type="http://schemas.openxmlformats.org/officeDocument/2006/relationships/image" Target="../media/image17.png"/><Relationship Id="rId21" Type="http://schemas.openxmlformats.org/officeDocument/2006/relationships/image" Target="../media/image16.png"/><Relationship Id="rId20" Type="http://schemas.openxmlformats.org/officeDocument/2006/relationships/image" Target="../media/image15.png"/><Relationship Id="rId2" Type="http://schemas.openxmlformats.org/officeDocument/2006/relationships/image" Target="../media/image2.png"/><Relationship Id="rId19" Type="http://schemas.openxmlformats.org/officeDocument/2006/relationships/image" Target="../media/image14.png"/><Relationship Id="rId18" Type="http://schemas.openxmlformats.org/officeDocument/2006/relationships/image" Target="../media/image5.svg"/><Relationship Id="rId17" Type="http://schemas.openxmlformats.org/officeDocument/2006/relationships/image" Target="../media/image13.png"/><Relationship Id="rId16" Type="http://schemas.openxmlformats.org/officeDocument/2006/relationships/image" Target="../media/image4.svg"/><Relationship Id="rId15" Type="http://schemas.openxmlformats.org/officeDocument/2006/relationships/image" Target="../media/image12.png"/><Relationship Id="rId14" Type="http://schemas.openxmlformats.org/officeDocument/2006/relationships/image" Target="../media/image3.svg"/><Relationship Id="rId13" Type="http://schemas.openxmlformats.org/officeDocument/2006/relationships/image" Target="../media/image2.svg"/><Relationship Id="rId12" Type="http://schemas.openxmlformats.org/officeDocument/2006/relationships/image" Target="../media/image11.png"/><Relationship Id="rId11" Type="http://schemas.openxmlformats.org/officeDocument/2006/relationships/image" Target="../media/image1.sv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14" descr="ç¸å³å¾ç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3730"/>
            <a:ext cx="1326515" cy="177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云形 7"/>
          <p:cNvSpPr/>
          <p:nvPr/>
        </p:nvSpPr>
        <p:spPr>
          <a:xfrm rot="11400000" flipH="1">
            <a:off x="442595" y="1817370"/>
            <a:ext cx="76200" cy="76200"/>
          </a:xfrm>
          <a:prstGeom prst="clou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820" y="54610"/>
            <a:ext cx="3399155" cy="2820035"/>
          </a:xfrm>
          <a:prstGeom prst="rect">
            <a:avLst/>
          </a:prstGeom>
        </p:spPr>
      </p:pic>
      <p:sp>
        <p:nvSpPr>
          <p:cNvPr id="48" name="文本框 47"/>
          <p:cNvSpPr txBox="1"/>
          <p:nvPr/>
        </p:nvSpPr>
        <p:spPr>
          <a:xfrm>
            <a:off x="5551805" y="2479675"/>
            <a:ext cx="1522095" cy="27559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p>
            <a:pPr indent="152400"/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Feature </a:t>
            </a:r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E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xtraction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5207000" y="1330325"/>
            <a:ext cx="912495" cy="1809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/>
        </p:nvSpPr>
        <p:spPr>
          <a:xfrm>
            <a:off x="5048250" y="1282700"/>
            <a:ext cx="1351280" cy="27559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p>
            <a:pPr indent="152400"/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Image 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Filter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338445" y="2188845"/>
            <a:ext cx="2115185" cy="281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/>
        </p:nvSpPr>
        <p:spPr>
          <a:xfrm>
            <a:off x="6769100" y="2188845"/>
            <a:ext cx="72072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indent="152400"/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Shape</a:t>
            </a:r>
            <a:endParaRPr lang="en-US" altLang="zh-CN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5206365" y="2192020"/>
            <a:ext cx="962025" cy="27559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p>
            <a:pPr indent="152400"/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first-order 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950" y="1729740"/>
            <a:ext cx="853440" cy="5257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"/>
          <a:stretch>
            <a:fillRect/>
          </a:stretch>
        </p:blipFill>
        <p:spPr>
          <a:xfrm>
            <a:off x="5266055" y="491490"/>
            <a:ext cx="902335" cy="655320"/>
          </a:xfrm>
          <a:prstGeom prst="rect">
            <a:avLst/>
          </a:prstGeom>
          <a:ln>
            <a:noFill/>
          </a:ln>
        </p:spPr>
      </p:pic>
      <p:sp>
        <p:nvSpPr>
          <p:cNvPr id="13" name="矩形 12"/>
          <p:cNvSpPr/>
          <p:nvPr/>
        </p:nvSpPr>
        <p:spPr>
          <a:xfrm>
            <a:off x="303530" y="1697355"/>
            <a:ext cx="375285" cy="316230"/>
          </a:xfrm>
          <a:prstGeom prst="rect">
            <a:avLst/>
          </a:prstGeom>
          <a:solidFill>
            <a:schemeClr val="accent4">
              <a:lumMod val="20000"/>
              <a:lumOff val="80000"/>
              <a:alpha val="5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660400" y="1386205"/>
            <a:ext cx="846455" cy="3194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660400" y="1997710"/>
            <a:ext cx="852170" cy="390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14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2745" y="1367790"/>
            <a:ext cx="1054100" cy="10369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0380" y="1282700"/>
            <a:ext cx="1005840" cy="1196340"/>
          </a:xfrm>
          <a:prstGeom prst="rect">
            <a:avLst/>
          </a:prstGeom>
        </p:spPr>
      </p:pic>
      <p:cxnSp>
        <p:nvCxnSpPr>
          <p:cNvPr id="22" name="直接连接符 21"/>
          <p:cNvCxnSpPr/>
          <p:nvPr/>
        </p:nvCxnSpPr>
        <p:spPr>
          <a:xfrm flipV="1">
            <a:off x="7616190" y="2252345"/>
            <a:ext cx="504190" cy="1905"/>
          </a:xfrm>
          <a:prstGeom prst="line">
            <a:avLst/>
          </a:prstGeom>
          <a:ln w="25400">
            <a:solidFill>
              <a:schemeClr val="dk1">
                <a:alpha val="83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7894320" y="2479675"/>
            <a:ext cx="1521460" cy="27559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p>
            <a:pPr indent="152400"/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Features Selection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cxnSp>
        <p:nvCxnSpPr>
          <p:cNvPr id="27" name="直接连接符 26"/>
          <p:cNvCxnSpPr/>
          <p:nvPr/>
        </p:nvCxnSpPr>
        <p:spPr>
          <a:xfrm flipV="1">
            <a:off x="8970645" y="2241550"/>
            <a:ext cx="504190" cy="1905"/>
          </a:xfrm>
          <a:prstGeom prst="line">
            <a:avLst/>
          </a:prstGeom>
          <a:ln w="25400">
            <a:solidFill>
              <a:schemeClr val="dk1">
                <a:alpha val="83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9252585" y="2479675"/>
            <a:ext cx="1585595" cy="27559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p>
            <a:pPr indent="152400" algn="ctr"/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Radiomics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Feature</a:t>
            </a:r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s</a:t>
            </a:r>
            <a:endParaRPr lang="en-US" altLang="zh-CN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9149715" y="1038860"/>
            <a:ext cx="1469390" cy="27559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p>
            <a:pPr indent="152400" algn="ctr"/>
            <a:r>
              <a:rPr lang="zh-CN" altLang="en-US" sz="1200">
                <a:solidFill>
                  <a:srgbClr val="000000"/>
                </a:solidFill>
                <a:latin typeface="Times New Roman" panose="02020603050405020304" charset="0"/>
                <a:sym typeface="+mn-ea"/>
              </a:rPr>
              <a:t>Clinical </a:t>
            </a:r>
            <a:r>
              <a:rPr lang="en-US" altLang="zh-CN" sz="1200">
                <a:solidFill>
                  <a:srgbClr val="000000"/>
                </a:solidFill>
                <a:latin typeface="Times New Roman" panose="02020603050405020304" charset="0"/>
                <a:sym typeface="+mn-ea"/>
              </a:rPr>
              <a:t>Features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5500" y="1920875"/>
            <a:ext cx="535305" cy="515620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8030" y="491490"/>
            <a:ext cx="519430" cy="514985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0285" y="1871345"/>
            <a:ext cx="519430" cy="514985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6965" y="2002155"/>
            <a:ext cx="535305" cy="515620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10776585" y="2479675"/>
            <a:ext cx="1485265" cy="27559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p>
            <a:pPr indent="152400" algn="ctr"/>
            <a:r>
              <a:rPr lang="en-US" altLang="zh-CN" sz="1200">
                <a:solidFill>
                  <a:srgbClr val="000000"/>
                </a:solidFill>
                <a:latin typeface="Times New Roman" panose="02020603050405020304" charset="0"/>
                <a:sym typeface="+mn-ea"/>
              </a:rPr>
              <a:t>Combine Features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sp>
        <p:nvSpPr>
          <p:cNvPr id="58" name="十字形 57"/>
          <p:cNvSpPr/>
          <p:nvPr/>
        </p:nvSpPr>
        <p:spPr>
          <a:xfrm>
            <a:off x="9825990" y="1499235"/>
            <a:ext cx="176530" cy="179070"/>
          </a:xfrm>
          <a:prstGeom prst="plus">
            <a:avLst>
              <a:gd name="adj" fmla="val 43986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60" name="直接连接符 59"/>
          <p:cNvCxnSpPr>
            <a:stCxn id="30" idx="2"/>
            <a:endCxn id="30" idx="2"/>
          </p:cNvCxnSpPr>
          <p:nvPr/>
        </p:nvCxnSpPr>
        <p:spPr>
          <a:xfrm>
            <a:off x="10045700" y="275526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 flipV="1">
            <a:off x="10396855" y="2245360"/>
            <a:ext cx="490220" cy="10160"/>
          </a:xfrm>
          <a:prstGeom prst="line">
            <a:avLst/>
          </a:prstGeom>
          <a:ln w="25400">
            <a:solidFill>
              <a:schemeClr val="dk1">
                <a:alpha val="83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圆角矩形 61"/>
          <p:cNvSpPr/>
          <p:nvPr/>
        </p:nvSpPr>
        <p:spPr>
          <a:xfrm>
            <a:off x="1364615" y="158750"/>
            <a:ext cx="2720975" cy="2642235"/>
          </a:xfrm>
          <a:prstGeom prst="roundRect">
            <a:avLst>
              <a:gd name="adj" fmla="val 2138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3" name="文本框 62"/>
          <p:cNvSpPr txBox="1"/>
          <p:nvPr/>
        </p:nvSpPr>
        <p:spPr>
          <a:xfrm>
            <a:off x="1913890" y="2479675"/>
            <a:ext cx="1862455" cy="27559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>
            <a:spAutoFit/>
          </a:bodyPr>
          <a:p>
            <a:pPr indent="152400"/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Lesion Segmentation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cxnSp>
        <p:nvCxnSpPr>
          <p:cNvPr id="64" name="直接连接符 63"/>
          <p:cNvCxnSpPr/>
          <p:nvPr/>
        </p:nvCxnSpPr>
        <p:spPr>
          <a:xfrm flipV="1">
            <a:off x="4085590" y="2247900"/>
            <a:ext cx="1012190" cy="4445"/>
          </a:xfrm>
          <a:prstGeom prst="line">
            <a:avLst/>
          </a:prstGeom>
          <a:ln w="254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肘形连接符 70"/>
          <p:cNvCxnSpPr>
            <a:endCxn id="2147484674" idx="1"/>
          </p:cNvCxnSpPr>
          <p:nvPr/>
        </p:nvCxnSpPr>
        <p:spPr>
          <a:xfrm rot="16200000">
            <a:off x="1551305" y="835660"/>
            <a:ext cx="635635" cy="340995"/>
          </a:xfrm>
          <a:prstGeom prst="bentConnector2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肘形连接符 71"/>
          <p:cNvCxnSpPr>
            <a:stCxn id="2147484674" idx="3"/>
          </p:cNvCxnSpPr>
          <p:nvPr/>
        </p:nvCxnSpPr>
        <p:spPr>
          <a:xfrm>
            <a:off x="3409950" y="688340"/>
            <a:ext cx="324485" cy="626110"/>
          </a:xfrm>
          <a:prstGeom prst="bentConnector2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圆角矩形 72"/>
          <p:cNvSpPr/>
          <p:nvPr/>
        </p:nvSpPr>
        <p:spPr>
          <a:xfrm>
            <a:off x="4170045" y="3338830"/>
            <a:ext cx="7642225" cy="3214370"/>
          </a:xfrm>
          <a:prstGeom prst="roundRect">
            <a:avLst>
              <a:gd name="adj" fmla="val 2138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75" name="肘形连接符 74"/>
          <p:cNvCxnSpPr>
            <a:stCxn id="45" idx="2"/>
            <a:endCxn id="73" idx="0"/>
          </p:cNvCxnSpPr>
          <p:nvPr/>
        </p:nvCxnSpPr>
        <p:spPr>
          <a:xfrm rot="5400000">
            <a:off x="9463723" y="1283018"/>
            <a:ext cx="583565" cy="352806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图片 7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2330" y="4033520"/>
            <a:ext cx="1099820" cy="1113790"/>
          </a:xfrm>
          <a:prstGeom prst="rect">
            <a:avLst/>
          </a:prstGeom>
        </p:spPr>
      </p:pic>
      <p:pic>
        <p:nvPicPr>
          <p:cNvPr id="77" name="图片 76" descr="3632508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03300" y="3339465"/>
            <a:ext cx="248285" cy="608965"/>
          </a:xfrm>
          <a:prstGeom prst="rect">
            <a:avLst/>
          </a:prstGeom>
        </p:spPr>
      </p:pic>
      <p:pic>
        <p:nvPicPr>
          <p:cNvPr id="79" name="图片 78" descr="3632508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48410" y="3365500"/>
            <a:ext cx="248285" cy="608965"/>
          </a:xfrm>
          <a:prstGeom prst="rect">
            <a:avLst/>
          </a:prstGeom>
        </p:spPr>
      </p:pic>
      <p:pic>
        <p:nvPicPr>
          <p:cNvPr id="81" name="图片 80" descr="3632508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75740" y="3365500"/>
            <a:ext cx="248285" cy="608965"/>
          </a:xfrm>
          <a:prstGeom prst="rect">
            <a:avLst/>
          </a:prstGeom>
        </p:spPr>
      </p:pic>
      <p:pic>
        <p:nvPicPr>
          <p:cNvPr id="82" name="图片 81" descr="3632508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33550" y="3339465"/>
            <a:ext cx="248285" cy="608965"/>
          </a:xfrm>
          <a:prstGeom prst="rect">
            <a:avLst/>
          </a:prstGeom>
        </p:spPr>
      </p:pic>
      <p:pic>
        <p:nvPicPr>
          <p:cNvPr id="83" name="图片 82" descr="3632508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638300" y="3466465"/>
            <a:ext cx="248285" cy="608965"/>
          </a:xfrm>
          <a:prstGeom prst="rect">
            <a:avLst/>
          </a:prstGeom>
        </p:spPr>
      </p:pic>
      <p:pic>
        <p:nvPicPr>
          <p:cNvPr id="84" name="图片 83" descr="3632508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3760" y="3466465"/>
            <a:ext cx="248285" cy="608965"/>
          </a:xfrm>
          <a:prstGeom prst="rect">
            <a:avLst/>
          </a:prstGeom>
        </p:spPr>
      </p:pic>
      <p:pic>
        <p:nvPicPr>
          <p:cNvPr id="86" name="图片 85" descr="3632508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7975" y="5147310"/>
            <a:ext cx="248285" cy="608965"/>
          </a:xfrm>
          <a:prstGeom prst="rect">
            <a:avLst/>
          </a:prstGeom>
        </p:spPr>
      </p:pic>
      <p:pic>
        <p:nvPicPr>
          <p:cNvPr id="87" name="图片 86" descr="3632508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4525" y="5147310"/>
            <a:ext cx="248285" cy="608965"/>
          </a:xfrm>
          <a:prstGeom prst="rect">
            <a:avLst/>
          </a:prstGeom>
        </p:spPr>
      </p:pic>
      <p:pic>
        <p:nvPicPr>
          <p:cNvPr id="88" name="图片 87" descr="3632508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0535" y="5147310"/>
            <a:ext cx="248285" cy="608965"/>
          </a:xfrm>
          <a:prstGeom prst="rect">
            <a:avLst/>
          </a:prstGeom>
        </p:spPr>
      </p:pic>
      <p:pic>
        <p:nvPicPr>
          <p:cNvPr id="92" name="图片 91" descr="3632508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50720" y="5147310"/>
            <a:ext cx="248285" cy="608965"/>
          </a:xfrm>
          <a:prstGeom prst="rect">
            <a:avLst/>
          </a:prstGeom>
        </p:spPr>
      </p:pic>
      <p:pic>
        <p:nvPicPr>
          <p:cNvPr id="93" name="图片 92" descr="3632508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117090" y="5147310"/>
            <a:ext cx="248285" cy="608965"/>
          </a:xfrm>
          <a:prstGeom prst="rect">
            <a:avLst/>
          </a:prstGeom>
        </p:spPr>
      </p:pic>
      <p:pic>
        <p:nvPicPr>
          <p:cNvPr id="94" name="图片 93" descr="3632508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84730" y="5147310"/>
            <a:ext cx="248285" cy="608965"/>
          </a:xfrm>
          <a:prstGeom prst="rect">
            <a:avLst/>
          </a:prstGeom>
        </p:spPr>
      </p:pic>
      <p:cxnSp>
        <p:nvCxnSpPr>
          <p:cNvPr id="95" name="直接箭头连接符 94"/>
          <p:cNvCxnSpPr>
            <a:stCxn id="85" idx="2"/>
          </p:cNvCxnSpPr>
          <p:nvPr/>
        </p:nvCxnSpPr>
        <p:spPr>
          <a:xfrm flipH="1">
            <a:off x="1400175" y="3948430"/>
            <a:ext cx="1905" cy="28575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8" name="文本框 97"/>
          <p:cNvSpPr txBox="1"/>
          <p:nvPr/>
        </p:nvSpPr>
        <p:spPr>
          <a:xfrm>
            <a:off x="1626235" y="4452620"/>
            <a:ext cx="1700530" cy="27559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p>
            <a:pPr indent="152400"/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M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odel construction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pic>
        <p:nvPicPr>
          <p:cNvPr id="101" name="图片 100" descr="3638495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800000" flipV="1">
            <a:off x="2138680" y="5846445"/>
            <a:ext cx="204470" cy="255270"/>
          </a:xfrm>
          <a:prstGeom prst="rect">
            <a:avLst/>
          </a:prstGeom>
        </p:spPr>
      </p:pic>
      <p:pic>
        <p:nvPicPr>
          <p:cNvPr id="102" name="图片 101" descr="3638495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0800000" flipV="1">
            <a:off x="514350" y="5846445"/>
            <a:ext cx="204470" cy="255270"/>
          </a:xfrm>
          <a:prstGeom prst="rect">
            <a:avLst/>
          </a:prstGeom>
        </p:spPr>
      </p:pic>
      <p:cxnSp>
        <p:nvCxnSpPr>
          <p:cNvPr id="103" name="直接箭头连接符 102"/>
          <p:cNvCxnSpPr/>
          <p:nvPr/>
        </p:nvCxnSpPr>
        <p:spPr>
          <a:xfrm flipH="1">
            <a:off x="570230" y="4826635"/>
            <a:ext cx="346075" cy="23749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直接箭头连接符 103"/>
          <p:cNvCxnSpPr/>
          <p:nvPr/>
        </p:nvCxnSpPr>
        <p:spPr>
          <a:xfrm>
            <a:off x="1814830" y="4728210"/>
            <a:ext cx="395605" cy="31559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直接箭头连接符 104"/>
          <p:cNvCxnSpPr>
            <a:endCxn id="90" idx="0"/>
          </p:cNvCxnSpPr>
          <p:nvPr/>
        </p:nvCxnSpPr>
        <p:spPr>
          <a:xfrm>
            <a:off x="1434465" y="4965065"/>
            <a:ext cx="12700" cy="18224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文本框 105"/>
          <p:cNvSpPr txBox="1"/>
          <p:nvPr/>
        </p:nvSpPr>
        <p:spPr>
          <a:xfrm>
            <a:off x="38100" y="6257925"/>
            <a:ext cx="3072130" cy="27559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p>
            <a:pPr indent="152400"/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T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o </a:t>
            </a:r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P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redict the </a:t>
            </a:r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B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iological </a:t>
            </a:r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A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ctivity of</a:t>
            </a:r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 HAE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cxnSp>
        <p:nvCxnSpPr>
          <p:cNvPr id="107" name="直接箭头连接符 106"/>
          <p:cNvCxnSpPr/>
          <p:nvPr/>
        </p:nvCxnSpPr>
        <p:spPr>
          <a:xfrm flipH="1">
            <a:off x="3187065" y="4584065"/>
            <a:ext cx="890270" cy="3175"/>
          </a:xfrm>
          <a:prstGeom prst="straightConnector1">
            <a:avLst/>
          </a:prstGeom>
          <a:ln w="25400">
            <a:solidFill>
              <a:schemeClr val="dk1">
                <a:alpha val="83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0" name="圆角矩形 109"/>
          <p:cNvSpPr/>
          <p:nvPr/>
        </p:nvSpPr>
        <p:spPr>
          <a:xfrm>
            <a:off x="4504690" y="3524885"/>
            <a:ext cx="3267710" cy="2894965"/>
          </a:xfrm>
          <a:prstGeom prst="roundRect">
            <a:avLst>
              <a:gd name="adj" fmla="val 5287"/>
            </a:avLst>
          </a:prstGeom>
          <a:noFill/>
          <a:ln>
            <a:solidFill>
              <a:schemeClr val="bg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1" name="圆角矩形 110"/>
          <p:cNvSpPr/>
          <p:nvPr/>
        </p:nvSpPr>
        <p:spPr>
          <a:xfrm>
            <a:off x="7991475" y="3557270"/>
            <a:ext cx="3539490" cy="2861945"/>
          </a:xfrm>
          <a:prstGeom prst="roundRect">
            <a:avLst>
              <a:gd name="adj" fmla="val 5287"/>
            </a:avLst>
          </a:prstGeom>
          <a:noFill/>
          <a:ln>
            <a:solidFill>
              <a:schemeClr val="bg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3" name="文本框 112"/>
          <p:cNvSpPr txBox="1"/>
          <p:nvPr/>
        </p:nvSpPr>
        <p:spPr>
          <a:xfrm>
            <a:off x="5365115" y="6224270"/>
            <a:ext cx="1770380" cy="27559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N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omogram </a:t>
            </a:r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C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onstruction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8970645" y="6257925"/>
            <a:ext cx="1689100" cy="27559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1200">
                <a:solidFill>
                  <a:srgbClr val="000000"/>
                </a:solidFill>
                <a:latin typeface="Times New Roman" panose="02020603050405020304" charset="0"/>
                <a:sym typeface="+mn-ea"/>
              </a:rPr>
              <a:t>N</a:t>
            </a:r>
            <a:r>
              <a:rPr lang="zh-CN" altLang="en-US" sz="1200">
                <a:solidFill>
                  <a:srgbClr val="000000"/>
                </a:solidFill>
                <a:latin typeface="Times New Roman" panose="02020603050405020304" charset="0"/>
                <a:sym typeface="+mn-ea"/>
              </a:rPr>
              <a:t>omogram </a:t>
            </a:r>
            <a:r>
              <a:rPr lang="en-US" altLang="zh-CN" sz="1200">
                <a:solidFill>
                  <a:srgbClr val="000000"/>
                </a:solidFill>
                <a:latin typeface="Times New Roman" panose="02020603050405020304" charset="0"/>
                <a:sym typeface="+mn-ea"/>
              </a:rPr>
              <a:t>E</a:t>
            </a:r>
            <a:r>
              <a:rPr lang="zh-CN" altLang="en-US" sz="1200">
                <a:solidFill>
                  <a:srgbClr val="000000"/>
                </a:solidFill>
                <a:latin typeface="Times New Roman" panose="02020603050405020304" charset="0"/>
                <a:sym typeface="+mn-ea"/>
              </a:rPr>
              <a:t>valuation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-132715" y="4918710"/>
            <a:ext cx="938530" cy="27559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p>
            <a:pPr indent="152400"/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A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ctive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2011680" y="4918075"/>
            <a:ext cx="929640" cy="27559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p>
            <a:pPr indent="152400"/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I</a:t>
            </a:r>
            <a:r>
              <a:rPr lang="zh-CN" altLang="en-US" sz="1200" b="0">
                <a:solidFill>
                  <a:srgbClr val="000000"/>
                </a:solidFill>
                <a:latin typeface="Times New Roman" panose="02020603050405020304" charset="0"/>
              </a:rPr>
              <a:t>nactive</a:t>
            </a:r>
            <a:endParaRPr lang="zh-CN" altLang="en-US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63140" y="282575"/>
            <a:ext cx="923925" cy="8096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18920" y="1368425"/>
            <a:ext cx="1275715" cy="10363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97575" y="2192020"/>
            <a:ext cx="897890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indent="152400"/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Texture</a:t>
            </a:r>
            <a:endParaRPr lang="en-US" altLang="zh-CN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05815" y="3129280"/>
            <a:ext cx="1372870" cy="27559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p>
            <a:pPr indent="152400"/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HAE patients</a:t>
            </a:r>
            <a:endParaRPr lang="en-US" altLang="zh-CN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-46355" y="2525395"/>
            <a:ext cx="1372870" cy="27559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p>
            <a:pPr indent="152400"/>
            <a:r>
              <a:rPr lang="en-US" altLang="zh-CN" sz="1200" b="0">
                <a:solidFill>
                  <a:srgbClr val="000000"/>
                </a:solidFill>
                <a:latin typeface="Times New Roman" panose="02020603050405020304" charset="0"/>
              </a:rPr>
              <a:t>HAE patients</a:t>
            </a:r>
            <a:endParaRPr lang="en-US" altLang="zh-CN" sz="1200" b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  <p:pic>
        <p:nvPicPr>
          <p:cNvPr id="54" name="图片 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57090" y="3602990"/>
            <a:ext cx="2963545" cy="25660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组合 2"/>
          <p:cNvGrpSpPr/>
          <p:nvPr/>
        </p:nvGrpSpPr>
        <p:grpSpPr>
          <a:xfrm>
            <a:off x="8120380" y="3685540"/>
            <a:ext cx="1354455" cy="2502535"/>
            <a:chOff x="8717" y="163583"/>
            <a:chExt cx="2948" cy="5606"/>
          </a:xfrm>
        </p:grpSpPr>
        <p:sp>
          <p:nvSpPr>
            <p:cNvPr id="21" name="文本框 55"/>
            <p:cNvSpPr txBox="1"/>
            <p:nvPr/>
          </p:nvSpPr>
          <p:spPr>
            <a:xfrm>
              <a:off x="8851" y="166092"/>
              <a:ext cx="540" cy="504"/>
            </a:xfrm>
            <a:prstGeom prst="rect">
              <a:avLst/>
            </a:prstGeom>
            <a:noFill/>
            <a:ln w="6350">
              <a:noFill/>
            </a:ln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just"/>
              <a:endParaRPr lang="en-US" altLang="zh-CN" sz="1050" kern="100">
                <a:latin typeface="Calibri" panose="020F0502020204030204"/>
                <a:ea typeface="宋体" panose="02010600030101010101" pitchFamily="2" charset="-122"/>
                <a:cs typeface="宋体" panose="02010600030101010101" pitchFamily="2" charset="-122"/>
                <a:sym typeface="Times New Roman" panose="02020603050405020304"/>
              </a:endParaRPr>
            </a:p>
          </p:txBody>
        </p:sp>
        <p:grpSp>
          <p:nvGrpSpPr>
            <p:cNvPr id="24" name="组合 1"/>
            <p:cNvGrpSpPr/>
            <p:nvPr/>
          </p:nvGrpSpPr>
          <p:grpSpPr>
            <a:xfrm>
              <a:off x="8717" y="163583"/>
              <a:ext cx="2949" cy="5607"/>
              <a:chOff x="8717" y="163583"/>
              <a:chExt cx="2949" cy="5607"/>
            </a:xfrm>
          </p:grpSpPr>
          <p:pic>
            <p:nvPicPr>
              <p:cNvPr id="25" name="图片 2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717" y="163583"/>
                <a:ext cx="2866" cy="26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" name="图片 3"/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32" y="166474"/>
                <a:ext cx="2934" cy="271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8" name="图片 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58020" y="4059555"/>
            <a:ext cx="1844040" cy="169672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2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</Words>
  <Application>WPS 演示</Application>
  <PresentationFormat>宽屏</PresentationFormat>
  <Paragraphs>36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Arial Unicode MS</vt:lpstr>
      <vt:lpstr>Times New Roman</vt:lpstr>
      <vt:lpstr>Calibri</vt:lpstr>
      <vt:lpstr>Times New Roman</vt:lpstr>
      <vt:lpstr>微软雅黑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2</cp:revision>
  <dcterms:created xsi:type="dcterms:W3CDTF">2021-08-23T13:42:00Z</dcterms:created>
  <dcterms:modified xsi:type="dcterms:W3CDTF">2021-08-23T13:45:50Z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0878F0C6903F420883CD243C5783EB76</vt:lpwstr>
  </property>
  <property fmtid="{D5CDD505-2E9C-101B-9397-08002B2CF9AE}" pid="3" name="KSOProductBuildVer">
    <vt:lpwstr>2052-11.1.0.10700</vt:lpwstr>
  </property>
</Properties>
</file>