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9" autoAdjust="0"/>
    <p:restoredTop sz="94660"/>
  </p:normalViewPr>
  <p:slideViewPr>
    <p:cSldViewPr snapToGrid="0">
      <p:cViewPr varScale="1">
        <p:scale>
          <a:sx n="60" d="100"/>
          <a:sy n="60" d="100"/>
        </p:scale>
        <p:origin x="864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D3DF0-3193-D465-A175-D0D4A64EF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F13BC2-84EA-6EA4-0174-5F4EA170D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294B-F25B-D397-6B57-3B2C6EA18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39EA6-AAE2-A233-3B20-91994C5A9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0F670-8924-124F-7E02-777545CDF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9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929C2-BBD3-D0EB-0B63-F0981244B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6A8A0A-FBD1-4A8D-2EC4-4F47EB017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CE06E-13CF-AC79-6876-325CE375E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28ABA-FE48-5925-9C41-BD063D7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0785D-99B5-E91A-42F0-2C1BE192B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5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E40D2A-89BA-CF60-9FAB-10BEB4485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5FE3A5-F3D8-5B06-DBF8-99AC8C3BA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7FBB1-7F2A-EC2B-C22F-9115F273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599D0-421F-54A2-91CF-C434E4371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77EC-25A5-70D2-19D7-5BFF9C23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5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759AB-60F3-194A-BA74-6D459416B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5C604-B3B6-6959-06CC-C8A1292E3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DCAAB-CFDB-6C7F-5BCF-F53011EC3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DD673-FB78-2A08-5C0A-2B7A594F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27CED-F9B3-CDFC-4786-4A869BF26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0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D901C-DD6A-7A9C-B2FE-DDDD34CE6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4C2C3-6E65-BFC0-C72D-E968C8ABA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591AF-09B8-5DD3-C94E-C1B77E79F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4E031-1E0C-5383-45B1-547101A0D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FD824-622F-1F9E-8135-1A7997253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6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5252F-8098-91CA-2E71-9A391660F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266D9-8576-C7C0-A09A-3A52F523A7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149CA2-D6B3-5594-FFF5-0F6260E03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CCA38-07FF-1144-DCA4-E7F53543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0A799-FEEE-7F5C-1E75-DA22D2A32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3E4FC-4FD9-5331-C873-1A928F42C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1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F2994-5884-A440-D70E-EFCA46F2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F4258-1E07-B4FD-16FC-96383D32F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54F905-47A2-1E57-5DB6-BB9254448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EE75CB-813A-8A4A-6A0D-68F0A0D7B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7B4A87-DEB5-EB60-235F-D181BC3F7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602A3C-9403-CFE7-AC85-94F71111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74F581-89DC-500E-529A-AB6A6839F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DBD9B7-71B2-9CF5-D209-2E4FF3C4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9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16CDB-2413-08B8-0FAE-56178F249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D91983-9EDE-1893-72CD-57B043042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F9075A-96C3-E6FD-9713-53202246A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70A18B-F105-C2CF-4F2C-CD6FA7A6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0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80D0D-3B47-DD67-8F8F-0098946C9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F7F7F-1D10-24BA-B540-815DAA465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2C05A-D8AA-004E-4E0D-877BFC79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3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357DA-79BE-3E8D-3BCC-AAABDA4AE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CB159-D6CF-F2C9-1227-DE6C602D9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163A4-D153-F332-EC12-F3D160068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3C5CB-C9EC-689A-23F4-9554ABF4B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95324-3C70-6174-A2E8-05F2485F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05776-BA91-EB22-F60B-AF618318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3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B0743-3813-6166-5C95-E90DAEBA3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F505AF-8B23-0519-0434-2C3CE928A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BC478-C6BB-9A55-F143-D66A740AC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7920B-B4C5-E930-BB1A-5F318E17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A171D-CF17-1E82-3781-7F86D3430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A27CD-2EED-22CB-905D-B44D8734B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1A2C68-B154-BDED-1281-A7F4189B7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B04A2-FF38-84D3-757E-87725CDF9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F0CBE-8F1F-84DF-68F1-383417B7C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923CE-5084-44DD-B393-F2B420733825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5D937-F359-A99D-9479-45527DBB6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8C154-96BB-B81E-30AA-4C89FF23B8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42ADF-5EA2-48E6-92B5-6E2CAA807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9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0000000-0008-0000-0000-00000A04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36" y="2251415"/>
            <a:ext cx="4395915" cy="2644325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0000000-0008-0000-0000-0000050400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28035" y="2251415"/>
            <a:ext cx="4570015" cy="2686028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000000-0008-0000-0000-00000804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05218" y="2203445"/>
            <a:ext cx="4475659" cy="2692295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D69D79-AC94-7F0B-3CED-EF2AC441511E}"/>
              </a:ext>
            </a:extLst>
          </p:cNvPr>
          <p:cNvSpPr txBox="1"/>
          <p:nvPr/>
        </p:nvSpPr>
        <p:spPr>
          <a:xfrm>
            <a:off x="719174" y="1740196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5231F3-27F1-2EAA-0CA2-F1DFE9EDC6EF}"/>
              </a:ext>
            </a:extLst>
          </p:cNvPr>
          <p:cNvSpPr txBox="1"/>
          <p:nvPr/>
        </p:nvSpPr>
        <p:spPr>
          <a:xfrm>
            <a:off x="8580179" y="174019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A5CAC2-FF94-D6CF-6DA5-1060DBD0D30A}"/>
              </a:ext>
            </a:extLst>
          </p:cNvPr>
          <p:cNvSpPr txBox="1"/>
          <p:nvPr/>
        </p:nvSpPr>
        <p:spPr>
          <a:xfrm>
            <a:off x="4628412" y="174019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E35C9A-3CCC-B18B-6606-88732AA1C2B8}"/>
              </a:ext>
            </a:extLst>
          </p:cNvPr>
          <p:cNvSpPr txBox="1"/>
          <p:nvPr/>
        </p:nvSpPr>
        <p:spPr>
          <a:xfrm>
            <a:off x="8814107" y="3772787"/>
            <a:ext cx="63030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P=0.063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809F23-BA77-2278-0209-361E26824C3F}"/>
              </a:ext>
            </a:extLst>
          </p:cNvPr>
          <p:cNvSpPr txBox="1"/>
          <p:nvPr/>
        </p:nvSpPr>
        <p:spPr>
          <a:xfrm>
            <a:off x="4651440" y="3778106"/>
            <a:ext cx="56137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P=0.37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4CD22F-2BF9-0DB6-BC66-A46C7A4C1996}"/>
              </a:ext>
            </a:extLst>
          </p:cNvPr>
          <p:cNvSpPr txBox="1"/>
          <p:nvPr/>
        </p:nvSpPr>
        <p:spPr>
          <a:xfrm>
            <a:off x="483461" y="3767469"/>
            <a:ext cx="63030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P=0.086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2F1328-A656-0748-42C1-E3E767D2CA4F}"/>
              </a:ext>
            </a:extLst>
          </p:cNvPr>
          <p:cNvSpPr/>
          <p:nvPr/>
        </p:nvSpPr>
        <p:spPr>
          <a:xfrm>
            <a:off x="1802245" y="2251415"/>
            <a:ext cx="962891" cy="20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98469C-942A-7983-A663-247DF0C0EA9F}"/>
              </a:ext>
            </a:extLst>
          </p:cNvPr>
          <p:cNvSpPr/>
          <p:nvPr/>
        </p:nvSpPr>
        <p:spPr>
          <a:xfrm>
            <a:off x="5934334" y="2289512"/>
            <a:ext cx="962891" cy="20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BF218B-D209-3255-7A9B-6F2E12CD3C0A}"/>
              </a:ext>
            </a:extLst>
          </p:cNvPr>
          <p:cNvSpPr/>
          <p:nvPr/>
        </p:nvSpPr>
        <p:spPr>
          <a:xfrm>
            <a:off x="9886306" y="2244486"/>
            <a:ext cx="962891" cy="20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8C8C600-EB0B-67AC-D638-211CB2D55E26}"/>
              </a:ext>
            </a:extLst>
          </p:cNvPr>
          <p:cNvSpPr/>
          <p:nvPr/>
        </p:nvSpPr>
        <p:spPr>
          <a:xfrm>
            <a:off x="3385127" y="2410691"/>
            <a:ext cx="742908" cy="176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137092-F40D-898E-437F-FFF41DAA4D01}"/>
              </a:ext>
            </a:extLst>
          </p:cNvPr>
          <p:cNvSpPr/>
          <p:nvPr/>
        </p:nvSpPr>
        <p:spPr>
          <a:xfrm>
            <a:off x="7587762" y="2403941"/>
            <a:ext cx="693297" cy="179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7207FC-45F0-87A7-FBC9-F7DB0DD5DDD7}"/>
              </a:ext>
            </a:extLst>
          </p:cNvPr>
          <p:cNvSpPr/>
          <p:nvPr/>
        </p:nvSpPr>
        <p:spPr>
          <a:xfrm>
            <a:off x="11462328" y="2344930"/>
            <a:ext cx="874979" cy="20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A370F2-30B7-5FC5-F34C-828637DA8683}"/>
              </a:ext>
            </a:extLst>
          </p:cNvPr>
          <p:cNvSpPr/>
          <p:nvPr/>
        </p:nvSpPr>
        <p:spPr>
          <a:xfrm>
            <a:off x="9065491" y="4687973"/>
            <a:ext cx="1697182" cy="20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B058849-EFE6-2DE6-8D03-51CB510965DE}"/>
              </a:ext>
            </a:extLst>
          </p:cNvPr>
          <p:cNvSpPr/>
          <p:nvPr/>
        </p:nvSpPr>
        <p:spPr>
          <a:xfrm>
            <a:off x="5238203" y="4736463"/>
            <a:ext cx="1697182" cy="20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3DB102-72E1-8EF9-AA01-BB837EA32335}"/>
              </a:ext>
            </a:extLst>
          </p:cNvPr>
          <p:cNvSpPr/>
          <p:nvPr/>
        </p:nvSpPr>
        <p:spPr>
          <a:xfrm>
            <a:off x="8215836" y="3120736"/>
            <a:ext cx="173182" cy="710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24F4BB9-12D5-3EB6-8AD1-C21A67207617}"/>
              </a:ext>
            </a:extLst>
          </p:cNvPr>
          <p:cNvSpPr/>
          <p:nvPr/>
        </p:nvSpPr>
        <p:spPr>
          <a:xfrm>
            <a:off x="4147161" y="3217717"/>
            <a:ext cx="173182" cy="710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A46867C-A262-445A-3B61-262A5FAB94B1}"/>
              </a:ext>
            </a:extLst>
          </p:cNvPr>
          <p:cNvSpPr/>
          <p:nvPr/>
        </p:nvSpPr>
        <p:spPr>
          <a:xfrm>
            <a:off x="105129" y="3217713"/>
            <a:ext cx="173182" cy="710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81EAB3-E0E1-ACCF-3B92-67927A5897A6}"/>
              </a:ext>
            </a:extLst>
          </p:cNvPr>
          <p:cNvSpPr/>
          <p:nvPr/>
        </p:nvSpPr>
        <p:spPr>
          <a:xfrm>
            <a:off x="1282767" y="4722604"/>
            <a:ext cx="1697182" cy="20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6A4928-0535-530F-CE1C-09F985AC0515}"/>
              </a:ext>
            </a:extLst>
          </p:cNvPr>
          <p:cNvSpPr txBox="1"/>
          <p:nvPr/>
        </p:nvSpPr>
        <p:spPr>
          <a:xfrm>
            <a:off x="1466282" y="4592783"/>
            <a:ext cx="651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Months</a:t>
            </a:r>
            <a:r>
              <a:rPr lang="en-US" dirty="0"/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5DA3C1-C4CF-B460-0164-F14DB5C72683}"/>
              </a:ext>
            </a:extLst>
          </p:cNvPr>
          <p:cNvSpPr txBox="1"/>
          <p:nvPr/>
        </p:nvSpPr>
        <p:spPr>
          <a:xfrm>
            <a:off x="5629535" y="4596239"/>
            <a:ext cx="651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Months</a:t>
            </a:r>
            <a:r>
              <a:rPr lang="en-US" dirty="0"/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7E80B3-5FAF-656A-3D4F-91109838480D}"/>
              </a:ext>
            </a:extLst>
          </p:cNvPr>
          <p:cNvSpPr txBox="1"/>
          <p:nvPr/>
        </p:nvSpPr>
        <p:spPr>
          <a:xfrm>
            <a:off x="9526079" y="4599715"/>
            <a:ext cx="651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Months</a:t>
            </a:r>
            <a:r>
              <a:rPr lang="en-US" dirty="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F62470E-E876-DEE8-B711-B14FA9822718}"/>
              </a:ext>
            </a:extLst>
          </p:cNvPr>
          <p:cNvSpPr txBox="1"/>
          <p:nvPr/>
        </p:nvSpPr>
        <p:spPr>
          <a:xfrm rot="16200000">
            <a:off x="-314038" y="3254842"/>
            <a:ext cx="10999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PPI free survival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69C7EA1-664E-7E11-7E81-6C9FCA18788A}"/>
              </a:ext>
            </a:extLst>
          </p:cNvPr>
          <p:cNvSpPr txBox="1"/>
          <p:nvPr/>
        </p:nvSpPr>
        <p:spPr>
          <a:xfrm rot="16200000">
            <a:off x="3540978" y="3359736"/>
            <a:ext cx="14526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Mortality free survival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12377B7-FE85-105F-CDC8-5E3EFAD3467A}"/>
              </a:ext>
            </a:extLst>
          </p:cNvPr>
          <p:cNvSpPr txBox="1"/>
          <p:nvPr/>
        </p:nvSpPr>
        <p:spPr>
          <a:xfrm rot="16200000">
            <a:off x="7412376" y="3364233"/>
            <a:ext cx="18117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PPI or mortality free survival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A5D7B0-CD91-4724-9ADB-AEBE5BE00ECC}"/>
              </a:ext>
            </a:extLst>
          </p:cNvPr>
          <p:cNvSpPr txBox="1"/>
          <p:nvPr/>
        </p:nvSpPr>
        <p:spPr>
          <a:xfrm>
            <a:off x="571500" y="5797550"/>
            <a:ext cx="1034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Kaplan-Meier curves for </a:t>
            </a:r>
            <a:r>
              <a:rPr lang="en-US" b="1" dirty="0"/>
              <a:t>A</a:t>
            </a:r>
            <a:r>
              <a:rPr lang="en-US" dirty="0"/>
              <a:t>-permanent pacemaker implantation, </a:t>
            </a:r>
            <a:r>
              <a:rPr lang="en-US" b="1" dirty="0"/>
              <a:t>B</a:t>
            </a:r>
            <a:r>
              <a:rPr lang="en-US" dirty="0"/>
              <a:t>-Mortality, </a:t>
            </a:r>
            <a:r>
              <a:rPr lang="en-US" b="1" dirty="0"/>
              <a:t>C</a:t>
            </a:r>
            <a:r>
              <a:rPr lang="en-US" dirty="0"/>
              <a:t>-combined endpoint of </a:t>
            </a:r>
          </a:p>
          <a:p>
            <a:r>
              <a:rPr lang="en-US" dirty="0"/>
              <a:t>PPI and mortality during 5-years follow-up.  A nonsignificant worst outcome is shown in all curves for patients</a:t>
            </a:r>
          </a:p>
          <a:p>
            <a:r>
              <a:rPr lang="en-US" dirty="0"/>
              <a:t>with delayed (blue line) compared to immediate (red line) post TAVR LBBB. </a:t>
            </a:r>
          </a:p>
        </p:txBody>
      </p:sp>
    </p:spTree>
    <p:extLst>
      <p:ext uri="{BB962C8B-B14F-4D97-AF65-F5344CB8AC3E}">
        <p14:creationId xmlns:p14="http://schemas.microsoft.com/office/powerpoint/2010/main" val="3199893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2313</TotalTime>
  <Words>73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Yoav Michowitz</dc:creator>
  <cp:lastModifiedBy>Yoav Michowitz</cp:lastModifiedBy>
  <cp:revision>29</cp:revision>
  <dcterms:created xsi:type="dcterms:W3CDTF">2025-08-10T05:49:22Z</dcterms:created>
  <dcterms:modified xsi:type="dcterms:W3CDTF">2025-10-11T08:58:36Z</dcterms:modified>
</cp:coreProperties>
</file>