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52" d="100"/>
          <a:sy n="52" d="100"/>
        </p:scale>
        <p:origin x="1986" y="84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98DCF-D952-4740-A0B4-F4D690E3BBAF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5A4BB-3812-45EF-B110-3DA14DEB80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8546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98DCF-D952-4740-A0B4-F4D690E3BBAF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5A4BB-3812-45EF-B110-3DA14DEB80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3028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98DCF-D952-4740-A0B4-F4D690E3BBAF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5A4BB-3812-45EF-B110-3DA14DEB80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025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98DCF-D952-4740-A0B4-F4D690E3BBAF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5A4BB-3812-45EF-B110-3DA14DEB80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0249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98DCF-D952-4740-A0B4-F4D690E3BBAF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5A4BB-3812-45EF-B110-3DA14DEB80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1054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98DCF-D952-4740-A0B4-F4D690E3BBAF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5A4BB-3812-45EF-B110-3DA14DEB80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784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98DCF-D952-4740-A0B4-F4D690E3BBAF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5A4BB-3812-45EF-B110-3DA14DEB80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542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98DCF-D952-4740-A0B4-F4D690E3BBAF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5A4BB-3812-45EF-B110-3DA14DEB80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930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98DCF-D952-4740-A0B4-F4D690E3BBAF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5A4BB-3812-45EF-B110-3DA14DEB80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8067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98DCF-D952-4740-A0B4-F4D690E3BBAF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5A4BB-3812-45EF-B110-3DA14DEB80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3294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98DCF-D952-4740-A0B4-F4D690E3BBAF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5A4BB-3812-45EF-B110-3DA14DEB80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4844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598DCF-D952-4740-A0B4-F4D690E3BBAF}" type="datetimeFigureOut">
              <a:rPr lang="pt-BR" smtClean="0"/>
              <a:t>11/11/2025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85A4BB-3812-45EF-B110-3DA14DEB80B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3256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BCEB9A47-59B7-0806-FCE6-656343A26C88}"/>
              </a:ext>
            </a:extLst>
          </p:cNvPr>
          <p:cNvSpPr/>
          <p:nvPr/>
        </p:nvSpPr>
        <p:spPr>
          <a:xfrm>
            <a:off x="2128119" y="128947"/>
            <a:ext cx="2464637" cy="50449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/>
              <a:t>IDENTIFICATION</a:t>
            </a:r>
            <a:endParaRPr lang="pt-BR" b="1"/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F3CDF8D6-6CCE-FD2B-3789-81EF4B7CA626}"/>
              </a:ext>
            </a:extLst>
          </p:cNvPr>
          <p:cNvSpPr/>
          <p:nvPr/>
        </p:nvSpPr>
        <p:spPr>
          <a:xfrm>
            <a:off x="2271618" y="2795922"/>
            <a:ext cx="2556584" cy="50449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/>
              <a:t>SCREENING</a:t>
            </a:r>
            <a:endParaRPr lang="pt-BR" b="1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8EBFD7F5-18A4-7933-7122-46842B769F86}"/>
              </a:ext>
            </a:extLst>
          </p:cNvPr>
          <p:cNvSpPr/>
          <p:nvPr/>
        </p:nvSpPr>
        <p:spPr>
          <a:xfrm>
            <a:off x="2271617" y="5525792"/>
            <a:ext cx="2736317" cy="50449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/>
              <a:t>ELIGIBILITY</a:t>
            </a:r>
            <a:endParaRPr lang="pt-BR" b="1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6C7ED73-D7E9-C751-4F31-2D79685D7D4A}"/>
              </a:ext>
            </a:extLst>
          </p:cNvPr>
          <p:cNvSpPr/>
          <p:nvPr/>
        </p:nvSpPr>
        <p:spPr>
          <a:xfrm>
            <a:off x="2271616" y="8343960"/>
            <a:ext cx="2778847" cy="50449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800" b="1" dirty="0"/>
              <a:t>INCLUDED</a:t>
            </a:r>
            <a:endParaRPr lang="pt-BR" b="1" dirty="0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87B037D1-5A61-1FC8-AB4F-1E9A138A3EB7}"/>
              </a:ext>
            </a:extLst>
          </p:cNvPr>
          <p:cNvSpPr/>
          <p:nvPr/>
        </p:nvSpPr>
        <p:spPr>
          <a:xfrm>
            <a:off x="484056" y="1059701"/>
            <a:ext cx="3157870" cy="14060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>
                <a:solidFill>
                  <a:schemeClr val="tx1"/>
                </a:solidFill>
              </a:rPr>
              <a:t>Records identified through database searching:                        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PubMed/MEDLINE (n = 156)  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Scopus (n = 89)                                                    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Web of Science (n = 73)           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SciELO (n = 28)                           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Total = 346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5495F955-79F7-774E-610C-72F4E272B61F}"/>
              </a:ext>
            </a:extLst>
          </p:cNvPr>
          <p:cNvSpPr/>
          <p:nvPr/>
        </p:nvSpPr>
        <p:spPr>
          <a:xfrm>
            <a:off x="4217819" y="1407251"/>
            <a:ext cx="2317899" cy="7109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>
                <a:solidFill>
                  <a:schemeClr val="tx1"/>
                </a:solidFill>
              </a:rPr>
              <a:t>Records after duplicates removed (n = 287)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Duplicates removed (n = 59)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865966F8-C320-BA95-85A1-21F6D1A231B5}"/>
              </a:ext>
            </a:extLst>
          </p:cNvPr>
          <p:cNvSpPr/>
          <p:nvPr/>
        </p:nvSpPr>
        <p:spPr>
          <a:xfrm>
            <a:off x="696982" y="4054157"/>
            <a:ext cx="2732018" cy="8292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dirty="0">
                <a:solidFill>
                  <a:schemeClr val="tx1"/>
                </a:solidFill>
              </a:rPr>
              <a:t>Records screened (title/abstract)</a:t>
            </a:r>
          </a:p>
          <a:p>
            <a:r>
              <a:rPr lang="pt-BR" sz="1400" dirty="0">
                <a:solidFill>
                  <a:schemeClr val="tx1"/>
                </a:solidFill>
              </a:rPr>
              <a:t>(n = 287)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796C1493-91BA-F518-285E-6CC17CEBE8EE}"/>
              </a:ext>
            </a:extLst>
          </p:cNvPr>
          <p:cNvSpPr/>
          <p:nvPr/>
        </p:nvSpPr>
        <p:spPr>
          <a:xfrm>
            <a:off x="4071289" y="3924416"/>
            <a:ext cx="2556583" cy="10825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>
                <a:solidFill>
                  <a:schemeClr val="tx1"/>
                </a:solidFill>
              </a:rPr>
              <a:t>Records excluded (n = 201):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Not SGM population (n = 114)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No CV/stroke outcomes (n = 63)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Opinion/editorial only (n = 24)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AB1556E9-C88F-A590-C43B-F8E8F4B4AE0D}"/>
              </a:ext>
            </a:extLst>
          </p:cNvPr>
          <p:cNvSpPr/>
          <p:nvPr/>
        </p:nvSpPr>
        <p:spPr>
          <a:xfrm>
            <a:off x="696982" y="6691290"/>
            <a:ext cx="2732018" cy="10114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400" dirty="0">
                <a:solidFill>
                  <a:schemeClr val="tx1"/>
                </a:solidFill>
              </a:rPr>
              <a:t>Full-text articles assessed </a:t>
            </a:r>
          </a:p>
          <a:p>
            <a:r>
              <a:rPr lang="pt-BR" sz="1400" dirty="0">
                <a:solidFill>
                  <a:schemeClr val="tx1"/>
                </a:solidFill>
              </a:rPr>
              <a:t>for</a:t>
            </a:r>
          </a:p>
          <a:p>
            <a:r>
              <a:rPr lang="pt-BR" sz="1400" dirty="0">
                <a:solidFill>
                  <a:schemeClr val="tx1"/>
                </a:solidFill>
              </a:rPr>
              <a:t>(n = 86)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A5AAE22A-ACB8-1C1F-8F78-3CC035D151C3}"/>
              </a:ext>
            </a:extLst>
          </p:cNvPr>
          <p:cNvSpPr/>
          <p:nvPr/>
        </p:nvSpPr>
        <p:spPr>
          <a:xfrm>
            <a:off x="4010759" y="6645835"/>
            <a:ext cx="2732017" cy="10825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>
                <a:solidFill>
                  <a:schemeClr val="tx1"/>
                </a:solidFill>
              </a:rPr>
              <a:t>Full-text articles excluded (n = 27)                        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No Latin American data/       mechanisms (n = 14)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Wrong outcomes (n = 8)  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Case report only (n = 5)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EE3FE65F-9F4C-FCC6-040A-AD5688A6A8F6}"/>
              </a:ext>
            </a:extLst>
          </p:cNvPr>
          <p:cNvSpPr/>
          <p:nvPr/>
        </p:nvSpPr>
        <p:spPr>
          <a:xfrm>
            <a:off x="1371295" y="9131915"/>
            <a:ext cx="3978286" cy="27587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200" dirty="0">
                <a:solidFill>
                  <a:schemeClr val="tx1"/>
                </a:solidFill>
              </a:rPr>
              <a:t>Studies included in narrative synthesis (n = 71)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By study type:                    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Cohort studies (n = 18) Cross-sectional (n = 24)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Case-control (n = 4)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Qualitative (n = 11)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Reviews/guidelines (n = 14)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By SGM subgroup focus:        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Transgender (n = 27)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LGB (n = 21)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Mixed/general SGM (n = 23)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By geographic region: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North America (n = 41)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Europe (n = 19)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Latin America (n = 9)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tx1"/>
                </a:solidFill>
              </a:rPr>
              <a:t>Global/multiple (n = 2)</a:t>
            </a:r>
          </a:p>
        </p:txBody>
      </p:sp>
      <p:cxnSp>
        <p:nvCxnSpPr>
          <p:cNvPr id="22" name="Conexão reta unidirecional 21">
            <a:extLst>
              <a:ext uri="{FF2B5EF4-FFF2-40B4-BE49-F238E27FC236}">
                <a16:creationId xmlns:a16="http://schemas.microsoft.com/office/drawing/2014/main" id="{ED9E990A-8C04-06A0-E197-4063C4CF8F1F}"/>
              </a:ext>
            </a:extLst>
          </p:cNvPr>
          <p:cNvCxnSpPr>
            <a:stCxn id="12" idx="3"/>
            <a:endCxn id="13" idx="1"/>
          </p:cNvCxnSpPr>
          <p:nvPr/>
        </p:nvCxnSpPr>
        <p:spPr>
          <a:xfrm>
            <a:off x="3641926" y="1762711"/>
            <a:ext cx="575893" cy="0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exão reta unidirecional 24">
            <a:extLst>
              <a:ext uri="{FF2B5EF4-FFF2-40B4-BE49-F238E27FC236}">
                <a16:creationId xmlns:a16="http://schemas.microsoft.com/office/drawing/2014/main" id="{89540F2A-61C2-78C2-9BB3-CE682D510E55}"/>
              </a:ext>
            </a:extLst>
          </p:cNvPr>
          <p:cNvCxnSpPr>
            <a:stCxn id="12" idx="2"/>
          </p:cNvCxnSpPr>
          <p:nvPr/>
        </p:nvCxnSpPr>
        <p:spPr>
          <a:xfrm>
            <a:off x="2062991" y="2465721"/>
            <a:ext cx="0" cy="1584512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exão reta unidirecional 26">
            <a:extLst>
              <a:ext uri="{FF2B5EF4-FFF2-40B4-BE49-F238E27FC236}">
                <a16:creationId xmlns:a16="http://schemas.microsoft.com/office/drawing/2014/main" id="{9D693370-C4F0-2047-0764-DB11BCECD522}"/>
              </a:ext>
            </a:extLst>
          </p:cNvPr>
          <p:cNvCxnSpPr>
            <a:stCxn id="14" idx="3"/>
            <a:endCxn id="15" idx="1"/>
          </p:cNvCxnSpPr>
          <p:nvPr/>
        </p:nvCxnSpPr>
        <p:spPr>
          <a:xfrm flipV="1">
            <a:off x="3429000" y="4465706"/>
            <a:ext cx="642289" cy="3057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exão reta unidirecional 29">
            <a:extLst>
              <a:ext uri="{FF2B5EF4-FFF2-40B4-BE49-F238E27FC236}">
                <a16:creationId xmlns:a16="http://schemas.microsoft.com/office/drawing/2014/main" id="{552B1B4A-F942-8A48-A981-4ACE314265B7}"/>
              </a:ext>
            </a:extLst>
          </p:cNvPr>
          <p:cNvCxnSpPr>
            <a:stCxn id="14" idx="2"/>
            <a:endCxn id="16" idx="0"/>
          </p:cNvCxnSpPr>
          <p:nvPr/>
        </p:nvCxnSpPr>
        <p:spPr>
          <a:xfrm>
            <a:off x="2062991" y="4883368"/>
            <a:ext cx="0" cy="1807922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exão reta unidirecional 33">
            <a:extLst>
              <a:ext uri="{FF2B5EF4-FFF2-40B4-BE49-F238E27FC236}">
                <a16:creationId xmlns:a16="http://schemas.microsoft.com/office/drawing/2014/main" id="{B0527304-674C-7EE8-B42E-BE61608545ED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 flipV="1">
            <a:off x="3429000" y="7187125"/>
            <a:ext cx="581759" cy="9914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exão reta unidirecional 37">
            <a:extLst>
              <a:ext uri="{FF2B5EF4-FFF2-40B4-BE49-F238E27FC236}">
                <a16:creationId xmlns:a16="http://schemas.microsoft.com/office/drawing/2014/main" id="{3B9A2463-9C5E-83EE-A5BE-DB5B8D02F9C5}"/>
              </a:ext>
            </a:extLst>
          </p:cNvPr>
          <p:cNvCxnSpPr/>
          <p:nvPr/>
        </p:nvCxnSpPr>
        <p:spPr>
          <a:xfrm>
            <a:off x="2062991" y="7728414"/>
            <a:ext cx="0" cy="1403501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82638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251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Daniela Laranja Gomes Rodrigues</dc:creator>
  <cp:lastModifiedBy>Daniela Laranja Gomes Rodrigues</cp:lastModifiedBy>
  <cp:revision>1</cp:revision>
  <dcterms:created xsi:type="dcterms:W3CDTF">2025-09-29T20:11:42Z</dcterms:created>
  <dcterms:modified xsi:type="dcterms:W3CDTF">2025-11-11T12:27:17Z</dcterms:modified>
</cp:coreProperties>
</file>