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679950" cy="18002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200" d="100"/>
          <a:sy n="200" d="100"/>
        </p:scale>
        <p:origin x="16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994" y="294620"/>
            <a:ext cx="3509963" cy="626745"/>
          </a:xfrm>
        </p:spPr>
        <p:txBody>
          <a:bodyPr anchor="b"/>
          <a:lstStyle>
            <a:lvl1pPr algn="ctr">
              <a:defRPr sz="157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994" y="945535"/>
            <a:ext cx="3509963" cy="434638"/>
          </a:xfrm>
        </p:spPr>
        <p:txBody>
          <a:bodyPr/>
          <a:lstStyle>
            <a:lvl1pPr marL="0" indent="0" algn="ctr">
              <a:buNone/>
              <a:defRPr sz="630"/>
            </a:lvl1pPr>
            <a:lvl2pPr marL="120015" indent="0" algn="ctr">
              <a:buNone/>
              <a:defRPr sz="525"/>
            </a:lvl2pPr>
            <a:lvl3pPr marL="240030" indent="0" algn="ctr">
              <a:buNone/>
              <a:defRPr sz="472"/>
            </a:lvl3pPr>
            <a:lvl4pPr marL="360045" indent="0" algn="ctr">
              <a:buNone/>
              <a:defRPr sz="420"/>
            </a:lvl4pPr>
            <a:lvl5pPr marL="480060" indent="0" algn="ctr">
              <a:buNone/>
              <a:defRPr sz="420"/>
            </a:lvl5pPr>
            <a:lvl6pPr marL="600075" indent="0" algn="ctr">
              <a:buNone/>
              <a:defRPr sz="420"/>
            </a:lvl6pPr>
            <a:lvl7pPr marL="720090" indent="0" algn="ctr">
              <a:buNone/>
              <a:defRPr sz="420"/>
            </a:lvl7pPr>
            <a:lvl8pPr marL="840105" indent="0" algn="ctr">
              <a:buNone/>
              <a:defRPr sz="420"/>
            </a:lvl8pPr>
            <a:lvl9pPr marL="960120" indent="0" algn="ctr">
              <a:buNone/>
              <a:defRPr sz="42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57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98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309" y="448807"/>
            <a:ext cx="4036457" cy="748843"/>
          </a:xfrm>
        </p:spPr>
        <p:txBody>
          <a:bodyPr anchor="b"/>
          <a:lstStyle>
            <a:lvl1pPr>
              <a:defRPr sz="157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309" y="1204734"/>
            <a:ext cx="4036457" cy="393799"/>
          </a:xfrm>
        </p:spPr>
        <p:txBody>
          <a:bodyPr/>
          <a:lstStyle>
            <a:lvl1pPr marL="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1pPr>
            <a:lvl2pPr marL="120015" indent="0">
              <a:buNone/>
              <a:defRPr sz="525">
                <a:solidFill>
                  <a:schemeClr val="tx1">
                    <a:tint val="75000"/>
                  </a:schemeClr>
                </a:solidFill>
              </a:defRPr>
            </a:lvl2pPr>
            <a:lvl3pPr marL="240030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3pPr>
            <a:lvl4pPr marL="36004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4pPr>
            <a:lvl5pPr marL="48006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5pPr>
            <a:lvl6pPr marL="60007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6pPr>
            <a:lvl7pPr marL="72009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7pPr>
            <a:lvl8pPr marL="84010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8pPr>
            <a:lvl9pPr marL="96012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263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1746" y="479227"/>
            <a:ext cx="1988979" cy="114222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9225" y="479227"/>
            <a:ext cx="1988979" cy="114222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21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" y="95846"/>
            <a:ext cx="4036457" cy="34796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2356" y="441305"/>
            <a:ext cx="1979838" cy="216277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2356" y="657582"/>
            <a:ext cx="1979838" cy="9672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69225" y="441305"/>
            <a:ext cx="1989588" cy="216277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69225" y="657582"/>
            <a:ext cx="1989588" cy="9672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974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063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92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" y="120015"/>
            <a:ext cx="1509406" cy="420053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588" y="259199"/>
            <a:ext cx="2369225" cy="1279327"/>
          </a:xfrm>
        </p:spPr>
        <p:txBody>
          <a:bodyPr/>
          <a:lstStyle>
            <a:lvl1pPr>
              <a:defRPr sz="840"/>
            </a:lvl1pPr>
            <a:lvl2pPr>
              <a:defRPr sz="735"/>
            </a:lvl2pPr>
            <a:lvl3pPr>
              <a:defRPr sz="630"/>
            </a:lvl3pPr>
            <a:lvl4pPr>
              <a:defRPr sz="525"/>
            </a:lvl4pPr>
            <a:lvl5pPr>
              <a:defRPr sz="525"/>
            </a:lvl5pPr>
            <a:lvl6pPr>
              <a:defRPr sz="525"/>
            </a:lvl6pPr>
            <a:lvl7pPr>
              <a:defRPr sz="525"/>
            </a:lvl7pPr>
            <a:lvl8pPr>
              <a:defRPr sz="525"/>
            </a:lvl8pPr>
            <a:lvl9pPr>
              <a:defRPr sz="5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356" y="540067"/>
            <a:ext cx="1509406" cy="1000542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99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" y="120015"/>
            <a:ext cx="1509406" cy="420053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89588" y="259199"/>
            <a:ext cx="2369225" cy="1279327"/>
          </a:xfrm>
        </p:spPr>
        <p:txBody>
          <a:bodyPr anchor="t"/>
          <a:lstStyle>
            <a:lvl1pPr marL="0" indent="0">
              <a:buNone/>
              <a:defRPr sz="840"/>
            </a:lvl1pPr>
            <a:lvl2pPr marL="120015" indent="0">
              <a:buNone/>
              <a:defRPr sz="735"/>
            </a:lvl2pPr>
            <a:lvl3pPr marL="240030" indent="0">
              <a:buNone/>
              <a:defRPr sz="630"/>
            </a:lvl3pPr>
            <a:lvl4pPr marL="360045" indent="0">
              <a:buNone/>
              <a:defRPr sz="525"/>
            </a:lvl4pPr>
            <a:lvl5pPr marL="480060" indent="0">
              <a:buNone/>
              <a:defRPr sz="525"/>
            </a:lvl5pPr>
            <a:lvl6pPr marL="600075" indent="0">
              <a:buNone/>
              <a:defRPr sz="525"/>
            </a:lvl6pPr>
            <a:lvl7pPr marL="720090" indent="0">
              <a:buNone/>
              <a:defRPr sz="525"/>
            </a:lvl7pPr>
            <a:lvl8pPr marL="840105" indent="0">
              <a:buNone/>
              <a:defRPr sz="525"/>
            </a:lvl8pPr>
            <a:lvl9pPr marL="960120" indent="0">
              <a:buNone/>
              <a:defRPr sz="52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356" y="540067"/>
            <a:ext cx="1509406" cy="1000542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41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58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49089" y="95846"/>
            <a:ext cx="1009114" cy="152560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1747" y="95846"/>
            <a:ext cx="2968843" cy="15256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33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747" y="95846"/>
            <a:ext cx="4036457" cy="347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747" y="479227"/>
            <a:ext cx="4036457" cy="1142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1746" y="1668542"/>
            <a:ext cx="1052989" cy="95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F4DAC-84A0-4335-BED8-0ED04ED4C15A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50234" y="1668542"/>
            <a:ext cx="1579483" cy="95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05215" y="1668542"/>
            <a:ext cx="1052989" cy="95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5C894-329C-4749-A2B5-BBC651C7E7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29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40030" rtl="0" eaLnBrk="1" latinLnBrk="0" hangingPunct="1">
        <a:lnSpc>
          <a:spcPct val="90000"/>
        </a:lnSpc>
        <a:spcBef>
          <a:spcPct val="0"/>
        </a:spcBef>
        <a:buNone/>
        <a:defRPr sz="11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008" indent="-60008" algn="l" defTabSz="24003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735" kern="1200">
          <a:solidFill>
            <a:schemeClr val="tx1"/>
          </a:solidFill>
          <a:latin typeface="+mn-lt"/>
          <a:ea typeface="+mn-ea"/>
          <a:cs typeface="+mn-cs"/>
        </a:defRPr>
      </a:lvl1pPr>
      <a:lvl2pPr marL="18002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2pPr>
      <a:lvl3pPr marL="30003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525" kern="1200">
          <a:solidFill>
            <a:schemeClr val="tx1"/>
          </a:solidFill>
          <a:latin typeface="+mn-lt"/>
          <a:ea typeface="+mn-ea"/>
          <a:cs typeface="+mn-cs"/>
        </a:defRPr>
      </a:lvl3pPr>
      <a:lvl4pPr marL="42005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54006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6008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8009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90011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102012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1pPr>
      <a:lvl2pPr marL="12001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2pPr>
      <a:lvl3pPr marL="24003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3pPr>
      <a:lvl4pPr marL="36004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48006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0007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2009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84010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96012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39775" y="-24495"/>
            <a:ext cx="48539" cy="4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4003" tIns="12002" rIns="24003" bIns="12002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1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E56AB72C-7302-9879-2805-28D2314CE50B}"/>
              </a:ext>
            </a:extLst>
          </p:cNvPr>
          <p:cNvGrpSpPr/>
          <p:nvPr/>
        </p:nvGrpSpPr>
        <p:grpSpPr>
          <a:xfrm>
            <a:off x="-65356" y="62912"/>
            <a:ext cx="4810662" cy="1674401"/>
            <a:chOff x="-49288" y="100254"/>
            <a:chExt cx="4810662" cy="1674401"/>
          </a:xfrm>
        </p:grpSpPr>
        <p:sp>
          <p:nvSpPr>
            <p:cNvPr id="23" name="Rectangle 22"/>
            <p:cNvSpPr/>
            <p:nvPr/>
          </p:nvSpPr>
          <p:spPr>
            <a:xfrm>
              <a:off x="3191018" y="258664"/>
              <a:ext cx="834877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sz="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Physicochemical and biological characterization of propolis extracts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59654" y="1024303"/>
              <a:ext cx="864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6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Antioxydant </a:t>
              </a:r>
              <a:r>
                <a:rPr lang="fr-FR" sz="600" b="1" dirty="0" err="1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activity</a:t>
              </a:r>
              <a:r>
                <a:rPr lang="fr-FR" sz="6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fr-FR" sz="600" b="1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(DPPH• method) </a:t>
              </a:r>
              <a:endParaRPr lang="fr-FR" sz="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930418" y="1039133"/>
              <a:ext cx="612000" cy="252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LC–MS/MS analyses</a:t>
              </a:r>
              <a:endParaRPr lang="fr-FR" sz="6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795739" y="1042043"/>
              <a:ext cx="972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6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FTIR, </a:t>
              </a:r>
              <a:r>
                <a:rPr lang="fr-FR" sz="6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NMR, ATG/DSC and </a:t>
              </a:r>
              <a:r>
                <a:rPr lang="en-US" sz="6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X-ray Diffraction </a:t>
              </a:r>
              <a:r>
                <a:rPr lang="fr-FR" sz="6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analyses</a:t>
              </a:r>
              <a:endParaRPr lang="fr-FR" sz="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87C0305-B10F-31E0-51A1-A5D9CA1F7066}"/>
                </a:ext>
              </a:extLst>
            </p:cNvPr>
            <p:cNvGrpSpPr/>
            <p:nvPr/>
          </p:nvGrpSpPr>
          <p:grpSpPr>
            <a:xfrm>
              <a:off x="-49288" y="100254"/>
              <a:ext cx="2989058" cy="1118830"/>
              <a:chOff x="-49288" y="341554"/>
              <a:chExt cx="2989058" cy="1118830"/>
            </a:xfrm>
          </p:grpSpPr>
          <p:pic>
            <p:nvPicPr>
              <p:cNvPr id="8" name="Image 7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5754" y="341554"/>
                <a:ext cx="540000" cy="324000"/>
              </a:xfrm>
              <a:prstGeom prst="rect">
                <a:avLst/>
              </a:prstGeom>
            </p:spPr>
          </p:pic>
          <p:pic>
            <p:nvPicPr>
              <p:cNvPr id="9" name="Image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5004" y="880858"/>
                <a:ext cx="540000" cy="360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-49288" y="1275718"/>
                <a:ext cx="1146468" cy="184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6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Commercial propolis sample </a:t>
                </a:r>
                <a:endParaRPr lang="fr-FR" sz="600" b="1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-3956" y="665554"/>
                <a:ext cx="1047082" cy="184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6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Algerian propolis sample </a:t>
                </a:r>
                <a:endParaRPr lang="fr-FR" sz="600" b="1" dirty="0"/>
              </a:p>
            </p:txBody>
          </p:sp>
          <p:pic>
            <p:nvPicPr>
              <p:cNvPr id="13" name="Image 1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51609" y="551258"/>
                <a:ext cx="440297" cy="346645"/>
              </a:xfrm>
              <a:prstGeom prst="rect">
                <a:avLst/>
              </a:prstGeom>
            </p:spPr>
          </p:pic>
          <p:pic>
            <p:nvPicPr>
              <p:cNvPr id="14" name="Image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28682" y="547108"/>
                <a:ext cx="412552" cy="346645"/>
              </a:xfrm>
              <a:prstGeom prst="rect">
                <a:avLst/>
              </a:prstGeom>
            </p:spPr>
          </p:pic>
          <p:pic>
            <p:nvPicPr>
              <p:cNvPr id="15" name="Image 1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76537" y="545805"/>
                <a:ext cx="460058" cy="346645"/>
              </a:xfrm>
              <a:prstGeom prst="rect">
                <a:avLst/>
              </a:prstGeom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1160830" y="854271"/>
                <a:ext cx="177894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6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Phenolic compounds extraction: </a:t>
                </a:r>
              </a:p>
              <a:p>
                <a:pPr algn="ctr"/>
                <a:r>
                  <a:rPr lang="pl-PL" sz="6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70% EtOH (1:10 w/v), ≤45 °C, 24 h</a:t>
                </a:r>
                <a:endParaRPr lang="fr-FR" sz="600" b="1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4" name="Flèche droite 3"/>
              <p:cNvSpPr/>
              <p:nvPr/>
            </p:nvSpPr>
            <p:spPr>
              <a:xfrm rot="1606228">
                <a:off x="855164" y="515980"/>
                <a:ext cx="252000" cy="5107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1"/>
              </a:p>
            </p:txBody>
          </p:sp>
          <p:sp>
            <p:nvSpPr>
              <p:cNvPr id="5" name="Flèche droite 4"/>
              <p:cNvSpPr/>
              <p:nvPr/>
            </p:nvSpPr>
            <p:spPr>
              <a:xfrm rot="19745646">
                <a:off x="851917" y="948230"/>
                <a:ext cx="252000" cy="51232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1"/>
              </a:p>
            </p:txBody>
          </p:sp>
          <p:sp>
            <p:nvSpPr>
              <p:cNvPr id="12" name="Flèche droite 11"/>
              <p:cNvSpPr/>
              <p:nvPr/>
            </p:nvSpPr>
            <p:spPr>
              <a:xfrm>
                <a:off x="1641475" y="707848"/>
                <a:ext cx="128170" cy="4557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1"/>
              </a:p>
            </p:txBody>
          </p:sp>
          <p:sp>
            <p:nvSpPr>
              <p:cNvPr id="2" name="Flèche droite 11">
                <a:extLst>
                  <a:ext uri="{FF2B5EF4-FFF2-40B4-BE49-F238E27FC236}">
                    <a16:creationId xmlns:a16="http://schemas.microsoft.com/office/drawing/2014/main" id="{0F5803E3-0FE7-5B1A-FFCB-18B6FAD0217B}"/>
                  </a:ext>
                </a:extLst>
              </p:cNvPr>
              <p:cNvSpPr/>
              <p:nvPr/>
            </p:nvSpPr>
            <p:spPr>
              <a:xfrm>
                <a:off x="2291654" y="712316"/>
                <a:ext cx="128170" cy="4557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1"/>
              </a:p>
            </p:txBody>
          </p:sp>
        </p:grpSp>
        <p:sp>
          <p:nvSpPr>
            <p:cNvPr id="19" name="Flèche droite 11">
              <a:extLst>
                <a:ext uri="{FF2B5EF4-FFF2-40B4-BE49-F238E27FC236}">
                  <a16:creationId xmlns:a16="http://schemas.microsoft.com/office/drawing/2014/main" id="{906BDB34-45F3-F254-2AFC-8964D3D7D29F}"/>
                </a:ext>
              </a:extLst>
            </p:cNvPr>
            <p:cNvSpPr/>
            <p:nvPr/>
          </p:nvSpPr>
          <p:spPr>
            <a:xfrm>
              <a:off x="2991168" y="466484"/>
              <a:ext cx="128170" cy="45571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1"/>
            </a:p>
          </p:txBody>
        </p:sp>
        <p:sp>
          <p:nvSpPr>
            <p:cNvPr id="34" name="Accolade ouvrante 33">
              <a:extLst>
                <a:ext uri="{FF2B5EF4-FFF2-40B4-BE49-F238E27FC236}">
                  <a16:creationId xmlns:a16="http://schemas.microsoft.com/office/drawing/2014/main" id="{C3AAAAC7-4FBC-26B9-4AA2-3A764AA1E0AA}"/>
                </a:ext>
              </a:extLst>
            </p:cNvPr>
            <p:cNvSpPr/>
            <p:nvPr/>
          </p:nvSpPr>
          <p:spPr>
            <a:xfrm rot="5400000">
              <a:off x="2726624" y="-452523"/>
              <a:ext cx="180000" cy="2844000"/>
            </a:xfrm>
            <a:prstGeom prst="leftBrace">
              <a:avLst>
                <a:gd name="adj1" fmla="val 8333"/>
                <a:gd name="adj2" fmla="val 2271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75D50CCE-EFCE-BBCA-3DDD-A0D9F1E0738E}"/>
                </a:ext>
              </a:extLst>
            </p:cNvPr>
            <p:cNvSpPr txBox="1"/>
            <p:nvPr/>
          </p:nvSpPr>
          <p:spPr>
            <a:xfrm>
              <a:off x="3753374" y="1270655"/>
              <a:ext cx="1008000" cy="504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5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F</a:t>
              </a:r>
              <a:r>
                <a:rPr lang="en-GB" sz="5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lavonoids </a:t>
              </a:r>
            </a:p>
            <a:p>
              <a:pPr algn="ctr"/>
              <a:r>
                <a:rPr lang="en-GB" sz="500" b="1" dirty="0">
                  <a:solidFill>
                    <a:schemeClr val="accent2">
                      <a:lumMod val="75000"/>
                    </a:schemeClr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(apigenin, myricetin, luteolin, quercetin-3-glucoside)</a:t>
              </a:r>
              <a:r>
                <a:rPr lang="en-GB" sz="5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;</a:t>
              </a:r>
            </a:p>
            <a:p>
              <a:pPr algn="ctr"/>
              <a:r>
                <a:rPr lang="en-GB" sz="5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P</a:t>
              </a:r>
              <a:r>
                <a:rPr lang="en-GB" sz="5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henolic acids </a:t>
              </a:r>
            </a:p>
            <a:p>
              <a:pPr algn="ctr"/>
              <a:r>
                <a:rPr lang="en-GB" sz="500" b="1" dirty="0">
                  <a:solidFill>
                    <a:schemeClr val="accent2">
                      <a:lumMod val="75000"/>
                    </a:schemeClr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(caffeic, p-coumaric, salicylic)</a:t>
              </a:r>
              <a:endParaRPr lang="fr-FR" sz="5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3039A322-DFCC-11DC-1DBA-25C4A31B6162}"/>
                </a:ext>
              </a:extLst>
            </p:cNvPr>
            <p:cNvSpPr txBox="1"/>
            <p:nvPr/>
          </p:nvSpPr>
          <p:spPr>
            <a:xfrm>
              <a:off x="1944610" y="1301302"/>
              <a:ext cx="68400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5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Algerian propolis: </a:t>
              </a:r>
            </a:p>
            <a:p>
              <a:pPr algn="ctr"/>
              <a:r>
                <a:rPr lang="en-GB" sz="5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IC</a:t>
              </a:r>
              <a:r>
                <a:rPr lang="en-GB" sz="500" b="1" dirty="0">
                  <a:solidFill>
                    <a:schemeClr val="accent2">
                      <a:lumMod val="75000"/>
                    </a:schemeClr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₅₀ = 0.20 mg/mL</a:t>
              </a:r>
              <a:endParaRPr lang="fr-FR" sz="5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13CA7091-A5ED-27B4-AA2A-451B78698063}"/>
                </a:ext>
              </a:extLst>
            </p:cNvPr>
            <p:cNvGrpSpPr/>
            <p:nvPr/>
          </p:nvGrpSpPr>
          <p:grpSpPr>
            <a:xfrm>
              <a:off x="962026" y="1023890"/>
              <a:ext cx="864000" cy="720000"/>
              <a:chOff x="1565276" y="906415"/>
              <a:chExt cx="864000" cy="751391"/>
            </a:xfrm>
          </p:grpSpPr>
          <p:pic>
            <p:nvPicPr>
              <p:cNvPr id="44" name="Image 4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65276" y="1157656"/>
                <a:ext cx="864000" cy="288000"/>
              </a:xfrm>
              <a:prstGeom prst="rect">
                <a:avLst/>
              </a:prstGeom>
            </p:spPr>
          </p:pic>
          <p:sp>
            <p:nvSpPr>
              <p:cNvPr id="32" name="Rectangle 31"/>
              <p:cNvSpPr/>
              <p:nvPr/>
            </p:nvSpPr>
            <p:spPr>
              <a:xfrm>
                <a:off x="1671382" y="906415"/>
                <a:ext cx="652717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263"/>
                  </a:spcAft>
                </a:pPr>
                <a:r>
                  <a:rPr lang="fr-FR" sz="600" b="1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Antimicrobial</a:t>
                </a:r>
                <a:r>
                  <a:rPr lang="fr-FR" sz="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600" b="1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activity</a:t>
                </a:r>
                <a:endParaRPr lang="fr-FR" sz="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C16B4D7A-8D9E-D8DA-D9ED-B03814563DFD}"/>
                  </a:ext>
                </a:extLst>
              </p:cNvPr>
              <p:cNvSpPr txBox="1"/>
              <p:nvPr/>
            </p:nvSpPr>
            <p:spPr>
              <a:xfrm>
                <a:off x="1588731" y="1411585"/>
                <a:ext cx="792000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500" b="1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Staphylococcus aureus</a:t>
                </a:r>
              </a:p>
              <a:p>
                <a:pPr algn="ctr"/>
                <a:r>
                  <a:rPr lang="en-GB" sz="5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IZ= </a:t>
                </a:r>
                <a:r>
                  <a:rPr lang="en-GB" sz="500" b="1" dirty="0">
                    <a:solidFill>
                      <a:schemeClr val="accent2">
                        <a:lumMod val="75000"/>
                      </a:schemeClr>
                    </a:solidFill>
                  </a:rPr>
                  <a:t>30 mm </a:t>
                </a:r>
                <a:endParaRPr lang="fr-FR" sz="5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C120DC18-C9B0-A127-9622-A887208F5A15}"/>
                </a:ext>
              </a:extLst>
            </p:cNvPr>
            <p:cNvSpPr txBox="1"/>
            <p:nvPr/>
          </p:nvSpPr>
          <p:spPr>
            <a:xfrm>
              <a:off x="2733483" y="1337108"/>
              <a:ext cx="1138549" cy="432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5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Algerian propolis: </a:t>
              </a:r>
            </a:p>
            <a:p>
              <a:pPr algn="ctr"/>
              <a:r>
                <a:rPr lang="en-GB" sz="500" b="1" dirty="0">
                  <a:solidFill>
                    <a:schemeClr val="accent2">
                      <a:lumMod val="75000"/>
                    </a:schemeClr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highly crystalline, </a:t>
              </a:r>
            </a:p>
            <a:p>
              <a:pPr algn="ctr"/>
              <a:r>
                <a:rPr lang="en-GB" sz="500" b="1" dirty="0">
                  <a:solidFill>
                    <a:schemeClr val="accent2">
                      <a:lumMod val="75000"/>
                    </a:schemeClr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thermally less stable, and enriched in bioactive compounds and mineral content</a:t>
              </a:r>
              <a:endParaRPr lang="fr-FR" sz="5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23622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1004</TotalTime>
  <Words>112</Words>
  <Application>Microsoft Office PowerPoint</Application>
  <PresentationFormat>Personnalisé</PresentationFormat>
  <Paragraphs>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TechnoShop</cp:lastModifiedBy>
  <cp:revision>18</cp:revision>
  <dcterms:created xsi:type="dcterms:W3CDTF">2025-11-08T11:10:48Z</dcterms:created>
  <dcterms:modified xsi:type="dcterms:W3CDTF">2025-11-09T12:22:56Z</dcterms:modified>
</cp:coreProperties>
</file>